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9" r:id="rId2"/>
    <p:sldId id="755" r:id="rId3"/>
    <p:sldId id="757" r:id="rId4"/>
    <p:sldId id="758" r:id="rId5"/>
    <p:sldId id="759" r:id="rId6"/>
    <p:sldId id="760" r:id="rId7"/>
    <p:sldId id="761" r:id="rId8"/>
    <p:sldId id="762" r:id="rId9"/>
    <p:sldId id="763" r:id="rId10"/>
    <p:sldId id="764" r:id="rId11"/>
    <p:sldId id="765" r:id="rId12"/>
    <p:sldId id="766" r:id="rId13"/>
    <p:sldId id="767" r:id="rId14"/>
    <p:sldId id="768" r:id="rId15"/>
    <p:sldId id="769" r:id="rId16"/>
    <p:sldId id="770" r:id="rId17"/>
    <p:sldId id="771" r:id="rId18"/>
    <p:sldId id="772" r:id="rId19"/>
    <p:sldId id="773" r:id="rId20"/>
    <p:sldId id="774" r:id="rId21"/>
    <p:sldId id="775" r:id="rId22"/>
    <p:sldId id="776" r:id="rId23"/>
    <p:sldId id="777" r:id="rId24"/>
    <p:sldId id="778" r:id="rId25"/>
    <p:sldId id="779" r:id="rId26"/>
    <p:sldId id="780" r:id="rId27"/>
    <p:sldId id="781" r:id="rId28"/>
    <p:sldId id="782" r:id="rId29"/>
    <p:sldId id="783" r:id="rId30"/>
    <p:sldId id="784" r:id="rId31"/>
    <p:sldId id="785" r:id="rId32"/>
    <p:sldId id="786" r:id="rId33"/>
    <p:sldId id="787" r:id="rId34"/>
    <p:sldId id="788" r:id="rId35"/>
    <p:sldId id="789" r:id="rId36"/>
    <p:sldId id="790" r:id="rId37"/>
    <p:sldId id="791" r:id="rId38"/>
    <p:sldId id="792" r:id="rId39"/>
    <p:sldId id="793" r:id="rId40"/>
    <p:sldId id="794" r:id="rId41"/>
    <p:sldId id="795" r:id="rId42"/>
    <p:sldId id="796" r:id="rId43"/>
    <p:sldId id="797" r:id="rId44"/>
    <p:sldId id="798" r:id="rId45"/>
    <p:sldId id="799" r:id="rId46"/>
    <p:sldId id="800" r:id="rId47"/>
    <p:sldId id="801" r:id="rId48"/>
    <p:sldId id="802" r:id="rId49"/>
    <p:sldId id="803" r:id="rId50"/>
    <p:sldId id="80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07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10</a:t>
            </a:r>
          </a:p>
          <a:p>
            <a:r>
              <a:rPr lang="en-US" dirty="0"/>
              <a:t>Monday 10 Feb </a:t>
            </a:r>
            <a:r>
              <a:rPr lang="en-US" dirty="0" smtClean="0"/>
              <a:t>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143000"/>
            <a:ext cx="5098574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589" y="60843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93644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14400" y="4047192"/>
            <a:ext cx="2523582" cy="8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776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Sediment transport in rivers:</a:t>
            </a:r>
          </a:p>
          <a:p>
            <a:r>
              <a:rPr lang="en-US" sz="3000" b="1" dirty="0" smtClean="0"/>
              <a:t>(Shields number)</a:t>
            </a:r>
            <a:endParaRPr lang="en-US" sz="3000" b="1" dirty="0"/>
          </a:p>
        </p:txBody>
      </p:sp>
      <p:sp>
        <p:nvSpPr>
          <p:cNvPr id="5" name="Oval 4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926068"/>
            <a:ext cx="3209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initiation of grain motion,</a:t>
            </a:r>
          </a:p>
          <a:p>
            <a:endParaRPr lang="en-US" dirty="0"/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 = ( </a:t>
            </a:r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dirty="0" smtClean="0"/>
              <a:t> – F</a:t>
            </a:r>
            <a:r>
              <a:rPr lang="en-US" baseline="-25000" dirty="0" smtClean="0"/>
              <a:t>L</a:t>
            </a:r>
            <a:r>
              <a:rPr lang="en-US" dirty="0" smtClean="0"/>
              <a:t> ) tan </a:t>
            </a:r>
            <a:r>
              <a:rPr lang="en-US" i="1" dirty="0" err="1" smtClean="0"/>
              <a:t>Φ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 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F’</a:t>
            </a:r>
            <a:r>
              <a:rPr lang="en-US" baseline="-25000" dirty="0" err="1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=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68420" y="1873250"/>
            <a:ext cx="76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tan </a:t>
            </a:r>
            <a:r>
              <a:rPr lang="en-US" i="1" dirty="0" err="1"/>
              <a:t>Φ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485900" y="2298015"/>
            <a:ext cx="1608133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85900" y="2298015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1 + (F</a:t>
            </a:r>
            <a:r>
              <a:rPr lang="en-US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/F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) tan </a:t>
            </a:r>
            <a:r>
              <a:rPr lang="en-US" i="1" dirty="0" err="1" smtClean="0"/>
              <a:t>Φ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14400" y="2944346"/>
            <a:ext cx="131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 	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D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363461" y="3352115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63461" y="335211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)gD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12284" y="4047192"/>
            <a:ext cx="242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  <a:r>
              <a:rPr lang="en-US" dirty="0" smtClean="0"/>
              <a:t> 	  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		</a:t>
            </a:r>
            <a:r>
              <a:rPr lang="en-US" dirty="0" smtClean="0"/>
              <a:t>=</a:t>
            </a:r>
            <a:r>
              <a:rPr lang="en-US" baseline="-25000" dirty="0" smtClean="0"/>
              <a:t>    </a:t>
            </a:r>
            <a:r>
              <a:rPr lang="en-US" dirty="0" err="1" smtClean="0"/>
              <a:t>τ</a:t>
            </a:r>
            <a:r>
              <a:rPr lang="en-US" baseline="-25000" dirty="0" smtClean="0"/>
              <a:t>*  </a:t>
            </a:r>
            <a:endParaRPr lang="en-US" baseline="30000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461345" y="4454961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61345" y="445496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</a:t>
            </a:r>
            <a:r>
              <a:rPr lang="en-US" dirty="0" err="1" smtClean="0">
                <a:sym typeface="Wingdings"/>
              </a:rPr>
              <a:t>gD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868420" y="4923492"/>
            <a:ext cx="366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Shields number (“drag/weight ratio”)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856237" y="5575300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there a representative particle size for the </a:t>
            </a:r>
            <a:r>
              <a:rPr lang="en-US" dirty="0" err="1" smtClean="0"/>
              <a:t>bedload</a:t>
            </a:r>
            <a:r>
              <a:rPr lang="en-US" dirty="0" smtClean="0"/>
              <a:t> as a whole?</a:t>
            </a:r>
          </a:p>
          <a:p>
            <a:r>
              <a:rPr lang="en-US" dirty="0" smtClean="0"/>
              <a:t>Yes: it’s D</a:t>
            </a:r>
            <a:r>
              <a:rPr lang="en-US" baseline="-25000" dirty="0" smtClean="0"/>
              <a:t>50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11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4" y="34687"/>
            <a:ext cx="8229600" cy="7159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Equal mobility hypothesis</a:t>
            </a:r>
            <a:endParaRPr lang="en-US" sz="3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38200" y="2768600"/>
            <a:ext cx="2057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90600" y="1143000"/>
            <a:ext cx="0" cy="177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0041" y="1689100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61541" y="2914134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  <p:sp>
        <p:nvSpPr>
          <p:cNvPr id="23" name="Freeform 22"/>
          <p:cNvSpPr/>
          <p:nvPr/>
        </p:nvSpPr>
        <p:spPr>
          <a:xfrm>
            <a:off x="1270000" y="1244600"/>
            <a:ext cx="1358900" cy="1397000"/>
          </a:xfrm>
          <a:custGeom>
            <a:avLst/>
            <a:gdLst>
              <a:gd name="connsiteX0" fmla="*/ 0 w 1358900"/>
              <a:gd name="connsiteY0" fmla="*/ 0 h 1068052"/>
              <a:gd name="connsiteX1" fmla="*/ 50800 w 1358900"/>
              <a:gd name="connsiteY1" fmla="*/ 190500 h 1068052"/>
              <a:gd name="connsiteX2" fmla="*/ 76200 w 1358900"/>
              <a:gd name="connsiteY2" fmla="*/ 266700 h 1068052"/>
              <a:gd name="connsiteX3" fmla="*/ 114300 w 1358900"/>
              <a:gd name="connsiteY3" fmla="*/ 355600 h 1068052"/>
              <a:gd name="connsiteX4" fmla="*/ 165100 w 1358900"/>
              <a:gd name="connsiteY4" fmla="*/ 419100 h 1068052"/>
              <a:gd name="connsiteX5" fmla="*/ 203200 w 1358900"/>
              <a:gd name="connsiteY5" fmla="*/ 482600 h 1068052"/>
              <a:gd name="connsiteX6" fmla="*/ 254000 w 1358900"/>
              <a:gd name="connsiteY6" fmla="*/ 584200 h 1068052"/>
              <a:gd name="connsiteX7" fmla="*/ 317500 w 1358900"/>
              <a:gd name="connsiteY7" fmla="*/ 635000 h 1068052"/>
              <a:gd name="connsiteX8" fmla="*/ 368300 w 1358900"/>
              <a:gd name="connsiteY8" fmla="*/ 698500 h 1068052"/>
              <a:gd name="connsiteX9" fmla="*/ 520700 w 1358900"/>
              <a:gd name="connsiteY9" fmla="*/ 838200 h 1068052"/>
              <a:gd name="connsiteX10" fmla="*/ 622300 w 1358900"/>
              <a:gd name="connsiteY10" fmla="*/ 939800 h 1068052"/>
              <a:gd name="connsiteX11" fmla="*/ 660400 w 1358900"/>
              <a:gd name="connsiteY11" fmla="*/ 977900 h 1068052"/>
              <a:gd name="connsiteX12" fmla="*/ 711200 w 1358900"/>
              <a:gd name="connsiteY12" fmla="*/ 1003300 h 1068052"/>
              <a:gd name="connsiteX13" fmla="*/ 901700 w 1358900"/>
              <a:gd name="connsiteY13" fmla="*/ 1028700 h 1068052"/>
              <a:gd name="connsiteX14" fmla="*/ 977900 w 1358900"/>
              <a:gd name="connsiteY14" fmla="*/ 1041400 h 1068052"/>
              <a:gd name="connsiteX15" fmla="*/ 1130300 w 1358900"/>
              <a:gd name="connsiteY15" fmla="*/ 1054100 h 1068052"/>
              <a:gd name="connsiteX16" fmla="*/ 1206500 w 1358900"/>
              <a:gd name="connsiteY16" fmla="*/ 1066800 h 1068052"/>
              <a:gd name="connsiteX17" fmla="*/ 1358900 w 1358900"/>
              <a:gd name="connsiteY17" fmla="*/ 1066800 h 106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58900" h="1068052">
                <a:moveTo>
                  <a:pt x="0" y="0"/>
                </a:moveTo>
                <a:cubicBezTo>
                  <a:pt x="19664" y="78654"/>
                  <a:pt x="27473" y="114688"/>
                  <a:pt x="50800" y="190500"/>
                </a:cubicBezTo>
                <a:cubicBezTo>
                  <a:pt x="58674" y="216090"/>
                  <a:pt x="66589" y="241711"/>
                  <a:pt x="76200" y="266700"/>
                </a:cubicBezTo>
                <a:cubicBezTo>
                  <a:pt x="87774" y="296791"/>
                  <a:pt x="98055" y="327752"/>
                  <a:pt x="114300" y="355600"/>
                </a:cubicBezTo>
                <a:cubicBezTo>
                  <a:pt x="127958" y="379014"/>
                  <a:pt x="149555" y="396893"/>
                  <a:pt x="165100" y="419100"/>
                </a:cubicBezTo>
                <a:cubicBezTo>
                  <a:pt x="179256" y="439322"/>
                  <a:pt x="191497" y="460866"/>
                  <a:pt x="203200" y="482600"/>
                </a:cubicBezTo>
                <a:cubicBezTo>
                  <a:pt x="221151" y="515938"/>
                  <a:pt x="231282" y="553909"/>
                  <a:pt x="254000" y="584200"/>
                </a:cubicBezTo>
                <a:cubicBezTo>
                  <a:pt x="270264" y="605885"/>
                  <a:pt x="298333" y="615833"/>
                  <a:pt x="317500" y="635000"/>
                </a:cubicBezTo>
                <a:cubicBezTo>
                  <a:pt x="336667" y="654167"/>
                  <a:pt x="350167" y="678352"/>
                  <a:pt x="368300" y="698500"/>
                </a:cubicBezTo>
                <a:cubicBezTo>
                  <a:pt x="439154" y="777226"/>
                  <a:pt x="435468" y="758650"/>
                  <a:pt x="520700" y="838200"/>
                </a:cubicBezTo>
                <a:cubicBezTo>
                  <a:pt x="555714" y="870879"/>
                  <a:pt x="588433" y="905933"/>
                  <a:pt x="622300" y="939800"/>
                </a:cubicBezTo>
                <a:cubicBezTo>
                  <a:pt x="635000" y="952500"/>
                  <a:pt x="644336" y="969868"/>
                  <a:pt x="660400" y="977900"/>
                </a:cubicBezTo>
                <a:cubicBezTo>
                  <a:pt x="677333" y="986367"/>
                  <a:pt x="693799" y="995842"/>
                  <a:pt x="711200" y="1003300"/>
                </a:cubicBezTo>
                <a:cubicBezTo>
                  <a:pt x="775531" y="1030870"/>
                  <a:pt x="820226" y="1019647"/>
                  <a:pt x="901700" y="1028700"/>
                </a:cubicBezTo>
                <a:cubicBezTo>
                  <a:pt x="927293" y="1031544"/>
                  <a:pt x="952307" y="1038556"/>
                  <a:pt x="977900" y="1041400"/>
                </a:cubicBezTo>
                <a:cubicBezTo>
                  <a:pt x="1028564" y="1047029"/>
                  <a:pt x="1079636" y="1048471"/>
                  <a:pt x="1130300" y="1054100"/>
                </a:cubicBezTo>
                <a:cubicBezTo>
                  <a:pt x="1155893" y="1056944"/>
                  <a:pt x="1180789" y="1065372"/>
                  <a:pt x="1206500" y="1066800"/>
                </a:cubicBezTo>
                <a:cubicBezTo>
                  <a:pt x="1257222" y="1069618"/>
                  <a:pt x="1308100" y="1066800"/>
                  <a:pt x="1358900" y="10668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860951" y="706903"/>
            <a:ext cx="2428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“Hiding” effect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small particles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don’t move significantly</a:t>
            </a:r>
          </a:p>
          <a:p>
            <a:r>
              <a:rPr lang="en-US" dirty="0" smtClean="0">
                <a:sym typeface="Wingdings"/>
              </a:rPr>
              <a:t>before the D</a:t>
            </a:r>
            <a:r>
              <a:rPr lang="en-US" baseline="-25000" dirty="0" smtClean="0">
                <a:sym typeface="Wingdings"/>
              </a:rPr>
              <a:t>50</a:t>
            </a:r>
            <a:r>
              <a:rPr lang="en-US" dirty="0" smtClean="0">
                <a:sym typeface="Wingdings"/>
              </a:rPr>
              <a:t> moves.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074" y="3861832"/>
            <a:ext cx="883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controversy over validity of equal mobility hypothesis in the late </a:t>
            </a:r>
            <a:r>
              <a:rPr lang="uk-UA" dirty="0" smtClean="0"/>
              <a:t>’</a:t>
            </a:r>
            <a:r>
              <a:rPr lang="en-US" dirty="0" smtClean="0"/>
              <a:t>80s – early </a:t>
            </a:r>
            <a:r>
              <a:rPr lang="uk-UA" dirty="0" smtClean="0"/>
              <a:t>’</a:t>
            </a:r>
            <a:r>
              <a:rPr lang="en-US" dirty="0" smtClean="0"/>
              <a:t>90s.</a:t>
            </a:r>
          </a:p>
          <a:p>
            <a:r>
              <a:rPr lang="en-US" dirty="0" err="1" smtClean="0"/>
              <a:t>Parameterise</a:t>
            </a:r>
            <a:r>
              <a:rPr lang="en-US" dirty="0" smtClean="0"/>
              <a:t> using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08400" y="450816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smtClean="0"/>
              <a:t>* </a:t>
            </a:r>
            <a:r>
              <a:rPr lang="en-US" dirty="0" smtClean="0"/>
              <a:t>= B(D/D</a:t>
            </a:r>
            <a:r>
              <a:rPr lang="en-US" baseline="-25000" dirty="0" smtClean="0"/>
              <a:t>50</a:t>
            </a:r>
            <a:r>
              <a:rPr lang="en-US" dirty="0" smtClean="0"/>
              <a:t>)</a:t>
            </a:r>
            <a:r>
              <a:rPr lang="en-US" baseline="30000" dirty="0" smtClean="0"/>
              <a:t>α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163234"/>
            <a:ext cx="9105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-1 would indicate perfect equal mobility (</a:t>
            </a:r>
            <a:r>
              <a:rPr lang="en-US" b="1" dirty="0" smtClean="0"/>
              <a:t>no</a:t>
            </a:r>
            <a:r>
              <a:rPr lang="en-US" dirty="0" smtClean="0"/>
              <a:t> sorting by grain size with downstream distance)</a:t>
            </a:r>
          </a:p>
          <a:p>
            <a:r>
              <a:rPr lang="en-US" dirty="0"/>
              <a:t>α = </a:t>
            </a:r>
            <a:r>
              <a:rPr lang="en-US" dirty="0" smtClean="0"/>
              <a:t>-0.9 found from flume experiments (permitting long-distance sorting by grain size).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074" y="3302000"/>
            <a:ext cx="42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Trade-off between size and </a:t>
            </a:r>
            <a:r>
              <a:rPr lang="en-US" i="1" dirty="0" err="1" smtClean="0"/>
              <a:t>embeddedness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860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62865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Buffington &amp; Montgomery, Water Resources Research, 1999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14" y="532187"/>
            <a:ext cx="6474485" cy="2535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3683000"/>
            <a:ext cx="6311900" cy="2125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2564" y="1764268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08202" y="2133600"/>
            <a:ext cx="32050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113214" y="2133600"/>
            <a:ext cx="12085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71164" y="1764268"/>
            <a:ext cx="7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gravel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834"/>
            <a:ext cx="90024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/>
              <a:t>τ</a:t>
            </a:r>
            <a:r>
              <a:rPr lang="en-US" sz="3000" b="1" baseline="-25000" dirty="0" smtClean="0"/>
              <a:t>*c50 </a:t>
            </a:r>
            <a:r>
              <a:rPr lang="en-US" sz="3000" b="1" dirty="0" smtClean="0"/>
              <a:t>~ 0.04, from experiments </a:t>
            </a:r>
            <a:r>
              <a:rPr lang="en-US" sz="2000" b="1" dirty="0" smtClean="0"/>
              <a:t>(0.045-0.047 for gravel, 0.03 for sand)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13212" y="591066"/>
            <a:ext cx="7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1936: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11296" y="3683000"/>
            <a:ext cx="71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1999: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347508"/>
            <a:ext cx="37206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has approximately</a:t>
            </a:r>
          </a:p>
          <a:p>
            <a:r>
              <a:rPr lang="en-US" dirty="0" smtClean="0"/>
              <a:t>reproduced some parts</a:t>
            </a:r>
          </a:p>
          <a:p>
            <a:r>
              <a:rPr lang="en-US" dirty="0" smtClean="0"/>
              <a:t>of this curve.</a:t>
            </a:r>
          </a:p>
          <a:p>
            <a:endParaRPr lang="en-US" dirty="0"/>
          </a:p>
          <a:p>
            <a:r>
              <a:rPr lang="en-US" dirty="0" smtClean="0"/>
              <a:t>Causes of scatter:</a:t>
            </a:r>
          </a:p>
          <a:p>
            <a:r>
              <a:rPr lang="en-US" dirty="0" smtClean="0"/>
              <a:t>(1) differing definitions of</a:t>
            </a:r>
          </a:p>
          <a:p>
            <a:r>
              <a:rPr lang="en-US" dirty="0" smtClean="0"/>
              <a:t>initiation of motion (most important).</a:t>
            </a:r>
          </a:p>
          <a:p>
            <a:r>
              <a:rPr lang="en-US" dirty="0" smtClean="0"/>
              <a:t>(2) slope-dependence?</a:t>
            </a:r>
          </a:p>
          <a:p>
            <a:r>
              <a:rPr lang="en-US" dirty="0" smtClean="0"/>
              <a:t>(Lamb et al. JGR 2008)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764268"/>
            <a:ext cx="2555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Hydraulically rough:</a:t>
            </a:r>
          </a:p>
          <a:p>
            <a:r>
              <a:rPr lang="en-US" dirty="0" smtClean="0"/>
              <a:t>viscous </a:t>
            </a:r>
            <a:r>
              <a:rPr lang="en-US" dirty="0" err="1" smtClean="0"/>
              <a:t>sublayer</a:t>
            </a:r>
            <a:r>
              <a:rPr lang="en-US" dirty="0" smtClean="0"/>
              <a:t> is a thin</a:t>
            </a:r>
          </a:p>
          <a:p>
            <a:r>
              <a:rPr lang="en-US" dirty="0" smtClean="0"/>
              <a:t>skin around the particles.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08202" y="3067796"/>
            <a:ext cx="359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Re* = “Reynolds roughness number”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8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REQUIRED READING </a:t>
            </a:r>
            <a:r>
              <a:rPr lang="en-US" sz="2400" dirty="0" smtClean="0">
                <a:solidFill>
                  <a:srgbClr val="7F7F7F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Fluvial sediment transport: introduction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1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6905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Consequences of increasing shear stress: gravel-bed vs. sand-bed rivers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3516"/>
            <a:ext cx="4775200" cy="338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36967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84863" y="1238934"/>
            <a:ext cx="40741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Suspension: characteristic velocity for</a:t>
            </a:r>
          </a:p>
          <a:p>
            <a:r>
              <a:rPr lang="en-US" dirty="0" smtClean="0"/>
              <a:t>turbulent fluctuations (u*) exceeds</a:t>
            </a:r>
          </a:p>
          <a:p>
            <a:r>
              <a:rPr lang="en-US" dirty="0" smtClean="0"/>
              <a:t>settling velocity (ratio is ~Rouse number).</a:t>
            </a:r>
          </a:p>
          <a:p>
            <a:endParaRPr lang="en-US" dirty="0" smtClean="0"/>
          </a:p>
          <a:p>
            <a:r>
              <a:rPr lang="en-US" dirty="0" smtClean="0"/>
              <a:t>Typical transport distance</a:t>
            </a:r>
          </a:p>
          <a:p>
            <a:r>
              <a:rPr lang="en-US" dirty="0" smtClean="0"/>
              <a:t>100m/</a:t>
            </a:r>
            <a:r>
              <a:rPr lang="en-US" dirty="0" err="1" smtClean="0"/>
              <a:t>yr</a:t>
            </a:r>
            <a:r>
              <a:rPr lang="en-US" dirty="0" smtClean="0"/>
              <a:t> in gravel-bedded </a:t>
            </a:r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0012" y="2868492"/>
            <a:ext cx="147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Sand: km/day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54700"/>
            <a:ext cx="883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Empirically, rivers are either gravel-bedded or sand-bedded (little in between)</a:t>
            </a:r>
          </a:p>
          <a:p>
            <a:r>
              <a:rPr lang="en-US" dirty="0" smtClean="0"/>
              <a:t>The cause is unsettled: e.g. Jerolmack &amp; </a:t>
            </a:r>
            <a:r>
              <a:rPr lang="en-US" dirty="0" err="1" smtClean="0"/>
              <a:t>Brzinski</a:t>
            </a:r>
            <a:r>
              <a:rPr lang="en-US" dirty="0" smtClean="0"/>
              <a:t> Geology 2010 vs. Lamb &amp; </a:t>
            </a:r>
            <a:r>
              <a:rPr lang="en-US" dirty="0" err="1" smtClean="0"/>
              <a:t>Venditti</a:t>
            </a:r>
            <a:r>
              <a:rPr lang="en-US" dirty="0" smtClean="0"/>
              <a:t> GRL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4200" y="4330700"/>
            <a:ext cx="3602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(Experimentally, u* is approximately</a:t>
            </a:r>
          </a:p>
          <a:p>
            <a:r>
              <a:rPr lang="en-US" dirty="0" smtClean="0"/>
              <a:t>equal to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fluctuations in vertical</a:t>
            </a:r>
          </a:p>
          <a:p>
            <a:r>
              <a:rPr lang="en-US" dirty="0" smtClean="0"/>
              <a:t>turbulent velocity)</a:t>
            </a:r>
          </a:p>
        </p:txBody>
      </p:sp>
    </p:spTree>
    <p:extLst>
      <p:ext uri="{BB962C8B-B14F-4D97-AF65-F5344CB8AC3E}">
        <p14:creationId xmlns:p14="http://schemas.microsoft.com/office/powerpoint/2010/main" val="374037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593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Bedload</a:t>
            </a:r>
            <a:r>
              <a:rPr lang="en-US" dirty="0" smtClean="0"/>
              <a:t>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086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(Most common</a:t>
            </a:r>
            <a:r>
              <a:rPr lang="en-US" dirty="0" smtClean="0">
                <a:sym typeface="Wingdings"/>
              </a:rPr>
              <a:t>:)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1025803"/>
            <a:ext cx="2754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/>
              <a:t>q</a:t>
            </a:r>
            <a:r>
              <a:rPr lang="en-US" sz="3000" baseline="-25000" dirty="0" err="1" smtClean="0"/>
              <a:t>bl</a:t>
            </a:r>
            <a:r>
              <a:rPr lang="en-US" sz="3000" dirty="0" smtClean="0"/>
              <a:t> = k</a:t>
            </a:r>
            <a:r>
              <a:rPr lang="en-US" sz="3000" baseline="-25000" dirty="0" smtClean="0"/>
              <a:t>b</a:t>
            </a:r>
            <a:r>
              <a:rPr lang="en-US" sz="3000" dirty="0" smtClean="0"/>
              <a:t>(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b</a:t>
            </a:r>
            <a:r>
              <a:rPr lang="en-US" sz="3000" dirty="0" smtClean="0"/>
              <a:t> – 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c</a:t>
            </a:r>
            <a:r>
              <a:rPr lang="en-US" sz="3000" dirty="0" smtClean="0"/>
              <a:t>)</a:t>
            </a:r>
            <a:r>
              <a:rPr lang="en-US" sz="3000" baseline="30000" dirty="0" smtClean="0"/>
              <a:t>3/2</a:t>
            </a:r>
            <a:endParaRPr lang="en-US" sz="3000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4216400"/>
            <a:ext cx="3297936" cy="121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7200" y="4114800"/>
            <a:ext cx="6858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" y="3371472"/>
            <a:ext cx="4192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no theory for </a:t>
            </a:r>
            <a:r>
              <a:rPr lang="en-US" i="1" dirty="0" err="1" smtClean="0"/>
              <a:t>washload</a:t>
            </a:r>
            <a:r>
              <a:rPr lang="en-US" i="1" dirty="0" smtClean="0"/>
              <a:t>:</a:t>
            </a:r>
          </a:p>
          <a:p>
            <a:r>
              <a:rPr lang="en-US" i="1" dirty="0" smtClean="0"/>
              <a:t>it is entirely controlled by upstream supply</a:t>
            </a:r>
            <a:endParaRPr lang="en-US" i="1" dirty="0"/>
          </a:p>
        </p:txBody>
      </p:sp>
      <p:sp>
        <p:nvSpPr>
          <p:cNvPr id="10" name="Left Brace 9"/>
          <p:cNvSpPr/>
          <p:nvPr/>
        </p:nvSpPr>
        <p:spPr>
          <a:xfrm>
            <a:off x="5459768" y="810935"/>
            <a:ext cx="560032" cy="9233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08700" y="633135"/>
            <a:ext cx="2718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alternatives, e.g.</a:t>
            </a:r>
          </a:p>
          <a:p>
            <a:r>
              <a:rPr lang="en-US" dirty="0" err="1" smtClean="0"/>
              <a:t>Yalin</a:t>
            </a:r>
            <a:endParaRPr lang="en-US" dirty="0" smtClean="0"/>
          </a:p>
          <a:p>
            <a:r>
              <a:rPr lang="en-US" dirty="0" smtClean="0"/>
              <a:t>Einstein</a:t>
            </a:r>
          </a:p>
          <a:p>
            <a:r>
              <a:rPr lang="en-US" dirty="0" smtClean="0"/>
              <a:t>Discrete element modeling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69" y="3374836"/>
            <a:ext cx="3640836" cy="25370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5600" y="5911849"/>
            <a:ext cx="153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Southard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58701" y="607735"/>
            <a:ext cx="204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Meyer-Peter Muller</a:t>
            </a:r>
          </a:p>
        </p:txBody>
      </p:sp>
      <p:cxnSp>
        <p:nvCxnSpPr>
          <p:cNvPr id="18" name="Straight Connector 17"/>
          <p:cNvCxnSpPr>
            <a:stCxn id="6" idx="0"/>
          </p:cNvCxnSpPr>
          <p:nvPr/>
        </p:nvCxnSpPr>
        <p:spPr>
          <a:xfrm>
            <a:off x="2385568" y="4216400"/>
            <a:ext cx="129032" cy="1854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709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20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River channel morphology and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8000"/>
            <a:ext cx="8940800" cy="4525963"/>
          </a:xfrm>
        </p:spPr>
        <p:txBody>
          <a:bodyPr>
            <a:normAutofit/>
          </a:bodyPr>
          <a:lstStyle/>
          <a:p>
            <a:r>
              <a:rPr lang="en-US" sz="1700" dirty="0" smtClean="0"/>
              <a:t>“Rivers are the authors of their own geometry” (L. Leopold)</a:t>
            </a:r>
          </a:p>
          <a:p>
            <a:pPr lvl="1"/>
            <a:r>
              <a:rPr lang="en-US" sz="1800" i="1" dirty="0" smtClean="0"/>
              <a:t>And of their own bed grain-size distribution.</a:t>
            </a:r>
          </a:p>
          <a:p>
            <a:r>
              <a:rPr lang="en-US" sz="1700" dirty="0" smtClean="0"/>
              <a:t>Rivers have well-defined banks.</a:t>
            </a:r>
          </a:p>
          <a:p>
            <a:pPr lvl="1"/>
            <a:r>
              <a:rPr lang="en-US" sz="1700" i="1" dirty="0" err="1" smtClean="0"/>
              <a:t>Bankfull</a:t>
            </a:r>
            <a:r>
              <a:rPr lang="en-US" sz="1700" i="1" dirty="0" smtClean="0"/>
              <a:t> discharge 5-7 days per year; floodplains inundated every 1-2 years.</a:t>
            </a:r>
          </a:p>
          <a:p>
            <a:pPr lvl="1"/>
            <a:r>
              <a:rPr lang="en-US" sz="1700" i="1" dirty="0" smtClean="0"/>
              <a:t>Regular geometry also applicable to canyon rivers.</a:t>
            </a:r>
          </a:p>
          <a:p>
            <a:pPr lvl="1"/>
            <a:r>
              <a:rPr lang="en-US" sz="1700" i="1" dirty="0" smtClean="0"/>
              <a:t>Width scales as Q</a:t>
            </a:r>
            <a:r>
              <a:rPr lang="en-US" sz="1700" baseline="30000" dirty="0" smtClean="0"/>
              <a:t>0.5</a:t>
            </a:r>
          </a:p>
          <a:p>
            <a:r>
              <a:rPr lang="en-US" sz="1700" dirty="0" smtClean="0"/>
              <a:t>River beds are (usually) not flat.</a:t>
            </a:r>
          </a:p>
          <a:p>
            <a:pPr lvl="1"/>
            <a:r>
              <a:rPr lang="en-US" sz="1500" i="1" dirty="0" smtClean="0"/>
              <a:t>Plane beds are uncommon. Bars and pools, spacing = 5.4x width.</a:t>
            </a:r>
          </a:p>
          <a:p>
            <a:r>
              <a:rPr lang="en-US" sz="1700" dirty="0" smtClean="0"/>
              <a:t>Rivers meander.</a:t>
            </a:r>
          </a:p>
          <a:p>
            <a:pPr lvl="1"/>
            <a:r>
              <a:rPr lang="en-US" sz="1500" i="1" dirty="0" smtClean="0"/>
              <a:t>Wavelength ~ 11</a:t>
            </a:r>
            <a:r>
              <a:rPr lang="en-US" sz="1500" dirty="0" smtClean="0"/>
              <a:t>x</a:t>
            </a:r>
            <a:r>
              <a:rPr lang="en-US" sz="1500" i="1" dirty="0" smtClean="0"/>
              <a:t> channel width.</a:t>
            </a:r>
          </a:p>
          <a:p>
            <a:r>
              <a:rPr lang="en-US" sz="1700" dirty="0" smtClean="0"/>
              <a:t>River profiles are concave-up.</a:t>
            </a:r>
          </a:p>
          <a:p>
            <a:pPr lvl="1"/>
            <a:r>
              <a:rPr lang="en-US" sz="1500" i="1" dirty="0" smtClean="0"/>
              <a:t>Grainsize also decreases downstream.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6602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96900" y="863600"/>
            <a:ext cx="7988300" cy="3162300"/>
          </a:xfrm>
          <a:custGeom>
            <a:avLst/>
            <a:gdLst>
              <a:gd name="connsiteX0" fmla="*/ 0 w 7988300"/>
              <a:gd name="connsiteY0" fmla="*/ 0 h 2844800"/>
              <a:gd name="connsiteX1" fmla="*/ 584200 w 7988300"/>
              <a:gd name="connsiteY1" fmla="*/ 952500 h 2844800"/>
              <a:gd name="connsiteX2" fmla="*/ 1587500 w 7988300"/>
              <a:gd name="connsiteY2" fmla="*/ 2057400 h 2844800"/>
              <a:gd name="connsiteX3" fmla="*/ 3238500 w 7988300"/>
              <a:gd name="connsiteY3" fmla="*/ 2565400 h 2844800"/>
              <a:gd name="connsiteX4" fmla="*/ 5702300 w 7988300"/>
              <a:gd name="connsiteY4" fmla="*/ 2844800 h 2844800"/>
              <a:gd name="connsiteX5" fmla="*/ 7988300 w 7988300"/>
              <a:gd name="connsiteY5" fmla="*/ 283210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88300" h="2844800">
                <a:moveTo>
                  <a:pt x="0" y="0"/>
                </a:moveTo>
                <a:lnTo>
                  <a:pt x="584200" y="952500"/>
                </a:lnTo>
                <a:lnTo>
                  <a:pt x="1587500" y="2057400"/>
                </a:lnTo>
                <a:lnTo>
                  <a:pt x="3238500" y="2565400"/>
                </a:lnTo>
                <a:lnTo>
                  <a:pt x="5702300" y="2844800"/>
                </a:lnTo>
                <a:lnTo>
                  <a:pt x="7988300" y="2832100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>
            <a:off x="1181100" y="1922406"/>
            <a:ext cx="59372" cy="22133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59000" y="3116206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35400" y="37084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37300" y="40259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8500" y="678934"/>
            <a:ext cx="15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&gt;20%; </a:t>
            </a:r>
            <a:r>
              <a:rPr lang="en-US" dirty="0" err="1" smtClean="0"/>
              <a:t>colluvial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9500" y="0"/>
            <a:ext cx="7582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Slope, grain size, and transport mechanism: strongly correlated</a:t>
            </a:r>
            <a:endParaRPr lang="en-US" sz="2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93700" y="774700"/>
            <a:ext cx="76200" cy="372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678934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8600" y="4216400"/>
            <a:ext cx="2255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&lt;0.1%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sand</a:t>
            </a:r>
          </a:p>
          <a:p>
            <a:r>
              <a:rPr lang="en-US" dirty="0" err="1" smtClean="0"/>
              <a:t>bedload</a:t>
            </a:r>
            <a:r>
              <a:rPr lang="en-US" dirty="0" smtClean="0"/>
              <a:t> &amp; suspension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3900" y="4135735"/>
            <a:ext cx="985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0.1-3%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89200" y="3687465"/>
            <a:ext cx="1076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3-8%</a:t>
            </a:r>
          </a:p>
          <a:p>
            <a:r>
              <a:rPr lang="en-US" dirty="0" smtClean="0"/>
              <a:t>step-pool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81100" y="2941935"/>
            <a:ext cx="1018227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8-20%</a:t>
            </a:r>
          </a:p>
          <a:p>
            <a:r>
              <a:rPr lang="en-US" sz="1300" dirty="0" smtClean="0"/>
              <a:t>boulder</a:t>
            </a:r>
          </a:p>
          <a:p>
            <a:r>
              <a:rPr lang="en-US" sz="1300" dirty="0" smtClean="0"/>
              <a:t>cascade</a:t>
            </a:r>
          </a:p>
          <a:p>
            <a:r>
              <a:rPr lang="en-US" sz="1300" dirty="0" smtClean="0"/>
              <a:t>(periodically</a:t>
            </a:r>
          </a:p>
          <a:p>
            <a:r>
              <a:rPr lang="en-US" sz="1300" dirty="0" smtClean="0"/>
              <a:t>swept by</a:t>
            </a:r>
          </a:p>
          <a:p>
            <a:r>
              <a:rPr lang="en-US" sz="1300" dirty="0" smtClean="0"/>
              <a:t>debris</a:t>
            </a:r>
          </a:p>
          <a:p>
            <a:r>
              <a:rPr lang="en-US" sz="1300" dirty="0" smtClean="0"/>
              <a:t>flows)</a:t>
            </a:r>
            <a:endParaRPr lang="en-US" sz="1300" dirty="0"/>
          </a:p>
        </p:txBody>
      </p: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1240472" y="4434651"/>
            <a:ext cx="449742" cy="1445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0900" y="5880100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 may be</a:t>
            </a:r>
          </a:p>
          <a:p>
            <a:r>
              <a:rPr lang="en-US" dirty="0" smtClean="0"/>
              <a:t>abraded in place;</a:t>
            </a:r>
          </a:p>
          <a:p>
            <a:r>
              <a:rPr lang="en-US" dirty="0" smtClean="0"/>
              <a:t>fine sediment bypasses boulders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30353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 sets width?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443" y="0"/>
            <a:ext cx="4627333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1096" y="6045200"/>
            <a:ext cx="2283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Eaton, Treatise on</a:t>
            </a:r>
          </a:p>
          <a:p>
            <a:pPr algn="r"/>
            <a:r>
              <a:rPr lang="en-US" dirty="0" smtClean="0"/>
              <a:t>Geomorphology,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51000"/>
            <a:ext cx="119776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wd</a:t>
            </a:r>
            <a:r>
              <a:rPr lang="en-US" dirty="0" smtClean="0"/>
              <a:t>&lt;u&gt;</a:t>
            </a:r>
          </a:p>
          <a:p>
            <a:endParaRPr lang="en-US" dirty="0"/>
          </a:p>
          <a:p>
            <a:r>
              <a:rPr lang="en-US" dirty="0" smtClean="0"/>
              <a:t>w = </a:t>
            </a:r>
            <a:r>
              <a:rPr lang="en-US" dirty="0" err="1" smtClean="0"/>
              <a:t>aQ</a:t>
            </a:r>
            <a:r>
              <a:rPr lang="en-US" baseline="30000" dirty="0" err="1" smtClean="0"/>
              <a:t>b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d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&lt;u&gt; = </a:t>
            </a:r>
            <a:r>
              <a:rPr lang="en-US" dirty="0" err="1" smtClean="0"/>
              <a:t>kQ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32720" y="3548459"/>
            <a:ext cx="112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b+f+m</a:t>
            </a:r>
            <a:r>
              <a:rPr lang="en-US" dirty="0" smtClean="0"/>
              <a:t> = 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6218" y="4377035"/>
            <a:ext cx="880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0.5</a:t>
            </a:r>
          </a:p>
          <a:p>
            <a:r>
              <a:rPr lang="en-US" dirty="0" smtClean="0"/>
              <a:t>m = 0.1</a:t>
            </a:r>
          </a:p>
          <a:p>
            <a:r>
              <a:rPr lang="en-US" dirty="0" smtClean="0"/>
              <a:t>f = 0.4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959764" y="4377035"/>
            <a:ext cx="0" cy="923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876800"/>
            <a:ext cx="4357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377035"/>
            <a:ext cx="163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</a:t>
            </a:r>
          </a:p>
          <a:p>
            <a:r>
              <a:rPr lang="en-US" dirty="0" smtClean="0"/>
              <a:t>different points</a:t>
            </a:r>
          </a:p>
          <a:p>
            <a:r>
              <a:rPr lang="en-US" dirty="0" smtClean="0"/>
              <a:t>downstream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5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Prospectus: fluvial processes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Today: overview, hydraulics.</a:t>
            </a:r>
          </a:p>
          <a:p>
            <a:r>
              <a:rPr lang="en-US" dirty="0" smtClean="0"/>
              <a:t>Next lecture: </a:t>
            </a:r>
            <a:r>
              <a:rPr lang="en-US" dirty="0"/>
              <a:t>initiation of motion, channel width </a:t>
            </a:r>
            <a:r>
              <a:rPr lang="en-US" dirty="0" smtClean="0"/>
              <a:t>adjustment.</a:t>
            </a:r>
          </a:p>
          <a:p>
            <a:r>
              <a:rPr lang="en-US" dirty="0" smtClean="0"/>
              <a:t>Channel long-profile evolution.</a:t>
            </a:r>
          </a:p>
          <a:p>
            <a:r>
              <a:rPr lang="en-US" dirty="0" smtClean="0"/>
              <a:t>Mountain belts.</a:t>
            </a:r>
            <a:endParaRPr lang="en-US" dirty="0"/>
          </a:p>
          <a:p>
            <a:r>
              <a:rPr lang="en-US" dirty="0" smtClean="0"/>
              <a:t>Looking ahead: landscape evolution (including fluvial processes.)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6600" y="5854700"/>
            <a:ext cx="687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This section of the course draws on courses by W.E. Dietrich (Berkeley),</a:t>
            </a:r>
          </a:p>
          <a:p>
            <a:r>
              <a:rPr lang="en-US" i="1" dirty="0" smtClean="0"/>
              <a:t>D. </a:t>
            </a:r>
            <a:r>
              <a:rPr lang="en-US" i="1" dirty="0" err="1" smtClean="0"/>
              <a:t>Mohrig</a:t>
            </a:r>
            <a:r>
              <a:rPr lang="en-US" i="1" dirty="0" smtClean="0"/>
              <a:t> (MIT </a:t>
            </a:r>
            <a:r>
              <a:rPr lang="en-US" i="1" dirty="0" smtClean="0">
                <a:sym typeface="Wingdings"/>
              </a:rPr>
              <a:t> U.T. Austin), and J. Southard (MIT).</a:t>
            </a:r>
            <a:r>
              <a:rPr lang="en-US" i="1" dirty="0" smtClean="0"/>
              <a:t>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5252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(1) Posit </a:t>
            </a:r>
            <a:r>
              <a:rPr lang="en-US" b="1" dirty="0" smtClean="0"/>
              <a:t>empirical relationships between hydraulics, sediment supply, and form </a:t>
            </a:r>
            <a:r>
              <a:rPr lang="en-US" dirty="0" smtClean="0"/>
              <a:t>(Parker et al. 2008 in suggested reading; Ikeda et al. 1988 Water Resources Research).</a:t>
            </a:r>
          </a:p>
          <a:p>
            <a:pPr marL="0" indent="0">
              <a:buNone/>
            </a:pPr>
            <a:r>
              <a:rPr lang="en-US" dirty="0" smtClean="0"/>
              <a:t>(2) </a:t>
            </a:r>
            <a:r>
              <a:rPr lang="en-US" b="1" dirty="0" smtClean="0"/>
              <a:t>Extremal hypotheses</a:t>
            </a:r>
            <a:r>
              <a:rPr lang="en-US" dirty="0" smtClean="0"/>
              <a:t>; posit an optimum channel, minimizing energy (Examples: minimum </a:t>
            </a:r>
            <a:r>
              <a:rPr lang="en-US" dirty="0" err="1" smtClean="0"/>
              <a:t>streampower</a:t>
            </a:r>
            <a:r>
              <a:rPr lang="en-US" dirty="0" smtClean="0"/>
              <a:t> per unit length; maximum friction; maximum sediment transport rate; minimum total </a:t>
            </a:r>
            <a:r>
              <a:rPr lang="en-US" dirty="0" err="1" smtClean="0"/>
              <a:t>streampower</a:t>
            </a:r>
            <a:r>
              <a:rPr lang="en-US" dirty="0" smtClean="0"/>
              <a:t>; minimize Froude number)</a:t>
            </a:r>
          </a:p>
          <a:p>
            <a:pPr marL="0" indent="0">
              <a:buNone/>
            </a:pPr>
            <a:r>
              <a:rPr lang="en-US" dirty="0" smtClean="0"/>
              <a:t>(3) What is the actual mechanism? What controls what sediment does, how high the bank is, &amp; c.?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 smtClean="0"/>
              <a:t>What sets width? Three approaches to this unsolved question: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6221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“Introduction to fluvial sediment transport”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Law of the wall – how to calculate river discharge from elementary measurements (bed grain size and river depth).</a:t>
            </a:r>
          </a:p>
          <a:p>
            <a:r>
              <a:rPr lang="en-US" dirty="0" smtClean="0"/>
              <a:t>Critical Shields stress</a:t>
            </a:r>
          </a:p>
          <a:p>
            <a:r>
              <a:rPr lang="en-US" dirty="0" smtClean="0"/>
              <a:t>Differences between gravel-bed vs. sand-bed rivers</a:t>
            </a:r>
          </a:p>
          <a:p>
            <a:r>
              <a:rPr lang="en-US" dirty="0" smtClean="0"/>
              <a:t>Discharge-width scaling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4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Rivers and landscape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88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33401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Bedrock rivers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6438900"/>
            <a:ext cx="236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Neil Humphrey, UWYO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9196" y="876300"/>
            <a:ext cx="3381379" cy="5909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that cut into bedrock </a:t>
            </a:r>
          </a:p>
          <a:p>
            <a:r>
              <a:rPr lang="en-US" dirty="0" smtClean="0"/>
              <a:t>(“rock is everywhere close to the </a:t>
            </a:r>
          </a:p>
          <a:p>
            <a:r>
              <a:rPr lang="en-US" dirty="0" smtClean="0"/>
              <a:t>surface and may be frequently </a:t>
            </a:r>
          </a:p>
          <a:p>
            <a:r>
              <a:rPr lang="en-US" dirty="0" smtClean="0"/>
              <a:t>exposed during flood events or</a:t>
            </a:r>
          </a:p>
          <a:p>
            <a:r>
              <a:rPr lang="en-US" dirty="0" smtClean="0"/>
              <a:t>on decadal to centennial </a:t>
            </a:r>
          </a:p>
          <a:p>
            <a:r>
              <a:rPr lang="en-US" dirty="0" smtClean="0"/>
              <a:t>timescales”, Whipple et al. 2013)</a:t>
            </a:r>
          </a:p>
          <a:p>
            <a:endParaRPr lang="en-US" dirty="0"/>
          </a:p>
          <a:p>
            <a:r>
              <a:rPr lang="en-US" b="1" dirty="0" smtClean="0"/>
              <a:t>Detachment-limited landscape</a:t>
            </a:r>
          </a:p>
          <a:p>
            <a:r>
              <a:rPr lang="en-US" b="1" dirty="0" smtClean="0"/>
              <a:t>evolution (</a:t>
            </a:r>
            <a:r>
              <a:rPr lang="en-US" b="1" dirty="0" err="1" smtClean="0"/>
              <a:t>dz</a:t>
            </a:r>
            <a:r>
              <a:rPr lang="en-US" b="1" dirty="0" smtClean="0"/>
              <a:t>/dt ~ k </a:t>
            </a:r>
            <a:r>
              <a:rPr lang="en-US" b="1" dirty="0" err="1" smtClean="0"/>
              <a:t>dz</a:t>
            </a:r>
            <a:r>
              <a:rPr lang="en-US" b="1" dirty="0" smtClean="0"/>
              <a:t>/dx )</a:t>
            </a:r>
          </a:p>
          <a:p>
            <a:endParaRPr lang="en-US" dirty="0"/>
          </a:p>
          <a:p>
            <a:r>
              <a:rPr lang="en-US" dirty="0" err="1" smtClean="0"/>
              <a:t>Clasts</a:t>
            </a:r>
            <a:r>
              <a:rPr lang="en-US" dirty="0" smtClean="0"/>
              <a:t> transported mainly by </a:t>
            </a:r>
          </a:p>
          <a:p>
            <a:r>
              <a:rPr lang="en-US" dirty="0" err="1" smtClean="0"/>
              <a:t>bedload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Knickpoints</a:t>
            </a:r>
            <a:r>
              <a:rPr lang="en-US" dirty="0" smtClean="0"/>
              <a:t> can propagate </a:t>
            </a:r>
          </a:p>
          <a:p>
            <a:r>
              <a:rPr lang="en-US" dirty="0" err="1" smtClean="0"/>
              <a:t>gm</a:t>
            </a:r>
            <a:endParaRPr lang="en-US" dirty="0" smtClean="0"/>
          </a:p>
          <a:p>
            <a:r>
              <a:rPr lang="en-US" dirty="0" smtClean="0"/>
              <a:t>What controls the rate of </a:t>
            </a:r>
          </a:p>
          <a:p>
            <a:r>
              <a:rPr lang="en-US" dirty="0" err="1" smtClean="0"/>
              <a:t>downcutting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What controls the height/</a:t>
            </a:r>
          </a:p>
          <a:p>
            <a:r>
              <a:rPr lang="en-US" dirty="0" smtClean="0"/>
              <a:t>width/shape of mountain belts on</a:t>
            </a:r>
          </a:p>
          <a:p>
            <a:r>
              <a:rPr lang="en-US" dirty="0" smtClean="0"/>
              <a:t>Earth?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38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3200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Alluvial 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2639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b="1" dirty="0" smtClean="0"/>
              <a:t>Transport-limited</a:t>
            </a:r>
          </a:p>
          <a:p>
            <a:pPr marL="0" indent="0">
              <a:buNone/>
            </a:pPr>
            <a:r>
              <a:rPr lang="en-US" sz="2500" b="1" dirty="0" smtClean="0"/>
              <a:t>landscape evolution</a:t>
            </a:r>
          </a:p>
          <a:p>
            <a:pPr marL="0" indent="0">
              <a:buNone/>
            </a:pPr>
            <a:r>
              <a:rPr lang="en-US" sz="2800" b="1" dirty="0"/>
              <a:t>(</a:t>
            </a:r>
            <a:r>
              <a:rPr lang="en-US" sz="2800" b="1" dirty="0" err="1"/>
              <a:t>dz</a:t>
            </a:r>
            <a:r>
              <a:rPr lang="en-US" sz="2800" b="1" dirty="0"/>
              <a:t>/dt ~ k </a:t>
            </a:r>
            <a:r>
              <a:rPr lang="en-US" sz="2800" b="1" dirty="0" smtClean="0"/>
              <a:t>d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z</a:t>
            </a:r>
            <a:r>
              <a:rPr lang="en-US" sz="2800" b="1" dirty="0"/>
              <a:t>/</a:t>
            </a:r>
            <a:r>
              <a:rPr lang="en-US" sz="2800" b="1" dirty="0" smtClean="0"/>
              <a:t>dx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</a:t>
            </a:r>
            <a:r>
              <a:rPr lang="en-US" sz="2800" b="1" dirty="0"/>
              <a:t>)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A large percentage of </a:t>
            </a:r>
            <a:r>
              <a:rPr lang="en-US" sz="2500" dirty="0" err="1" smtClean="0"/>
              <a:t>clast</a:t>
            </a:r>
            <a:r>
              <a:rPr lang="en-US" sz="2500" dirty="0" smtClean="0"/>
              <a:t> transport in suspension</a:t>
            </a:r>
            <a:endParaRPr lang="en-US" sz="25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 smtClean="0"/>
              <a:t>When does meandering</a:t>
            </a:r>
          </a:p>
          <a:p>
            <a:pPr marL="0" indent="0">
              <a:buNone/>
            </a:pPr>
            <a:r>
              <a:rPr lang="en-US" sz="2500" dirty="0" smtClean="0"/>
              <a:t>occur?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6832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93" y="6223000"/>
            <a:ext cx="308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Army Corps of Engineers</a:t>
            </a:r>
          </a:p>
          <a:p>
            <a:r>
              <a:rPr lang="en-US" dirty="0" smtClean="0"/>
              <a:t>(Lower Mississippi</a:t>
            </a:r>
            <a:r>
              <a:rPr lang="en-US" dirty="0"/>
              <a:t> </a:t>
            </a:r>
            <a:r>
              <a:rPr lang="en-US" dirty="0" smtClean="0"/>
              <a:t> / Fisk 1944)</a:t>
            </a:r>
          </a:p>
        </p:txBody>
      </p:sp>
    </p:spTree>
    <p:extLst>
      <p:ext uri="{BB962C8B-B14F-4D97-AF65-F5344CB8AC3E}">
        <p14:creationId xmlns:p14="http://schemas.microsoft.com/office/powerpoint/2010/main" val="3757996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712787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Usually (not always), Bedrock rivers </a:t>
            </a:r>
            <a:r>
              <a:rPr lang="en-US" sz="3000" dirty="0" smtClean="0">
                <a:sym typeface="Wingdings"/>
              </a:rPr>
              <a:t> gravel bed.</a:t>
            </a:r>
            <a:br>
              <a:rPr lang="en-US" sz="3000" dirty="0" smtClean="0">
                <a:sym typeface="Wingdings"/>
              </a:rPr>
            </a:br>
            <a:r>
              <a:rPr lang="en-US" sz="3000" dirty="0" smtClean="0">
                <a:sym typeface="Wingdings"/>
              </a:rPr>
              <a:t>Alluvial rivers can be sand or gravel bed.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07732"/>
            <a:ext cx="7915275" cy="5081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9500" y="6489700"/>
            <a:ext cx="326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Marr et al., Basin Research, 2000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715250" y="4746625"/>
            <a:ext cx="30162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16875" y="4431154"/>
            <a:ext cx="6340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τ</a:t>
            </a:r>
            <a:r>
              <a:rPr lang="en-US" sz="3500" baseline="-25000" dirty="0" smtClean="0"/>
              <a:t>*c</a:t>
            </a:r>
            <a:endParaRPr lang="en-US" sz="3500" baseline="-25000" dirty="0"/>
          </a:p>
        </p:txBody>
      </p:sp>
    </p:spTree>
    <p:extLst>
      <p:ext uri="{BB962C8B-B14F-4D97-AF65-F5344CB8AC3E}">
        <p14:creationId xmlns:p14="http://schemas.microsoft.com/office/powerpoint/2010/main" val="972937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“rivers and landscape evolution”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Advective</a:t>
            </a:r>
            <a:r>
              <a:rPr lang="en-US" dirty="0" smtClean="0"/>
              <a:t> vs. diffusive channel profile evolution</a:t>
            </a:r>
          </a:p>
          <a:p>
            <a:r>
              <a:rPr lang="en-US" dirty="0" smtClean="0"/>
              <a:t>Hypotheses for controls on concavity</a:t>
            </a:r>
          </a:p>
          <a:p>
            <a:r>
              <a:rPr lang="en-US" dirty="0" smtClean="0"/>
              <a:t>Know the </a:t>
            </a:r>
            <a:r>
              <a:rPr lang="en-US" dirty="0" err="1" smtClean="0"/>
              <a:t>streampower</a:t>
            </a:r>
            <a:r>
              <a:rPr lang="en-US" dirty="0" smtClean="0"/>
              <a:t> equation</a:t>
            </a:r>
          </a:p>
          <a:p>
            <a:r>
              <a:rPr lang="en-US" dirty="0" smtClean="0"/>
              <a:t>Know bedrock erosion processes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202833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 smtClean="0"/>
              <a:t>In the required reading, don’t omit the section on transient evolution (bridge to next lecture)</a:t>
            </a:r>
          </a:p>
          <a:p>
            <a:r>
              <a:rPr lang="en-US" sz="1900" i="1" dirty="0" smtClean="0"/>
              <a:t>Next lecture: Landscape-scale responses to forcing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3248712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BASIC EQUATIONS GOVERNING BED ELEVATION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Fluvial sediment transport: what controls the shape of rivers?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9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EXNER EQUATION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Fluvial sediment transport: what controls the shape of rivers?</a:t>
            </a:r>
            <a:endParaRPr lang="en-US" sz="2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2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l"/>
            <a:r>
              <a:rPr lang="en-US" sz="3500" dirty="0" smtClean="0"/>
              <a:t>Mass balance for alluvial rivers </a:t>
            </a:r>
            <a:r>
              <a:rPr lang="en-US" sz="3500" dirty="0"/>
              <a:t>(</a:t>
            </a:r>
            <a:r>
              <a:rPr lang="en-US" sz="3500" dirty="0" err="1"/>
              <a:t>Exner</a:t>
            </a:r>
            <a:r>
              <a:rPr lang="en-US" sz="3500" dirty="0"/>
              <a:t> equation)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434" y="1027324"/>
            <a:ext cx="1930400" cy="836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95" y="1027324"/>
            <a:ext cx="4589505" cy="4210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329" y="4243901"/>
            <a:ext cx="2163805" cy="728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434" y="1864148"/>
            <a:ext cx="2057400" cy="632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329" y="2614824"/>
            <a:ext cx="2468605" cy="705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4895" y="6299200"/>
            <a:ext cx="501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 &amp; Allen, Basin Analysis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 (2005), box 7.1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5434" y="3874569"/>
            <a:ext cx="247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 sediment supply: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0" y="5313731"/>
            <a:ext cx="431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 = sediment concentration per unit volume</a:t>
            </a:r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dirty="0" smtClean="0"/>
              <a:t>= sediment flux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 = porosity in bed material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7000" y="67310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Emphasizes suspended sediment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3318" y="5810250"/>
            <a:ext cx="445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Usually, gross transport &gt;&gt; net accumulation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994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846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Hydraulics and sediment transport in rivers: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53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1) Relate flow to frictional resistance so can relate discharge to hydraulic geometry.</a:t>
            </a:r>
          </a:p>
          <a:p>
            <a:pPr marL="0" indent="0">
              <a:buNone/>
            </a:pPr>
            <a:r>
              <a:rPr lang="en-US" dirty="0" smtClean="0"/>
              <a:t>2) Calculate the boundary shear stress.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56" y="3530600"/>
            <a:ext cx="3829844" cy="158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2508" y="5213675"/>
            <a:ext cx="320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Parker </a:t>
            </a:r>
            <a:r>
              <a:rPr lang="en-US" dirty="0" err="1" smtClean="0"/>
              <a:t>Morphodynamics</a:t>
            </a:r>
            <a:r>
              <a:rPr lang="en-US" dirty="0" smtClean="0"/>
              <a:t> e-book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55600" y="4356100"/>
            <a:ext cx="4127500" cy="1042241"/>
          </a:xfrm>
          <a:custGeom>
            <a:avLst/>
            <a:gdLst>
              <a:gd name="connsiteX0" fmla="*/ 0 w 4127500"/>
              <a:gd name="connsiteY0" fmla="*/ 0 h 1042241"/>
              <a:gd name="connsiteX1" fmla="*/ 114300 w 4127500"/>
              <a:gd name="connsiteY1" fmla="*/ 63500 h 1042241"/>
              <a:gd name="connsiteX2" fmla="*/ 152400 w 4127500"/>
              <a:gd name="connsiteY2" fmla="*/ 76200 h 1042241"/>
              <a:gd name="connsiteX3" fmla="*/ 215900 w 4127500"/>
              <a:gd name="connsiteY3" fmla="*/ 101600 h 1042241"/>
              <a:gd name="connsiteX4" fmla="*/ 254000 w 4127500"/>
              <a:gd name="connsiteY4" fmla="*/ 114300 h 1042241"/>
              <a:gd name="connsiteX5" fmla="*/ 304800 w 4127500"/>
              <a:gd name="connsiteY5" fmla="*/ 139700 h 1042241"/>
              <a:gd name="connsiteX6" fmla="*/ 381000 w 4127500"/>
              <a:gd name="connsiteY6" fmla="*/ 165100 h 1042241"/>
              <a:gd name="connsiteX7" fmla="*/ 469900 w 4127500"/>
              <a:gd name="connsiteY7" fmla="*/ 190500 h 1042241"/>
              <a:gd name="connsiteX8" fmla="*/ 800100 w 4127500"/>
              <a:gd name="connsiteY8" fmla="*/ 177800 h 1042241"/>
              <a:gd name="connsiteX9" fmla="*/ 863600 w 4127500"/>
              <a:gd name="connsiteY9" fmla="*/ 152400 h 1042241"/>
              <a:gd name="connsiteX10" fmla="*/ 927100 w 4127500"/>
              <a:gd name="connsiteY10" fmla="*/ 139700 h 1042241"/>
              <a:gd name="connsiteX11" fmla="*/ 990600 w 4127500"/>
              <a:gd name="connsiteY11" fmla="*/ 114300 h 1042241"/>
              <a:gd name="connsiteX12" fmla="*/ 1270000 w 4127500"/>
              <a:gd name="connsiteY12" fmla="*/ 76200 h 1042241"/>
              <a:gd name="connsiteX13" fmla="*/ 1435100 w 4127500"/>
              <a:gd name="connsiteY13" fmla="*/ 88900 h 1042241"/>
              <a:gd name="connsiteX14" fmla="*/ 1562100 w 4127500"/>
              <a:gd name="connsiteY14" fmla="*/ 139700 h 1042241"/>
              <a:gd name="connsiteX15" fmla="*/ 1612900 w 4127500"/>
              <a:gd name="connsiteY15" fmla="*/ 165100 h 1042241"/>
              <a:gd name="connsiteX16" fmla="*/ 1778000 w 4127500"/>
              <a:gd name="connsiteY16" fmla="*/ 266700 h 1042241"/>
              <a:gd name="connsiteX17" fmla="*/ 1828800 w 4127500"/>
              <a:gd name="connsiteY17" fmla="*/ 304800 h 1042241"/>
              <a:gd name="connsiteX18" fmla="*/ 1917700 w 4127500"/>
              <a:gd name="connsiteY18" fmla="*/ 469900 h 1042241"/>
              <a:gd name="connsiteX19" fmla="*/ 1943100 w 4127500"/>
              <a:gd name="connsiteY19" fmla="*/ 508000 h 1042241"/>
              <a:gd name="connsiteX20" fmla="*/ 2057400 w 4127500"/>
              <a:gd name="connsiteY20" fmla="*/ 571500 h 1042241"/>
              <a:gd name="connsiteX21" fmla="*/ 2108200 w 4127500"/>
              <a:gd name="connsiteY21" fmla="*/ 584200 h 1042241"/>
              <a:gd name="connsiteX22" fmla="*/ 2171700 w 4127500"/>
              <a:gd name="connsiteY22" fmla="*/ 609600 h 1042241"/>
              <a:gd name="connsiteX23" fmla="*/ 2222500 w 4127500"/>
              <a:gd name="connsiteY23" fmla="*/ 622300 h 1042241"/>
              <a:gd name="connsiteX24" fmla="*/ 2260600 w 4127500"/>
              <a:gd name="connsiteY24" fmla="*/ 635000 h 1042241"/>
              <a:gd name="connsiteX25" fmla="*/ 2794000 w 4127500"/>
              <a:gd name="connsiteY25" fmla="*/ 622300 h 1042241"/>
              <a:gd name="connsiteX26" fmla="*/ 2870200 w 4127500"/>
              <a:gd name="connsiteY26" fmla="*/ 596900 h 1042241"/>
              <a:gd name="connsiteX27" fmla="*/ 3263900 w 4127500"/>
              <a:gd name="connsiteY27" fmla="*/ 609600 h 1042241"/>
              <a:gd name="connsiteX28" fmla="*/ 3340100 w 4127500"/>
              <a:gd name="connsiteY28" fmla="*/ 635000 h 1042241"/>
              <a:gd name="connsiteX29" fmla="*/ 3429000 w 4127500"/>
              <a:gd name="connsiteY29" fmla="*/ 660400 h 1042241"/>
              <a:gd name="connsiteX30" fmla="*/ 3517900 w 4127500"/>
              <a:gd name="connsiteY30" fmla="*/ 685800 h 1042241"/>
              <a:gd name="connsiteX31" fmla="*/ 3581400 w 4127500"/>
              <a:gd name="connsiteY31" fmla="*/ 711200 h 1042241"/>
              <a:gd name="connsiteX32" fmla="*/ 3670300 w 4127500"/>
              <a:gd name="connsiteY32" fmla="*/ 736600 h 1042241"/>
              <a:gd name="connsiteX33" fmla="*/ 3822700 w 4127500"/>
              <a:gd name="connsiteY33" fmla="*/ 825500 h 1042241"/>
              <a:gd name="connsiteX34" fmla="*/ 3860800 w 4127500"/>
              <a:gd name="connsiteY34" fmla="*/ 850900 h 1042241"/>
              <a:gd name="connsiteX35" fmla="*/ 3898900 w 4127500"/>
              <a:gd name="connsiteY35" fmla="*/ 876300 h 1042241"/>
              <a:gd name="connsiteX36" fmla="*/ 3949700 w 4127500"/>
              <a:gd name="connsiteY36" fmla="*/ 914400 h 1042241"/>
              <a:gd name="connsiteX37" fmla="*/ 4051300 w 4127500"/>
              <a:gd name="connsiteY37" fmla="*/ 977900 h 1042241"/>
              <a:gd name="connsiteX38" fmla="*/ 4114800 w 4127500"/>
              <a:gd name="connsiteY38" fmla="*/ 1041400 h 1042241"/>
              <a:gd name="connsiteX39" fmla="*/ 4127500 w 4127500"/>
              <a:gd name="connsiteY39" fmla="*/ 1041400 h 104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27500" h="1042241">
                <a:moveTo>
                  <a:pt x="0" y="0"/>
                </a:moveTo>
                <a:cubicBezTo>
                  <a:pt x="40142" y="24085"/>
                  <a:pt x="71788" y="45280"/>
                  <a:pt x="114300" y="63500"/>
                </a:cubicBezTo>
                <a:cubicBezTo>
                  <a:pt x="126605" y="68773"/>
                  <a:pt x="139865" y="71500"/>
                  <a:pt x="152400" y="76200"/>
                </a:cubicBezTo>
                <a:cubicBezTo>
                  <a:pt x="173746" y="84205"/>
                  <a:pt x="194554" y="93595"/>
                  <a:pt x="215900" y="101600"/>
                </a:cubicBezTo>
                <a:cubicBezTo>
                  <a:pt x="228435" y="106300"/>
                  <a:pt x="241695" y="109027"/>
                  <a:pt x="254000" y="114300"/>
                </a:cubicBezTo>
                <a:cubicBezTo>
                  <a:pt x="271401" y="121758"/>
                  <a:pt x="287222" y="132669"/>
                  <a:pt x="304800" y="139700"/>
                </a:cubicBezTo>
                <a:cubicBezTo>
                  <a:pt x="329659" y="149644"/>
                  <a:pt x="355600" y="156633"/>
                  <a:pt x="381000" y="165100"/>
                </a:cubicBezTo>
                <a:cubicBezTo>
                  <a:pt x="435659" y="183320"/>
                  <a:pt x="406113" y="174553"/>
                  <a:pt x="469900" y="190500"/>
                </a:cubicBezTo>
                <a:cubicBezTo>
                  <a:pt x="579967" y="186267"/>
                  <a:pt x="690464" y="188410"/>
                  <a:pt x="800100" y="177800"/>
                </a:cubicBezTo>
                <a:cubicBezTo>
                  <a:pt x="822791" y="175604"/>
                  <a:pt x="841764" y="158951"/>
                  <a:pt x="863600" y="152400"/>
                </a:cubicBezTo>
                <a:cubicBezTo>
                  <a:pt x="884275" y="146197"/>
                  <a:pt x="906425" y="145903"/>
                  <a:pt x="927100" y="139700"/>
                </a:cubicBezTo>
                <a:cubicBezTo>
                  <a:pt x="948936" y="133149"/>
                  <a:pt x="968573" y="120174"/>
                  <a:pt x="990600" y="114300"/>
                </a:cubicBezTo>
                <a:cubicBezTo>
                  <a:pt x="1103228" y="84266"/>
                  <a:pt x="1150570" y="86152"/>
                  <a:pt x="1270000" y="76200"/>
                </a:cubicBezTo>
                <a:cubicBezTo>
                  <a:pt x="1325033" y="80433"/>
                  <a:pt x="1381164" y="77175"/>
                  <a:pt x="1435100" y="88900"/>
                </a:cubicBezTo>
                <a:cubicBezTo>
                  <a:pt x="1479654" y="98586"/>
                  <a:pt x="1521319" y="119310"/>
                  <a:pt x="1562100" y="139700"/>
                </a:cubicBezTo>
                <a:cubicBezTo>
                  <a:pt x="1579033" y="148167"/>
                  <a:pt x="1596462" y="155707"/>
                  <a:pt x="1612900" y="165100"/>
                </a:cubicBezTo>
                <a:cubicBezTo>
                  <a:pt x="1639606" y="180361"/>
                  <a:pt x="1733877" y="235184"/>
                  <a:pt x="1778000" y="266700"/>
                </a:cubicBezTo>
                <a:cubicBezTo>
                  <a:pt x="1795224" y="279003"/>
                  <a:pt x="1811867" y="292100"/>
                  <a:pt x="1828800" y="304800"/>
                </a:cubicBezTo>
                <a:cubicBezTo>
                  <a:pt x="1854608" y="382225"/>
                  <a:pt x="1843844" y="359117"/>
                  <a:pt x="1917700" y="469900"/>
                </a:cubicBezTo>
                <a:cubicBezTo>
                  <a:pt x="1926167" y="482600"/>
                  <a:pt x="1932307" y="497207"/>
                  <a:pt x="1943100" y="508000"/>
                </a:cubicBezTo>
                <a:cubicBezTo>
                  <a:pt x="1962486" y="527386"/>
                  <a:pt x="2046327" y="567071"/>
                  <a:pt x="2057400" y="571500"/>
                </a:cubicBezTo>
                <a:cubicBezTo>
                  <a:pt x="2073606" y="577982"/>
                  <a:pt x="2091641" y="578680"/>
                  <a:pt x="2108200" y="584200"/>
                </a:cubicBezTo>
                <a:cubicBezTo>
                  <a:pt x="2129827" y="591409"/>
                  <a:pt x="2150073" y="602391"/>
                  <a:pt x="2171700" y="609600"/>
                </a:cubicBezTo>
                <a:cubicBezTo>
                  <a:pt x="2188259" y="615120"/>
                  <a:pt x="2205717" y="617505"/>
                  <a:pt x="2222500" y="622300"/>
                </a:cubicBezTo>
                <a:cubicBezTo>
                  <a:pt x="2235372" y="625978"/>
                  <a:pt x="2247900" y="630767"/>
                  <a:pt x="2260600" y="635000"/>
                </a:cubicBezTo>
                <a:cubicBezTo>
                  <a:pt x="2438400" y="630767"/>
                  <a:pt x="2616496" y="633394"/>
                  <a:pt x="2794000" y="622300"/>
                </a:cubicBezTo>
                <a:cubicBezTo>
                  <a:pt x="2820722" y="620630"/>
                  <a:pt x="2870200" y="596900"/>
                  <a:pt x="2870200" y="596900"/>
                </a:cubicBezTo>
                <a:cubicBezTo>
                  <a:pt x="3001433" y="601133"/>
                  <a:pt x="3133028" y="598989"/>
                  <a:pt x="3263900" y="609600"/>
                </a:cubicBezTo>
                <a:cubicBezTo>
                  <a:pt x="3290586" y="611764"/>
                  <a:pt x="3314125" y="628506"/>
                  <a:pt x="3340100" y="635000"/>
                </a:cubicBezTo>
                <a:cubicBezTo>
                  <a:pt x="3498909" y="674702"/>
                  <a:pt x="3301463" y="623961"/>
                  <a:pt x="3429000" y="660400"/>
                </a:cubicBezTo>
                <a:cubicBezTo>
                  <a:pt x="3485045" y="676413"/>
                  <a:pt x="3469180" y="667530"/>
                  <a:pt x="3517900" y="685800"/>
                </a:cubicBezTo>
                <a:cubicBezTo>
                  <a:pt x="3539246" y="693805"/>
                  <a:pt x="3559773" y="703991"/>
                  <a:pt x="3581400" y="711200"/>
                </a:cubicBezTo>
                <a:cubicBezTo>
                  <a:pt x="3621761" y="724654"/>
                  <a:pt x="3633608" y="720292"/>
                  <a:pt x="3670300" y="736600"/>
                </a:cubicBezTo>
                <a:cubicBezTo>
                  <a:pt x="3747928" y="771101"/>
                  <a:pt x="3750687" y="777492"/>
                  <a:pt x="3822700" y="825500"/>
                </a:cubicBezTo>
                <a:lnTo>
                  <a:pt x="3860800" y="850900"/>
                </a:lnTo>
                <a:cubicBezTo>
                  <a:pt x="3873500" y="859367"/>
                  <a:pt x="3886689" y="867142"/>
                  <a:pt x="3898900" y="876300"/>
                </a:cubicBezTo>
                <a:cubicBezTo>
                  <a:pt x="3915833" y="889000"/>
                  <a:pt x="3932088" y="902659"/>
                  <a:pt x="3949700" y="914400"/>
                </a:cubicBezTo>
                <a:cubicBezTo>
                  <a:pt x="3982930" y="936553"/>
                  <a:pt x="4051300" y="977900"/>
                  <a:pt x="4051300" y="977900"/>
                </a:cubicBezTo>
                <a:cubicBezTo>
                  <a:pt x="4076700" y="1016000"/>
                  <a:pt x="4072467" y="1020233"/>
                  <a:pt x="4114800" y="1041400"/>
                </a:cubicBezTo>
                <a:cubicBezTo>
                  <a:pt x="4118586" y="1043293"/>
                  <a:pt x="4123267" y="1041400"/>
                  <a:pt x="4127500" y="104140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55600" y="3706019"/>
            <a:ext cx="4025900" cy="96281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4564102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45434"/>
            <a:ext cx="942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Simplified geometry:</a:t>
            </a:r>
            <a:r>
              <a:rPr lang="en-US" dirty="0" smtClean="0"/>
              <a:t> average over a </a:t>
            </a:r>
            <a:r>
              <a:rPr lang="en-US" u="sng" dirty="0" smtClean="0"/>
              <a:t>reach</a:t>
            </a:r>
            <a:r>
              <a:rPr lang="en-US" dirty="0" smtClean="0"/>
              <a:t> (12-15 channel widths).</a:t>
            </a:r>
          </a:p>
          <a:p>
            <a:r>
              <a:rPr lang="en-US" dirty="0"/>
              <a:t>	</a:t>
            </a:r>
            <a:r>
              <a:rPr lang="en-US" dirty="0" smtClean="0"/>
              <a:t>		           </a:t>
            </a:r>
            <a:r>
              <a:rPr lang="en-US" dirty="0" smtClean="0">
                <a:sym typeface="Wingdings"/>
              </a:rPr>
              <a:t> we can assume accelerations are zero.</a:t>
            </a:r>
          </a:p>
          <a:p>
            <a:r>
              <a:rPr lang="en-US" dirty="0" smtClean="0">
                <a:sym typeface="Wingdings"/>
              </a:rPr>
              <a:t>				   this assumption is better for flood flow (when most of the erosion occurs).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4400034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03600" y="4971343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00300" y="4951968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2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8229600" cy="487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Natural laboratory: Taiwan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High mass fluxes forced by tectonics (uplift 2-5 mm/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>Do steady state landscapes exist on Earth?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176" y="1844955"/>
            <a:ext cx="2979324" cy="427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23" y="1738351"/>
            <a:ext cx="2843551" cy="4230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914400"/>
            <a:ext cx="1410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Dadson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Nature 2003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2500"/>
            <a:ext cx="2745172" cy="3258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6211669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Erosion rate from sediment</a:t>
            </a:r>
          </a:p>
          <a:p>
            <a:r>
              <a:rPr lang="en-US" dirty="0" smtClean="0"/>
              <a:t>traps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5200" y="5934670"/>
            <a:ext cx="2984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Exhumation (“</a:t>
            </a:r>
            <a:r>
              <a:rPr lang="en-US" dirty="0" err="1" smtClean="0"/>
              <a:t>unroofing</a:t>
            </a:r>
            <a:r>
              <a:rPr lang="en-US" dirty="0" smtClean="0"/>
              <a:t>”) </a:t>
            </a:r>
          </a:p>
          <a:p>
            <a:r>
              <a:rPr lang="en-US" dirty="0" smtClean="0"/>
              <a:t>rate from apatite fission-track</a:t>
            </a:r>
          </a:p>
          <a:p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Meandering outcompetes braiding when banks are strong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266"/>
            <a:ext cx="7239000" cy="4665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0" y="5857875"/>
            <a:ext cx="185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Warne et al.</a:t>
            </a:r>
          </a:p>
          <a:p>
            <a:r>
              <a:rPr lang="en-US" dirty="0" smtClean="0"/>
              <a:t>GSA Bulletin 1999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063875" y="6375399"/>
            <a:ext cx="349250" cy="276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13125" y="6466959"/>
            <a:ext cx="166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“1.5 year flood”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6179" y="11578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</a:t>
            </a:r>
            <a:r>
              <a:rPr lang="en-US" baseline="-25000" dirty="0" err="1" smtClean="0"/>
              <a:t>crit</a:t>
            </a:r>
            <a:r>
              <a:rPr lang="en-US" dirty="0" smtClean="0"/>
              <a:t> = 0.012 Q </a:t>
            </a:r>
            <a:r>
              <a:rPr lang="en-US" baseline="30000" dirty="0" smtClean="0"/>
              <a:t>-0.44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37674" y="83456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causes:</a:t>
            </a:r>
          </a:p>
          <a:p>
            <a:r>
              <a:rPr lang="en-US" dirty="0" smtClean="0"/>
              <a:t>A grainsize effect?</a:t>
            </a:r>
          </a:p>
          <a:p>
            <a:r>
              <a:rPr lang="en-US" dirty="0" smtClean="0"/>
              <a:t>Due to weak channel </a:t>
            </a:r>
            <a:r>
              <a:rPr lang="en-US" dirty="0" err="1" smtClean="0"/>
              <a:t>banks?s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50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-11112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Laboratory replication of meandering is hard: vegetation matters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00750" y="6477000"/>
            <a:ext cx="267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Braudrick</a:t>
            </a:r>
            <a:r>
              <a:rPr lang="en-US" dirty="0" smtClean="0"/>
              <a:t> et al. PNAS 2009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676400"/>
            <a:ext cx="8794750" cy="3354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5168900"/>
            <a:ext cx="1879600" cy="130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425" y="4927600"/>
            <a:ext cx="4597400" cy="154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539" y="1228209"/>
            <a:ext cx="811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Earth, most meandering-river deposits postdate the Devonian (evolution of roots)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07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1388"/>
            <a:ext cx="8229600" cy="250348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Fluvial</a:t>
            </a:r>
            <a:br>
              <a:rPr lang="en-US" dirty="0" smtClean="0"/>
            </a:br>
            <a:r>
              <a:rPr lang="en-US" dirty="0" smtClean="0"/>
              <a:t>bedforms</a:t>
            </a:r>
            <a:br>
              <a:rPr lang="en-US" dirty="0" smtClean="0"/>
            </a:br>
            <a:r>
              <a:rPr lang="en-US" dirty="0" smtClean="0"/>
              <a:t>constrain </a:t>
            </a:r>
            <a:br>
              <a:rPr lang="en-US" dirty="0" smtClean="0"/>
            </a:br>
            <a:r>
              <a:rPr lang="en-US" dirty="0" smtClean="0"/>
              <a:t>paleo-depth</a:t>
            </a:r>
            <a:br>
              <a:rPr lang="en-US" dirty="0" smtClean="0"/>
            </a:br>
            <a:r>
              <a:rPr lang="en-US" dirty="0" smtClean="0"/>
              <a:t>of flow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59" y="0"/>
            <a:ext cx="62904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556125"/>
            <a:ext cx="32214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Lamb et al. 2012, in</a:t>
            </a:r>
          </a:p>
          <a:p>
            <a:r>
              <a:rPr lang="en-US" dirty="0" smtClean="0"/>
              <a:t>“Sedimentary Geology of Mars,”</a:t>
            </a:r>
          </a:p>
          <a:p>
            <a:r>
              <a:rPr lang="en-US" dirty="0" smtClean="0"/>
              <a:t>Grotzinger &amp; Milliken, eds.</a:t>
            </a:r>
          </a:p>
          <a:p>
            <a:r>
              <a:rPr lang="en-US" dirty="0" smtClean="0"/>
              <a:t>Useful on other planets,</a:t>
            </a:r>
          </a:p>
          <a:p>
            <a:r>
              <a:rPr lang="en-US" dirty="0" smtClean="0"/>
              <a:t>for Precambrian Earth,</a:t>
            </a:r>
          </a:p>
          <a:p>
            <a:r>
              <a:rPr lang="en-US" dirty="0" smtClean="0"/>
              <a:t>and in rock outcrops where </a:t>
            </a:r>
          </a:p>
          <a:p>
            <a:r>
              <a:rPr lang="en-US" dirty="0" smtClean="0"/>
              <a:t>full depth of river channel </a:t>
            </a:r>
          </a:p>
          <a:p>
            <a:r>
              <a:rPr lang="en-US" dirty="0" smtClean="0"/>
              <a:t>is not always preserved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8125" y="989013"/>
            <a:ext cx="237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(uncommon) </a:t>
            </a:r>
            <a:r>
              <a:rPr lang="en-US" dirty="0" err="1" smtClean="0"/>
              <a:t>antidunes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50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9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0"/>
            <a:ext cx="9144000" cy="39204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857250" y="5492750"/>
            <a:ext cx="3143250" cy="31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7750" y="5641459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Debris flows and hillslopes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52900" y="5496441"/>
            <a:ext cx="4768850" cy="31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24410" y="564145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Fluvial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03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308100" y="577850"/>
            <a:ext cx="0" cy="196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55700" y="2444750"/>
            <a:ext cx="6057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25600" y="577850"/>
            <a:ext cx="1270000" cy="124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95600" y="1822450"/>
            <a:ext cx="3771900" cy="393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552700" y="1822450"/>
            <a:ext cx="3429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95549" y="1301750"/>
            <a:ext cx="113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lowland </a:t>
            </a:r>
          </a:p>
          <a:p>
            <a:r>
              <a:rPr lang="en-US" dirty="0" smtClean="0"/>
              <a:t>floodplain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26200" y="1822450"/>
            <a:ext cx="66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7200" y="145311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52700" y="1822450"/>
            <a:ext cx="190500" cy="393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844800" y="1944132"/>
            <a:ext cx="152400" cy="3736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79851" y="57785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37751" y="245848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27416" y="2552184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SUBSIDENCE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62233" y="25521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93700" y="88900"/>
            <a:ext cx="416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broadest possible view </a:t>
            </a:r>
            <a:r>
              <a:rPr lang="en-US" dirty="0" smtClean="0">
                <a:solidFill>
                  <a:srgbClr val="FF0000"/>
                </a:solidFill>
              </a:rPr>
              <a:t>(hypothesis 1)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36951" y="3187700"/>
            <a:ext cx="8290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However, we find that concavity is found </a:t>
            </a:r>
            <a:r>
              <a:rPr lang="en-US" u="sng" dirty="0" smtClean="0"/>
              <a:t>within</a:t>
            </a:r>
            <a:r>
              <a:rPr lang="en-US" dirty="0" smtClean="0"/>
              <a:t> the bedrock-cutting and sediment-</a:t>
            </a:r>
          </a:p>
          <a:p>
            <a:r>
              <a:rPr lang="en-US" dirty="0" smtClean="0"/>
              <a:t>transporting parts of the system. So what causes this concavity – if not the grand-scale</a:t>
            </a:r>
          </a:p>
          <a:p>
            <a:r>
              <a:rPr lang="en-US" dirty="0" smtClean="0"/>
              <a:t>tectonics?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20464" y="4381500"/>
            <a:ext cx="89235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First, assume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</a:t>
            </a:r>
            <a:r>
              <a:rPr lang="en-US" baseline="-25000" dirty="0" smtClean="0"/>
              <a:t>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dirty="0" smtClean="0"/>
              <a:t> everywhere on the profile (</a:t>
            </a:r>
            <a:r>
              <a:rPr lang="en-US" u="sng" dirty="0" smtClean="0"/>
              <a:t>just</a:t>
            </a:r>
            <a:r>
              <a:rPr lang="en-US" dirty="0" smtClean="0"/>
              <a:t> moving “indestructible balls”).</a:t>
            </a:r>
          </a:p>
          <a:p>
            <a:endParaRPr lang="en-US" dirty="0"/>
          </a:p>
          <a:p>
            <a:r>
              <a:rPr lang="en-US" dirty="0" smtClean="0"/>
              <a:t>Then, </a:t>
            </a:r>
            <a:r>
              <a:rPr lang="en-US" dirty="0" err="1" smtClean="0">
                <a:sym typeface="Wingdings"/>
              </a:rPr>
              <a:t>ρghS</a:t>
            </a:r>
            <a:r>
              <a:rPr lang="en-US" dirty="0" smtClean="0">
                <a:sym typeface="Wingdings"/>
              </a:rPr>
              <a:t> =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dirty="0" smtClean="0"/>
              <a:t>.   And 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/ 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)gD</a:t>
            </a:r>
            <a:r>
              <a:rPr lang="en-US" baseline="-25000" dirty="0" smtClean="0">
                <a:sym typeface="Wingdings"/>
              </a:rPr>
              <a:t>50 </a:t>
            </a:r>
            <a:r>
              <a:rPr lang="en-US" dirty="0" smtClean="0">
                <a:sym typeface="Wingdings"/>
              </a:rPr>
              <a:t>= </a:t>
            </a:r>
            <a:r>
              <a:rPr lang="en-US" dirty="0" err="1" smtClean="0"/>
              <a:t>τ</a:t>
            </a:r>
            <a:r>
              <a:rPr lang="en-US" baseline="-25000" dirty="0" smtClean="0"/>
              <a:t>*c</a:t>
            </a:r>
            <a:r>
              <a:rPr lang="en-US" dirty="0" smtClean="0"/>
              <a:t> = “k” ~ constant (~</a:t>
            </a:r>
            <a:r>
              <a:rPr lang="en-US" b="1" dirty="0" smtClean="0"/>
              <a:t>0.045 for gravel</a:t>
            </a:r>
            <a:r>
              <a:rPr lang="en-US" dirty="0" smtClean="0"/>
              <a:t>, 0.03 for sand).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 = k</a:t>
            </a:r>
            <a:r>
              <a:rPr lang="en-US" dirty="0"/>
              <a:t>(</a:t>
            </a:r>
            <a:r>
              <a:rPr lang="en-US" dirty="0" err="1">
                <a:sym typeface="Wingdings"/>
              </a:rPr>
              <a:t>ρ</a:t>
            </a:r>
            <a:r>
              <a:rPr lang="en-US" baseline="-25000" dirty="0" err="1">
                <a:sym typeface="Wingdings"/>
              </a:rPr>
              <a:t>s</a:t>
            </a:r>
            <a:r>
              <a:rPr lang="en-US" dirty="0">
                <a:sym typeface="Wingdings"/>
              </a:rPr>
              <a:t> – </a:t>
            </a:r>
            <a:r>
              <a:rPr lang="en-US" dirty="0" err="1">
                <a:sym typeface="Wingdings"/>
              </a:rPr>
              <a:t>ρ</a:t>
            </a:r>
            <a:r>
              <a:rPr lang="en-US" dirty="0">
                <a:sym typeface="Wingdings"/>
              </a:rPr>
              <a:t>)gD</a:t>
            </a:r>
            <a:r>
              <a:rPr lang="en-US" baseline="-25000" dirty="0">
                <a:sym typeface="Wingdings"/>
              </a:rPr>
              <a:t>50 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sym typeface="Wingdings"/>
              </a:rPr>
              <a:t>ρgh</a:t>
            </a: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 = k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h</a:t>
            </a:r>
            <a:r>
              <a:rPr lang="en-US" baseline="30000" dirty="0" smtClean="0">
                <a:sym typeface="Wingdings"/>
              </a:rPr>
              <a:t>-1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84124" y="5766495"/>
            <a:ext cx="173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2 </a:t>
            </a:r>
            <a:r>
              <a:rPr lang="is-IS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3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09900" y="2971800"/>
            <a:ext cx="135058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79800" y="1308100"/>
            <a:ext cx="1371600" cy="352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1500" y="330200"/>
            <a:ext cx="8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hydraulic geometry, 	h 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r>
              <a:rPr lang="en-US" baseline="30000" dirty="0" smtClean="0"/>
              <a:t>  </a:t>
            </a:r>
            <a:r>
              <a:rPr lang="en-US" dirty="0" smtClean="0"/>
              <a:t>, f ~ 0.4. (Definition: Q =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bf</a:t>
            </a:r>
            <a:r>
              <a:rPr lang="en-US" dirty="0" smtClean="0"/>
              <a:t> = </a:t>
            </a:r>
            <a:r>
              <a:rPr lang="en-US" dirty="0" err="1" smtClean="0"/>
              <a:t>bankfull</a:t>
            </a:r>
            <a:r>
              <a:rPr lang="en-US" dirty="0" smtClean="0"/>
              <a:t> discharge)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3479800" y="737632"/>
            <a:ext cx="4359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is proportional to A (for small catchments)</a:t>
            </a:r>
          </a:p>
          <a:p>
            <a:endParaRPr lang="en-US" dirty="0"/>
          </a:p>
          <a:p>
            <a:r>
              <a:rPr lang="en-US" dirty="0" smtClean="0"/>
              <a:t>S = 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-0.4</a:t>
            </a:r>
            <a:r>
              <a:rPr lang="en-US" dirty="0" smtClean="0"/>
              <a:t>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11200" y="1700768"/>
            <a:ext cx="778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Prediction: A river’s slope is to some extent controlled by the grainsize it receives.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184400"/>
            <a:ext cx="8586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if D</a:t>
            </a:r>
            <a:r>
              <a:rPr lang="en-US" b="1" baseline="-25000" dirty="0" smtClean="0"/>
              <a:t>50</a:t>
            </a:r>
            <a:r>
              <a:rPr lang="en-US" b="1" dirty="0" smtClean="0"/>
              <a:t> changes (change in </a:t>
            </a:r>
            <a:r>
              <a:rPr lang="en-US" b="1" dirty="0" err="1" smtClean="0"/>
              <a:t>hillslope</a:t>
            </a:r>
            <a:r>
              <a:rPr lang="en-US" b="1" dirty="0" smtClean="0"/>
              <a:t> or </a:t>
            </a:r>
            <a:r>
              <a:rPr lang="en-US" b="1" dirty="0" err="1" smtClean="0"/>
              <a:t>tributuary</a:t>
            </a:r>
            <a:r>
              <a:rPr lang="en-US" b="1" dirty="0" smtClean="0"/>
              <a:t> input, </a:t>
            </a:r>
            <a:r>
              <a:rPr lang="en-US" b="1" dirty="0" err="1" smtClean="0"/>
              <a:t>clast</a:t>
            </a:r>
            <a:r>
              <a:rPr lang="en-US" b="1" dirty="0" smtClean="0"/>
              <a:t> abrasion/dissolution)? </a:t>
            </a:r>
          </a:p>
          <a:p>
            <a:r>
              <a:rPr lang="en-US" b="1" dirty="0" smtClean="0"/>
              <a:t>Downstream fining - e.g. , breakdown of sediment along the stream path?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84300" y="2971800"/>
            <a:ext cx="297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Experimentally,  D(x) = D</a:t>
            </a:r>
            <a:r>
              <a:rPr lang="en-US" baseline="-25000" dirty="0" smtClean="0"/>
              <a:t>0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r>
              <a:rPr lang="en-US" baseline="30000" dirty="0"/>
              <a:t>β</a:t>
            </a:r>
            <a:r>
              <a:rPr lang="en-US" baseline="30000" dirty="0" smtClean="0"/>
              <a:t>x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" y="699532"/>
            <a:ext cx="150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last lecture </a:t>
            </a:r>
            <a:r>
              <a:rPr lang="is-IS" i="1" dirty="0" smtClean="0"/>
              <a:t>…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72324" y="2971800"/>
            <a:ext cx="2777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is distance along </a:t>
            </a:r>
            <a:r>
              <a:rPr lang="en-US" dirty="0" err="1" smtClean="0"/>
              <a:t>flowpath</a:t>
            </a:r>
            <a:endParaRPr lang="en-US" dirty="0" smtClean="0"/>
          </a:p>
          <a:p>
            <a:r>
              <a:rPr lang="en-US" dirty="0" smtClean="0"/>
              <a:t>“Sternberg’s law”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6637" y="3987800"/>
            <a:ext cx="463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/>
              <a:t>β </a:t>
            </a:r>
            <a:r>
              <a:rPr lang="en-US" dirty="0" smtClean="0"/>
              <a:t>= (10</a:t>
            </a:r>
            <a:r>
              <a:rPr lang="en-US" baseline="30000" dirty="0" smtClean="0"/>
              <a:t>-5</a:t>
            </a:r>
            <a:r>
              <a:rPr lang="en-US" dirty="0" smtClean="0"/>
              <a:t> – 10</a:t>
            </a:r>
            <a:r>
              <a:rPr lang="en-US" baseline="30000" dirty="0" smtClean="0"/>
              <a:t>-1</a:t>
            </a:r>
            <a:r>
              <a:rPr lang="en-US" dirty="0" smtClean="0"/>
              <a:t>) km</a:t>
            </a:r>
            <a:r>
              <a:rPr lang="en-US" baseline="30000" dirty="0" smtClean="0"/>
              <a:t>-1</a:t>
            </a:r>
            <a:r>
              <a:rPr lang="en-US" dirty="0" smtClean="0"/>
              <a:t> (function of lithology)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6637" y="4648200"/>
            <a:ext cx="5922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L</a:t>
            </a:r>
            <a:r>
              <a:rPr lang="en-US" baseline="-25000" dirty="0" smtClean="0"/>
              <a:t>1/2 </a:t>
            </a:r>
            <a:r>
              <a:rPr lang="en-US" dirty="0" smtClean="0"/>
              <a:t>= travel distance at which grainsize is reduced by ½</a:t>
            </a:r>
          </a:p>
          <a:p>
            <a:r>
              <a:rPr lang="en-US" dirty="0"/>
              <a:t>L</a:t>
            </a:r>
            <a:r>
              <a:rPr lang="en-US" baseline="-25000" dirty="0"/>
              <a:t>1/</a:t>
            </a:r>
            <a:r>
              <a:rPr lang="en-US" baseline="-25000" dirty="0" smtClean="0"/>
              <a:t>2 </a:t>
            </a:r>
            <a:r>
              <a:rPr lang="en-US" dirty="0" smtClean="0"/>
              <a:t>= </a:t>
            </a:r>
            <a:r>
              <a:rPr lang="en-US" dirty="0" err="1" smtClean="0"/>
              <a:t>ln</a:t>
            </a:r>
            <a:r>
              <a:rPr lang="en-US" dirty="0" smtClean="0"/>
              <a:t>(2)/β = (7 – 70,000) km</a:t>
            </a:r>
          </a:p>
          <a:p>
            <a:endParaRPr lang="en-US" dirty="0"/>
          </a:p>
          <a:p>
            <a:r>
              <a:rPr lang="en-US" dirty="0" smtClean="0"/>
              <a:t>Set L</a:t>
            </a:r>
            <a:r>
              <a:rPr lang="en-US" baseline="-25000" dirty="0" smtClean="0"/>
              <a:t>D</a:t>
            </a:r>
            <a:r>
              <a:rPr lang="en-US" dirty="0" smtClean="0"/>
              <a:t>*</a:t>
            </a:r>
            <a:r>
              <a:rPr lang="en-US" baseline="-25000" dirty="0" smtClean="0"/>
              <a:t> </a:t>
            </a:r>
            <a:r>
              <a:rPr lang="en-US" dirty="0" smtClean="0"/>
              <a:t>= travel distance at which grain goes into suspension.</a:t>
            </a:r>
          </a:p>
          <a:p>
            <a:r>
              <a:rPr lang="en-US" dirty="0" smtClean="0"/>
              <a:t>Then </a:t>
            </a:r>
            <a:r>
              <a:rPr lang="en-US" dirty="0"/>
              <a:t>L</a:t>
            </a:r>
            <a:r>
              <a:rPr lang="en-US" baseline="-25000" dirty="0"/>
              <a:t>D</a:t>
            </a:r>
            <a:r>
              <a:rPr lang="en-US" dirty="0" smtClean="0"/>
              <a:t>* = (1</a:t>
            </a:r>
            <a:r>
              <a:rPr lang="en-US" dirty="0"/>
              <a:t>/β) </a:t>
            </a:r>
            <a:r>
              <a:rPr lang="en-US" dirty="0" err="1" smtClean="0"/>
              <a:t>ln</a:t>
            </a:r>
            <a:r>
              <a:rPr lang="en-US" dirty="0" smtClean="0"/>
              <a:t> (D</a:t>
            </a:r>
            <a:r>
              <a:rPr lang="en-US" baseline="-25000" dirty="0" smtClean="0"/>
              <a:t>0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dirty="0" smtClean="0"/>
              <a:t>), where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dirty="0" smtClean="0"/>
              <a:t> = size at suspension.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69976" y="1308100"/>
            <a:ext cx="150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2)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48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Amplitude of concavity depends on sediment supply</a:t>
            </a:r>
            <a:br>
              <a:rPr lang="en-US" sz="3000" dirty="0" smtClean="0"/>
            </a:br>
            <a:r>
              <a:rPr lang="en-US" sz="3000" dirty="0" smtClean="0"/>
              <a:t>(and sediment abrasion)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Transported sediment: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q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= </a:t>
            </a:r>
            <a:r>
              <a:rPr lang="en-US" sz="2400" dirty="0" err="1" smtClean="0"/>
              <a:t>kτ</a:t>
            </a:r>
            <a:r>
              <a:rPr lang="en-US" sz="2400" baseline="-25000" dirty="0" err="1" smtClean="0"/>
              <a:t>b</a:t>
            </a:r>
            <a:r>
              <a:rPr lang="en-US" sz="2400" baseline="30000" dirty="0" err="1" smtClean="0"/>
              <a:t>n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per unit width (neglect </a:t>
            </a:r>
            <a:r>
              <a:rPr lang="en-US" sz="2400" dirty="0" err="1" smtClean="0"/>
              <a:t>τ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) </a:t>
            </a:r>
          </a:p>
          <a:p>
            <a:pPr marL="0" indent="0">
              <a:buNone/>
            </a:pPr>
            <a:r>
              <a:rPr lang="en-US" sz="2400" dirty="0" smtClean="0"/>
              <a:t>Q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=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s</a:t>
            </a:r>
            <a:r>
              <a:rPr lang="en-US" sz="2400" dirty="0" err="1" smtClean="0"/>
              <a:t>w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</a:t>
            </a:r>
            <a:r>
              <a:rPr lang="en-US" sz="2400" baseline="-25000" dirty="0" smtClean="0"/>
              <a:t> </a:t>
            </a:r>
            <a:r>
              <a:rPr lang="en-US" sz="2400" dirty="0" err="1" smtClean="0"/>
              <a:t>kτ</a:t>
            </a:r>
            <a:r>
              <a:rPr lang="en-US" sz="2400" baseline="-25000" dirty="0" err="1" smtClean="0"/>
              <a:t>b</a:t>
            </a:r>
            <a:r>
              <a:rPr lang="en-US" sz="2400" baseline="30000" dirty="0" err="1" smtClean="0"/>
              <a:t>n</a:t>
            </a:r>
            <a:r>
              <a:rPr lang="en-US" sz="2400" dirty="0" err="1" smtClean="0"/>
              <a:t>w</a:t>
            </a:r>
            <a:r>
              <a:rPr lang="en-US" sz="2400" dirty="0" smtClean="0"/>
              <a:t>; </a:t>
            </a:r>
            <a:r>
              <a:rPr lang="en-US" sz="2400" dirty="0" err="1" smtClean="0"/>
              <a:t>τ</a:t>
            </a:r>
            <a:r>
              <a:rPr lang="en-US" sz="2400" baseline="-25000" dirty="0" err="1" smtClean="0"/>
              <a:t>b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</a:t>
            </a:r>
            <a:r>
              <a:rPr lang="en-US" sz="2400" dirty="0" err="1" smtClean="0">
                <a:sym typeface="Wingdings"/>
              </a:rPr>
              <a:t>ρghS</a:t>
            </a:r>
            <a:r>
              <a:rPr lang="en-US" sz="2400" dirty="0" smtClean="0">
                <a:sym typeface="Wingdings"/>
              </a:rPr>
              <a:t>, where h = </a:t>
            </a:r>
            <a:r>
              <a:rPr lang="en-US" sz="2400" dirty="0" err="1" smtClean="0">
                <a:sym typeface="Wingdings"/>
              </a:rPr>
              <a:t>cA</a:t>
            </a:r>
            <a:r>
              <a:rPr lang="en-US" sz="2400" baseline="30000" dirty="0" err="1" smtClean="0">
                <a:sym typeface="Wingdings"/>
              </a:rPr>
              <a:t>γ</a:t>
            </a:r>
            <a:r>
              <a:rPr lang="en-US" sz="2400" dirty="0" smtClean="0">
                <a:sym typeface="Wingdings"/>
              </a:rPr>
              <a:t> ; w = 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Input sediment: Q</a:t>
            </a:r>
            <a:r>
              <a:rPr lang="en-US" sz="2400" baseline="-25000" dirty="0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 = </a:t>
            </a:r>
            <a:r>
              <a:rPr lang="en-US" sz="2400" dirty="0" err="1" smtClean="0">
                <a:sym typeface="Wingdings"/>
              </a:rPr>
              <a:t>aA</a:t>
            </a:r>
            <a:r>
              <a:rPr lang="en-US" sz="2400" baseline="30000" dirty="0" smtClean="0"/>
              <a:t>α</a:t>
            </a:r>
          </a:p>
          <a:p>
            <a:pPr marL="0" indent="0">
              <a:buNone/>
            </a:pPr>
            <a:r>
              <a:rPr lang="en-US" sz="2400" dirty="0" smtClean="0"/>
              <a:t>= k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</a:t>
            </a:r>
            <a:r>
              <a:rPr lang="en-US" sz="2400" dirty="0" err="1" smtClean="0">
                <a:sym typeface="Wingdings"/>
              </a:rPr>
              <a:t>ρgcA</a:t>
            </a:r>
            <a:r>
              <a:rPr lang="en-US" sz="2400" baseline="30000" dirty="0" err="1" smtClean="0">
                <a:sym typeface="Wingdings"/>
              </a:rPr>
              <a:t>γ</a:t>
            </a:r>
            <a:r>
              <a:rPr lang="en-US" sz="2400" dirty="0" err="1" smtClean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)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Conservation of mass:</a:t>
            </a:r>
          </a:p>
          <a:p>
            <a:pPr marL="0" indent="0">
              <a:buNone/>
            </a:pPr>
            <a:r>
              <a:rPr lang="en-US" sz="2400" dirty="0" err="1" smtClean="0">
                <a:sym typeface="Wingdings"/>
              </a:rPr>
              <a:t>aA</a:t>
            </a:r>
            <a:r>
              <a:rPr lang="en-US" sz="2400" baseline="30000" dirty="0" smtClean="0"/>
              <a:t>α </a:t>
            </a:r>
            <a:r>
              <a:rPr lang="en-US" sz="2400" dirty="0" smtClean="0"/>
              <a:t>= </a:t>
            </a:r>
            <a:r>
              <a:rPr lang="en-US" sz="2400" dirty="0"/>
              <a:t>k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dirty="0" err="1" smtClean="0">
                <a:sym typeface="Wingdings"/>
              </a:rPr>
              <a:t>ρgc</a:t>
            </a:r>
            <a:r>
              <a:rPr lang="en-US" sz="2400" dirty="0" smtClean="0">
                <a:sym typeface="Wingdings"/>
              </a:rPr>
              <a:t>)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A</a:t>
            </a:r>
            <a:r>
              <a:rPr lang="en-US" sz="2400" baseline="30000" dirty="0" err="1" smtClean="0">
                <a:sym typeface="Wingdings"/>
              </a:rPr>
              <a:t>γn</a:t>
            </a:r>
            <a:r>
              <a:rPr lang="en-US" sz="2400" dirty="0" err="1" smtClean="0">
                <a:sym typeface="Wingdings"/>
              </a:rPr>
              <a:t>S</a:t>
            </a:r>
            <a:r>
              <a:rPr lang="en-US" sz="2400" baseline="30000" dirty="0" err="1" smtClean="0">
                <a:sym typeface="Wingdings"/>
              </a:rPr>
              <a:t>n</a:t>
            </a:r>
            <a:r>
              <a:rPr lang="en-US" sz="2400" dirty="0" err="1" smtClean="0">
                <a:sym typeface="Wingdings"/>
              </a:rPr>
              <a:t>dA</a:t>
            </a:r>
            <a:r>
              <a:rPr lang="en-US" sz="2400" baseline="30000" dirty="0" err="1" smtClean="0">
                <a:sym typeface="Wingdings"/>
              </a:rPr>
              <a:t>b</a:t>
            </a:r>
            <a:endParaRPr lang="en-US" sz="2400" baseline="30000" dirty="0" smtClean="0">
              <a:sym typeface="Wingdings"/>
            </a:endParaRPr>
          </a:p>
          <a:p>
            <a:pPr marL="0" indent="0">
              <a:buNone/>
            </a:pPr>
            <a:endParaRPr lang="en-US" sz="2400" baseline="300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S = k</a:t>
            </a:r>
            <a:r>
              <a:rPr lang="en-US" sz="2400" baseline="-25000" dirty="0" smtClean="0">
                <a:sym typeface="Wingdings"/>
              </a:rPr>
              <a:t>2</a:t>
            </a:r>
            <a:r>
              <a:rPr lang="en-US" sz="2400" dirty="0" smtClean="0">
                <a:sym typeface="Wingdings"/>
              </a:rPr>
              <a:t>A</a:t>
            </a:r>
            <a:r>
              <a:rPr lang="en-US" sz="2400" baseline="30000" dirty="0" smtClean="0">
                <a:sym typeface="Wingdings"/>
              </a:rPr>
              <a:t>(</a:t>
            </a:r>
            <a:r>
              <a:rPr lang="en-US" sz="2400" baseline="30000" dirty="0" smtClean="0"/>
              <a:t>α – </a:t>
            </a:r>
            <a:r>
              <a:rPr lang="en-US" sz="2400" baseline="30000" dirty="0" err="1" smtClean="0">
                <a:sym typeface="Wingdings"/>
              </a:rPr>
              <a:t>γn</a:t>
            </a:r>
            <a:r>
              <a:rPr lang="en-US" sz="2400" baseline="30000" dirty="0" smtClean="0">
                <a:sym typeface="Wingdings"/>
              </a:rPr>
              <a:t> -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baseline="30000" dirty="0" smtClean="0">
                <a:sym typeface="Wingdings"/>
              </a:rPr>
              <a:t>b)/n</a:t>
            </a:r>
            <a:endParaRPr lang="en-US" sz="2400" baseline="30000" dirty="0">
              <a:sym typeface="Wingdings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1500" y="3644900"/>
            <a:ext cx="4305300" cy="294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81500" y="3670300"/>
            <a:ext cx="11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Examples: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86300" y="4178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0400" y="4077732"/>
            <a:ext cx="30987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1.0, </a:t>
            </a:r>
            <a:r>
              <a:rPr lang="en-US" dirty="0" err="1" smtClean="0">
                <a:sym typeface="Wingdings"/>
              </a:rPr>
              <a:t>γ</a:t>
            </a:r>
            <a:r>
              <a:rPr lang="en-US" dirty="0" smtClean="0">
                <a:sym typeface="Wingdings"/>
              </a:rPr>
              <a:t> = 0.4, n = 1.5, b = 0.5:</a:t>
            </a:r>
          </a:p>
          <a:p>
            <a:endParaRPr lang="en-US" dirty="0" smtClean="0"/>
          </a:p>
          <a:p>
            <a:r>
              <a:rPr lang="en-US" dirty="0" smtClean="0"/>
              <a:t>S = 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-0.07 </a:t>
            </a:r>
            <a:r>
              <a:rPr lang="en-US" b="1" dirty="0" smtClean="0">
                <a:sym typeface="Wingdings"/>
              </a:rPr>
              <a:t> straight profile.</a:t>
            </a:r>
          </a:p>
          <a:p>
            <a:endParaRPr lang="en-US" b="1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But, if </a:t>
            </a:r>
            <a:r>
              <a:rPr lang="en-US" dirty="0"/>
              <a:t>α = </a:t>
            </a:r>
            <a:r>
              <a:rPr lang="en-US" dirty="0" smtClean="0"/>
              <a:t>0,</a:t>
            </a:r>
          </a:p>
          <a:p>
            <a:endParaRPr lang="en-US" dirty="0" smtClean="0"/>
          </a:p>
          <a:p>
            <a:r>
              <a:rPr lang="en-US" dirty="0"/>
              <a:t>S = </a:t>
            </a:r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A</a:t>
            </a:r>
            <a:r>
              <a:rPr lang="en-US" baseline="30000" dirty="0" smtClean="0"/>
              <a:t>-0.73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large concavity.</a:t>
            </a:r>
            <a:endParaRPr lang="en-US" b="1" dirty="0">
              <a:sym typeface="Wingdings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0966" y="1599168"/>
            <a:ext cx="150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(hypothesis 3)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6850" y="6083498"/>
            <a:ext cx="421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(downstream fining control = hypothesis 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8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The assumption of no acceleration requires that gravity</a:t>
            </a:r>
            <a:br>
              <a:rPr lang="en-US" sz="2500" dirty="0" smtClean="0"/>
            </a:br>
            <a:r>
              <a:rPr lang="en-US" sz="2500" dirty="0" smtClean="0"/>
              <a:t>(resolved downslope) balances bed friction.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9144000" cy="444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5548868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Dingman</a:t>
            </a:r>
            <a:r>
              <a:rPr lang="en-US" dirty="0" smtClean="0"/>
              <a:t>, chapter 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06680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625600"/>
            <a:ext cx="3851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averaging over 15-20 channel widths</a:t>
            </a:r>
          </a:p>
          <a:p>
            <a:r>
              <a:rPr lang="en-US" i="1" dirty="0" smtClean="0"/>
              <a:t>forces the water slope to ~ parallel the</a:t>
            </a:r>
          </a:p>
          <a:p>
            <a:r>
              <a:rPr lang="en-US" i="1" dirty="0" smtClean="0"/>
              <a:t>basal slope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68221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111500" y="5930900"/>
            <a:ext cx="24003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dirty="0" smtClean="0"/>
              <a:t>For rivers that cut through bedrock, how does this erosion affect the long profile?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dz</a:t>
            </a:r>
            <a:r>
              <a:rPr lang="en-US" dirty="0" smtClean="0"/>
              <a:t>/dt = U – E. Hypothesis: E = k(</a:t>
            </a:r>
            <a:r>
              <a:rPr lang="en-US" dirty="0" err="1" smtClean="0"/>
              <a:t>streampower</a:t>
            </a:r>
            <a:r>
              <a:rPr lang="en-US" dirty="0" smtClean="0"/>
              <a:t>)</a:t>
            </a:r>
            <a:r>
              <a:rPr lang="en-US" baseline="30000" dirty="0" smtClean="0"/>
              <a:t>n</a:t>
            </a:r>
          </a:p>
          <a:p>
            <a:pPr marL="0" indent="0">
              <a:buNone/>
            </a:pPr>
            <a:r>
              <a:rPr lang="en-US" b="1" dirty="0" smtClean="0"/>
              <a:t>“</a:t>
            </a:r>
            <a:r>
              <a:rPr lang="en-US" b="1" dirty="0" err="1" smtClean="0"/>
              <a:t>Streampower</a:t>
            </a:r>
            <a:r>
              <a:rPr lang="en-US" b="1" dirty="0" smtClean="0"/>
              <a:t>”</a:t>
            </a:r>
            <a:r>
              <a:rPr lang="en-US" dirty="0" smtClean="0"/>
              <a:t>:power = force x distance / time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power/(bed area) = F x  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98500" y="2717800"/>
            <a:ext cx="508000" cy="148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1600" y="4203700"/>
            <a:ext cx="22863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hypothesis:</a:t>
            </a:r>
          </a:p>
          <a:p>
            <a:r>
              <a:rPr lang="en-US" dirty="0" smtClean="0"/>
              <a:t>widely used &amp;</a:t>
            </a:r>
          </a:p>
          <a:p>
            <a:r>
              <a:rPr lang="en-US" dirty="0" smtClean="0"/>
              <a:t>physically reasonable,</a:t>
            </a:r>
          </a:p>
          <a:p>
            <a:r>
              <a:rPr lang="en-US" dirty="0" smtClean="0"/>
              <a:t>but not tested enough</a:t>
            </a:r>
          </a:p>
          <a:p>
            <a:r>
              <a:rPr lang="en-US" dirty="0" smtClean="0"/>
              <a:t>to be trusted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02400" y="3244334"/>
            <a:ext cx="1003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  x t</a:t>
            </a:r>
            <a:endParaRPr lang="en-US" sz="30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578600" y="3333234"/>
            <a:ext cx="9144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200900" y="2832100"/>
            <a:ext cx="292100" cy="10795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489700" y="2793484"/>
            <a:ext cx="393700" cy="1079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505700" y="3798332"/>
            <a:ext cx="431800" cy="227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37500" y="3702734"/>
            <a:ext cx="74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</a:t>
            </a:r>
          </a:p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45483" y="3841402"/>
            <a:ext cx="3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err="1"/>
              <a:t>b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210300" y="3759200"/>
            <a:ext cx="27940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76508" y="4386133"/>
            <a:ext cx="321391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ω</a:t>
            </a:r>
            <a:r>
              <a:rPr lang="en-US" sz="2200" dirty="0" smtClean="0"/>
              <a:t> = </a:t>
            </a:r>
            <a:r>
              <a:rPr lang="en-US" sz="2200" dirty="0" err="1" smtClean="0"/>
              <a:t>τ</a:t>
            </a:r>
            <a:r>
              <a:rPr lang="en-US" sz="2200" baseline="-25000" dirty="0" err="1" smtClean="0"/>
              <a:t>b</a:t>
            </a:r>
            <a:r>
              <a:rPr lang="en-US" sz="2200" dirty="0" err="1" smtClean="0"/>
              <a:t>v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err="1" smtClean="0"/>
              <a:t>Q</a:t>
            </a:r>
            <a:r>
              <a:rPr lang="en-US" sz="2200" baseline="-25000" dirty="0" err="1" smtClean="0"/>
              <a:t>w</a:t>
            </a:r>
            <a:r>
              <a:rPr lang="en-US" sz="2200" dirty="0" smtClean="0"/>
              <a:t> = </a:t>
            </a:r>
            <a:r>
              <a:rPr lang="en-US" sz="2200" dirty="0" err="1" smtClean="0"/>
              <a:t>hvw</a:t>
            </a:r>
            <a:r>
              <a:rPr lang="en-US" sz="2200" dirty="0" smtClean="0"/>
              <a:t> (</a:t>
            </a:r>
            <a:r>
              <a:rPr lang="en-US" sz="2200" dirty="0" err="1" smtClean="0"/>
              <a:t>Q</a:t>
            </a:r>
            <a:r>
              <a:rPr lang="en-US" sz="2200" baseline="-25000" dirty="0" err="1" smtClean="0"/>
              <a:t>w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= water flux)</a:t>
            </a:r>
          </a:p>
          <a:p>
            <a:r>
              <a:rPr lang="en-US" sz="2200" dirty="0" smtClean="0"/>
              <a:t>   </a:t>
            </a:r>
            <a:r>
              <a:rPr lang="en-US" sz="2200" dirty="0" err="1" smtClean="0"/>
              <a:t>ω</a:t>
            </a:r>
            <a:r>
              <a:rPr lang="en-US" sz="2200" dirty="0" smtClean="0"/>
              <a:t> = </a:t>
            </a:r>
            <a:r>
              <a:rPr lang="en-US" sz="2200" dirty="0" err="1" smtClean="0"/>
              <a:t>ρghVS</a:t>
            </a:r>
            <a:r>
              <a:rPr lang="en-US" sz="2200" dirty="0" smtClean="0"/>
              <a:t> =</a:t>
            </a:r>
            <a:r>
              <a:rPr lang="en-US" sz="2200" dirty="0" err="1" smtClean="0"/>
              <a:t>ρgQ</a:t>
            </a:r>
            <a:r>
              <a:rPr lang="en-US" sz="2200" baseline="-25000" dirty="0" err="1" smtClean="0"/>
              <a:t>w</a:t>
            </a:r>
            <a:r>
              <a:rPr lang="en-US" sz="2200" dirty="0" err="1" smtClean="0"/>
              <a:t>S</a:t>
            </a:r>
            <a:r>
              <a:rPr lang="en-US" sz="2200" dirty="0" smtClean="0"/>
              <a:t>/w 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E = k (</a:t>
            </a:r>
            <a:r>
              <a:rPr lang="en-US" sz="2200" dirty="0" err="1" smtClean="0"/>
              <a:t>ρgQ</a:t>
            </a:r>
            <a:r>
              <a:rPr lang="en-US" sz="2200" baseline="-25000" dirty="0" err="1" smtClean="0"/>
              <a:t>w</a:t>
            </a:r>
            <a:r>
              <a:rPr lang="en-US" sz="2200" dirty="0" err="1" smtClean="0"/>
              <a:t>S</a:t>
            </a:r>
            <a:r>
              <a:rPr lang="en-US" sz="2200" dirty="0" smtClean="0"/>
              <a:t>/w)</a:t>
            </a:r>
            <a:r>
              <a:rPr lang="en-US" sz="2200" baseline="30000" dirty="0" smtClean="0"/>
              <a:t>n</a:t>
            </a:r>
            <a:endParaRPr lang="en-US" sz="22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11800" y="6198650"/>
            <a:ext cx="259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Streampower</a:t>
            </a:r>
            <a:r>
              <a:rPr lang="en-US" dirty="0" smtClean="0"/>
              <a:t> erosion law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502400" y="1301750"/>
            <a:ext cx="381000" cy="460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58854" y="1048306"/>
            <a:ext cx="182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neglect threshold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00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76" y="1"/>
            <a:ext cx="5880100" cy="4787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791"/>
            <a:ext cx="9144000" cy="196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9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043888" y="4934387"/>
            <a:ext cx="2007412" cy="622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000" y="208002"/>
            <a:ext cx="41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Streampower</a:t>
            </a:r>
            <a:r>
              <a:rPr lang="en-US" b="1" dirty="0" smtClean="0"/>
              <a:t> - topographic steady state: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1100" y="952500"/>
            <a:ext cx="9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q</a:t>
            </a:r>
            <a:r>
              <a:rPr lang="en-US" dirty="0" err="1" smtClean="0"/>
              <a:t>A</a:t>
            </a:r>
            <a:r>
              <a:rPr lang="en-US" baseline="30000" dirty="0" err="1"/>
              <a:t>c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427757" y="966232"/>
            <a:ext cx="102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= </a:t>
            </a:r>
            <a:r>
              <a:rPr lang="en-US" dirty="0" err="1" smtClean="0"/>
              <a:t>k</a:t>
            </a:r>
            <a:r>
              <a:rPr lang="en-US" baseline="-25000" dirty="0" err="1"/>
              <a:t>w</a:t>
            </a:r>
            <a:r>
              <a:rPr lang="en-US" dirty="0" err="1" smtClean="0"/>
              <a:t>Q</a:t>
            </a:r>
            <a:r>
              <a:rPr lang="en-US" baseline="30000" dirty="0" err="1" smtClean="0"/>
              <a:t>b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186687" y="1832928"/>
            <a:ext cx="2751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aseline="300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 = (</a:t>
            </a:r>
            <a:r>
              <a:rPr lang="en-US" dirty="0" err="1" smtClean="0">
                <a:sym typeface="Wingdings"/>
              </a:rPr>
              <a:t>ρg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(k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baseline="30000" dirty="0" smtClean="0">
                <a:sym typeface="Wingdings"/>
              </a:rPr>
              <a:t>(1-b)</a:t>
            </a:r>
            <a:r>
              <a:rPr lang="en-US" dirty="0" smtClean="0">
                <a:sym typeface="Wingdings"/>
              </a:rPr>
              <a:t>k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baseline="30000" dirty="0" smtClean="0">
                <a:sym typeface="Wingdings"/>
              </a:rPr>
              <a:t>-1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err="1" smtClean="0">
                <a:sym typeface="Wingdings"/>
              </a:rPr>
              <a:t>n</a:t>
            </a:r>
            <a:r>
              <a:rPr lang="en-US" dirty="0" err="1" smtClean="0">
                <a:sym typeface="Wingdings"/>
              </a:rPr>
              <a:t>A</a:t>
            </a:r>
            <a:r>
              <a:rPr lang="en-US" baseline="30000" dirty="0" err="1" smtClean="0">
                <a:sym typeface="Wingdings"/>
              </a:rPr>
              <a:t>en</a:t>
            </a:r>
            <a:r>
              <a:rPr lang="en-US" baseline="30000" dirty="0" smtClean="0">
                <a:sym typeface="Wingdings"/>
              </a:rPr>
              <a:t>(1-b)</a:t>
            </a:r>
            <a:r>
              <a:rPr lang="en-US" dirty="0" err="1" smtClean="0">
                <a:sym typeface="Wingdings"/>
              </a:rPr>
              <a:t>S</a:t>
            </a:r>
            <a:r>
              <a:rPr lang="en-US" baseline="30000" dirty="0" err="1" smtClean="0">
                <a:sym typeface="Wingdings"/>
              </a:rPr>
              <a:t>n</a:t>
            </a:r>
            <a:r>
              <a:rPr lang="en-US" dirty="0" smtClean="0"/>
              <a:t> </a:t>
            </a:r>
            <a:endParaRPr lang="en-US" dirty="0"/>
          </a:p>
          <a:p>
            <a:endParaRPr lang="en-US" baseline="30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06316" y="2333625"/>
            <a:ext cx="419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" idx="1"/>
          </p:cNvCxnSpPr>
          <p:nvPr/>
        </p:nvCxnSpPr>
        <p:spPr>
          <a:xfrm flipH="1" flipV="1">
            <a:off x="3447876" y="2333626"/>
            <a:ext cx="490736" cy="422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38612" y="2571592"/>
            <a:ext cx="185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 this as “m”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26234" y="3080187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 = k</a:t>
            </a:r>
            <a:r>
              <a:rPr lang="en-US" baseline="-25000" dirty="0" smtClean="0">
                <a:sym typeface="Wingdings"/>
              </a:rPr>
              <a:t>5</a:t>
            </a:r>
            <a:r>
              <a:rPr lang="en-US" dirty="0" smtClean="0">
                <a:sym typeface="Wingdings"/>
              </a:rPr>
              <a:t>A</a:t>
            </a:r>
            <a:r>
              <a:rPr lang="en-US" baseline="30000" dirty="0" smtClean="0"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The </a:t>
            </a:r>
            <a:r>
              <a:rPr lang="en-US" dirty="0" err="1" smtClean="0">
                <a:sym typeface="Wingdings"/>
              </a:rPr>
              <a:t>streampower</a:t>
            </a:r>
            <a:r>
              <a:rPr lang="en-US" dirty="0" smtClean="0">
                <a:sym typeface="Wingdings"/>
              </a:rPr>
              <a:t> hypothesis leads to E = </a:t>
            </a:r>
            <a:r>
              <a:rPr lang="en-US" dirty="0" err="1" smtClean="0">
                <a:sym typeface="Wingdings"/>
              </a:rPr>
              <a:t>kA</a:t>
            </a:r>
            <a:r>
              <a:rPr lang="en-US" baseline="30000" dirty="0" err="1" smtClean="0">
                <a:sym typeface="Wingdings"/>
              </a:rPr>
              <a:t>m</a:t>
            </a:r>
            <a:r>
              <a:rPr lang="en-US" dirty="0" err="1" smtClean="0">
                <a:sym typeface="Wingdings"/>
              </a:rPr>
              <a:t>S</a:t>
            </a:r>
            <a:r>
              <a:rPr lang="en-US" baseline="30000" dirty="0" err="1" smtClean="0">
                <a:sym typeface="Wingdings"/>
              </a:rPr>
              <a:t>n</a:t>
            </a:r>
            <a:endParaRPr lang="en-US" baseline="30000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“m” contains channel geometry information.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8579" y="4028917"/>
            <a:ext cx="143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Steady state: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5207" y="4398249"/>
            <a:ext cx="167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/dt = U - E = 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60173" y="5058649"/>
            <a:ext cx="17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= (U/k</a:t>
            </a:r>
            <a:r>
              <a:rPr lang="en-US" baseline="-25000" dirty="0" smtClean="0"/>
              <a:t>5</a:t>
            </a:r>
            <a:r>
              <a:rPr lang="en-US" dirty="0" smtClean="0"/>
              <a:t>)</a:t>
            </a:r>
            <a:r>
              <a:rPr lang="en-US" baseline="30000" dirty="0" smtClean="0"/>
              <a:t>1/n</a:t>
            </a:r>
            <a:r>
              <a:rPr lang="en-US" dirty="0" smtClean="0"/>
              <a:t> A</a:t>
            </a:r>
            <a:r>
              <a:rPr lang="en-US" baseline="30000" dirty="0" smtClean="0"/>
              <a:t>-m/n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903949" y="1832928"/>
            <a:ext cx="301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Following Whipple and Tucker</a:t>
            </a:r>
          </a:p>
          <a:p>
            <a:pPr algn="r"/>
            <a:r>
              <a:rPr lang="en-US" dirty="0" smtClean="0"/>
              <a:t>JGR 1999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32199" y="966232"/>
            <a:ext cx="428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/>
              <a:t>v</a:t>
            </a:r>
            <a:r>
              <a:rPr lang="en-US" dirty="0" err="1" smtClean="0"/>
              <a:t>hW</a:t>
            </a:r>
            <a:r>
              <a:rPr lang="en-US" dirty="0" smtClean="0"/>
              <a:t>		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ρghS</a:t>
            </a:r>
            <a:r>
              <a:rPr lang="en-US" dirty="0" smtClean="0"/>
              <a:t>  	  </a:t>
            </a:r>
            <a:r>
              <a:rPr lang="en-US" dirty="0" err="1"/>
              <a:t>ω</a:t>
            </a:r>
            <a:r>
              <a:rPr lang="en-US" dirty="0"/>
              <a:t> = </a:t>
            </a:r>
            <a:r>
              <a:rPr lang="en-US" dirty="0" err="1"/>
              <a:t>τ</a:t>
            </a:r>
            <a:r>
              <a:rPr lang="en-US" baseline="-25000" dirty="0" err="1"/>
              <a:t>b</a:t>
            </a:r>
            <a:r>
              <a:rPr lang="en-US" dirty="0" err="1"/>
              <a:t>v</a:t>
            </a:r>
            <a:endParaRPr lang="en-US" dirty="0"/>
          </a:p>
          <a:p>
            <a:r>
              <a:rPr lang="en-US" dirty="0" smtClean="0"/>
              <a:t>   </a:t>
            </a:r>
            <a:endParaRPr lang="en-US" baseline="300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181100" y="1335564"/>
            <a:ext cx="623252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811605" y="4934387"/>
            <a:ext cx="1268395" cy="124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80000" y="4726148"/>
            <a:ext cx="1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Concavity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427757" y="5556687"/>
            <a:ext cx="191618" cy="475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11191" y="6032500"/>
            <a:ext cx="244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“Whipple’s”) steepness</a:t>
            </a:r>
          </a:p>
          <a:p>
            <a:r>
              <a:rPr lang="en-US" dirty="0" smtClean="0"/>
              <a:t>index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000875" y="3627835"/>
            <a:ext cx="0" cy="2003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794500" y="5520293"/>
            <a:ext cx="19843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270875" y="5552043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47105" y="3627835"/>
            <a:ext cx="6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S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191375" y="3997167"/>
            <a:ext cx="1349375" cy="1285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905750" y="3417769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lope: m/n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7429500" y="3800238"/>
            <a:ext cx="1349375" cy="1285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91375" y="4533305"/>
            <a:ext cx="936625" cy="87586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926669" y="6451600"/>
            <a:ext cx="11948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26669" y="6604000"/>
            <a:ext cx="119487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121542" y="6223000"/>
            <a:ext cx="307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uplift or harder rock</a:t>
            </a:r>
          </a:p>
          <a:p>
            <a:r>
              <a:rPr lang="en-US" dirty="0" smtClean="0"/>
              <a:t>Decreasing uplift or softer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48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Summing up controls on longitudinal profiles: hypotheses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Gross topography (set by tectonics)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Threshold rivers (intent: gravel-bed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Power-law relation between sediment transport flux and basal shear stress (intent: sand-bed rivers)</a:t>
            </a:r>
          </a:p>
          <a:p>
            <a:pPr marL="514350" indent="-514350">
              <a:buAutoNum type="arabicParenBoth"/>
            </a:pPr>
            <a:r>
              <a:rPr lang="en-US" dirty="0" smtClean="0"/>
              <a:t>Selective transport</a:t>
            </a:r>
          </a:p>
          <a:p>
            <a:pPr marL="514350" indent="-514350">
              <a:buAutoNum type="arabicParenBoth"/>
            </a:pPr>
            <a:r>
              <a:rPr lang="en-US" dirty="0" smtClean="0"/>
              <a:t>Bedrock incision in canyons:</a:t>
            </a:r>
          </a:p>
          <a:p>
            <a:pPr marL="0" indent="0">
              <a:buNone/>
            </a:pPr>
            <a:r>
              <a:rPr lang="en-US" dirty="0" smtClean="0"/>
              <a:t>   (5a) </a:t>
            </a:r>
            <a:r>
              <a:rPr lang="en-US" dirty="0" err="1" smtClean="0"/>
              <a:t>Streampower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(5b) Tools-and-cover (Leonard </a:t>
            </a:r>
            <a:r>
              <a:rPr lang="en-US" dirty="0" err="1" smtClean="0"/>
              <a:t>Sklar</a:t>
            </a:r>
            <a:r>
              <a:rPr lang="en-US" dirty="0" smtClean="0"/>
              <a:t>)</a:t>
            </a:r>
          </a:p>
          <a:p>
            <a:pPr marL="514350" indent="-514350">
              <a:buAutoNum type="arabicParenBoth"/>
            </a:pPr>
            <a:endParaRPr lang="en-US" dirty="0" smtClean="0"/>
          </a:p>
          <a:p>
            <a:pPr marL="514350" indent="-514350">
              <a:buAutoNum type="arabicParenBoth"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302126" y="4173835"/>
            <a:ext cx="2188158" cy="334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90284" y="4173835"/>
            <a:ext cx="27938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boulders: effectively</a:t>
            </a:r>
          </a:p>
          <a:p>
            <a:r>
              <a:rPr lang="en-US" dirty="0" smtClean="0"/>
              <a:t>rough pieces of bedrock</a:t>
            </a:r>
          </a:p>
          <a:p>
            <a:r>
              <a:rPr lang="en-US" dirty="0" smtClean="0"/>
              <a:t>(abraded in pace)</a:t>
            </a:r>
          </a:p>
          <a:p>
            <a:r>
              <a:rPr lang="en-US" i="1" dirty="0" smtClean="0"/>
              <a:t>Sourcing</a:t>
            </a:r>
            <a:r>
              <a:rPr lang="en-US" dirty="0" smtClean="0"/>
              <a:t> may change from</a:t>
            </a:r>
          </a:p>
          <a:p>
            <a:r>
              <a:rPr lang="en-US" dirty="0" smtClean="0"/>
              <a:t>coarse to fine downstream.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93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BASIC EQUATIONS GOVERNING BED ELEVATION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PLANFORM?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WHAT SETS RIVER LONG PROFILE?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BEDROCK RIVER EROSION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831" y="0"/>
            <a:ext cx="787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Fluvial sediment transport: what controls the shape of rivers?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207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plucking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26" y="733346"/>
            <a:ext cx="4875334" cy="5755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16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bedrock erosion: abrasion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887413"/>
            <a:ext cx="5641975" cy="5618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0619" y="6488668"/>
            <a:ext cx="47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Whipple et al., Treatise on Geomorphology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88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Mechanisms of bedrock erosion: corrosion</a:t>
            </a:r>
            <a:br>
              <a:rPr lang="en-US" sz="3500" dirty="0" smtClean="0"/>
            </a:br>
            <a:r>
              <a:rPr lang="en-US" sz="3500" dirty="0" smtClean="0"/>
              <a:t>(= weathering + dissolution)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6127750" y="6445250"/>
            <a:ext cx="196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Mike </a:t>
            </a:r>
            <a:r>
              <a:rPr lang="en-US" dirty="0" err="1" smtClean="0"/>
              <a:t>Malaska</a:t>
            </a:r>
            <a:r>
              <a:rPr lang="en-US" dirty="0" smtClean="0"/>
              <a:t> (JPL)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275"/>
            <a:ext cx="9144000" cy="50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2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0" y="-11112"/>
            <a:ext cx="9271000" cy="1143000"/>
          </a:xfrm>
        </p:spPr>
        <p:txBody>
          <a:bodyPr>
            <a:normAutofit/>
          </a:bodyPr>
          <a:lstStyle/>
          <a:p>
            <a:r>
              <a:rPr lang="en-US" sz="3300" dirty="0" smtClean="0"/>
              <a:t>Mechanisms of bedrock erosion (?): cavitation?</a:t>
            </a:r>
            <a:endParaRPr lang="en-US" sz="3300" dirty="0"/>
          </a:p>
        </p:txBody>
      </p:sp>
      <p:sp>
        <p:nvSpPr>
          <p:cNvPr id="3" name="TextBox 2"/>
          <p:cNvSpPr txBox="1"/>
          <p:nvPr/>
        </p:nvSpPr>
        <p:spPr>
          <a:xfrm>
            <a:off x="4450099" y="6456918"/>
            <a:ext cx="469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Arndt, Annual Reviews of Fluid Mechanics, 1981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31888"/>
            <a:ext cx="6019800" cy="5206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9" y="941387"/>
            <a:ext cx="3875175" cy="2598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8653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4848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1500" y="6096000"/>
            <a:ext cx="145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G</a:t>
            </a:r>
            <a:r>
              <a:rPr lang="en-US" dirty="0" smtClean="0"/>
              <a:t>reg Tucker)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14625" y="180459"/>
            <a:ext cx="279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to remember </a:t>
            </a:r>
            <a:r>
              <a:rPr lang="en-US" smtClean="0"/>
              <a:t>for lab: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34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736600" y="226536"/>
            <a:ext cx="0" cy="1943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2300" y="2068036"/>
            <a:ext cx="2108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22300" y="486886"/>
            <a:ext cx="1917700" cy="168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6600" y="264537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40000" y="2613620"/>
            <a:ext cx="538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low slope (S, water surface rise/run), </a:t>
            </a:r>
            <a:r>
              <a:rPr lang="en-US" dirty="0" err="1" smtClean="0"/>
              <a:t>θ</a:t>
            </a:r>
            <a:r>
              <a:rPr lang="en-US" dirty="0" smtClean="0"/>
              <a:t> ~ tan </a:t>
            </a:r>
            <a:r>
              <a:rPr lang="en-US" dirty="0" err="1" smtClean="0"/>
              <a:t>θ</a:t>
            </a:r>
            <a:r>
              <a:rPr lang="en-US" dirty="0" smtClean="0"/>
              <a:t> ~ sin </a:t>
            </a:r>
            <a:r>
              <a:rPr lang="en-US" dirty="0" err="1"/>
              <a:t>θ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6600" y="3167102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5770" y="21696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38340" y="2068036"/>
            <a:ext cx="3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err="1"/>
              <a:t>b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47670" y="588486"/>
            <a:ext cx="30166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6010" y="3545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6019" y="1021834"/>
            <a:ext cx="48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z/h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640" y="18003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36019" y="3643868"/>
            <a:ext cx="212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Frictional resistance:</a:t>
            </a:r>
            <a:endParaRPr lang="en-US" u="sng" dirty="0"/>
          </a:p>
        </p:txBody>
      </p:sp>
      <p:sp>
        <p:nvSpPr>
          <p:cNvPr id="26" name="Parallelogram 25"/>
          <p:cNvSpPr/>
          <p:nvPr/>
        </p:nvSpPr>
        <p:spPr>
          <a:xfrm>
            <a:off x="5918200" y="4013200"/>
            <a:ext cx="2019300" cy="10541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937500" y="40132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309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708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18200" y="5740400"/>
            <a:ext cx="175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0800" y="4686300"/>
            <a:ext cx="266700" cy="1054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248400" y="4686300"/>
            <a:ext cx="16891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48400" y="4013200"/>
            <a:ext cx="0" cy="673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930900" y="4686300"/>
            <a:ext cx="317500" cy="1054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930900" y="5892800"/>
            <a:ext cx="17399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7835900" y="4686300"/>
            <a:ext cx="355600" cy="1054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191500" y="4013200"/>
            <a:ext cx="0" cy="673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05600" y="5918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996487" y="5067300"/>
            <a:ext cx="3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191500" y="41021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7079" y="3979208"/>
            <a:ext cx="416303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stress  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r>
              <a:rPr lang="en-US" dirty="0" smtClean="0"/>
              <a:t> L w</a:t>
            </a:r>
          </a:p>
          <a:p>
            <a:r>
              <a:rPr lang="en-US" dirty="0" smtClean="0"/>
              <a:t>Frictional resistance =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L (w + 2 h)</a:t>
            </a:r>
          </a:p>
          <a:p>
            <a:endParaRPr lang="en-US" dirty="0"/>
          </a:p>
          <a:p>
            <a:r>
              <a:rPr lang="en-US" dirty="0" err="1"/>
              <a:t>ρgh</a:t>
            </a:r>
            <a:r>
              <a:rPr lang="en-US" dirty="0"/>
              <a:t> </a:t>
            </a:r>
            <a:r>
              <a:rPr lang="en-US" dirty="0" err="1"/>
              <a:t>sinθ</a:t>
            </a:r>
            <a:r>
              <a:rPr lang="en-US" dirty="0"/>
              <a:t> L </a:t>
            </a:r>
            <a:r>
              <a:rPr lang="en-US" dirty="0" smtClean="0"/>
              <a:t>w = </a:t>
            </a:r>
            <a:r>
              <a:rPr lang="en-US" dirty="0" err="1"/>
              <a:t>τ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L (w + 2 h)</a:t>
            </a:r>
          </a:p>
          <a:p>
            <a:endParaRPr lang="en-US" dirty="0" smtClean="0"/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( w / (w + 2 h ) ) </a:t>
            </a:r>
            <a:r>
              <a:rPr lang="en-US" dirty="0" err="1" smtClean="0"/>
              <a:t>sinθ</a:t>
            </a:r>
            <a:r>
              <a:rPr lang="en-US" dirty="0" smtClean="0"/>
              <a:t> </a:t>
            </a:r>
          </a:p>
          <a:p>
            <a:pPr marL="285750" indent="-285750">
              <a:buFont typeface="Wingdings" charset="0"/>
              <a:buChar char="à"/>
            </a:pPr>
            <a:endParaRPr lang="en-US" dirty="0"/>
          </a:p>
          <a:p>
            <a:r>
              <a:rPr lang="en-US" dirty="0" smtClean="0"/>
              <a:t>Define hydraulic radius, R = </a:t>
            </a:r>
            <a:r>
              <a:rPr lang="en-US" dirty="0" err="1" smtClean="0"/>
              <a:t>hw</a:t>
            </a:r>
            <a:r>
              <a:rPr lang="en-US" dirty="0" smtClean="0"/>
              <a:t> / (w + 2 h)</a:t>
            </a:r>
            <a:endParaRPr lang="en-US" dirty="0"/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</a:t>
            </a:r>
            <a:r>
              <a:rPr lang="en-US" baseline="-25000" dirty="0" smtClean="0"/>
              <a:t> </a:t>
            </a:r>
            <a:r>
              <a:rPr lang="en-US" dirty="0" err="1" smtClean="0"/>
              <a:t>ρgR</a:t>
            </a:r>
            <a:r>
              <a:rPr lang="en-US" dirty="0" smtClean="0"/>
              <a:t> </a:t>
            </a:r>
            <a:r>
              <a:rPr lang="en-US" dirty="0" err="1" smtClean="0"/>
              <a:t>sin</a:t>
            </a:r>
            <a:r>
              <a:rPr lang="en-US" dirty="0" err="1"/>
              <a:t>θ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905107" y="166290"/>
            <a:ext cx="593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Basal shear stress, frictional resistance, and hydraulic radius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057400" y="6406634"/>
            <a:ext cx="370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very wide channels, R </a:t>
            </a:r>
            <a:r>
              <a:rPr lang="en-US" dirty="0" smtClean="0">
                <a:sym typeface="Wingdings"/>
              </a:rPr>
              <a:t> h (w &gt;&gt; 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7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‘intro. to rivers and landscape evolution’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Advective</a:t>
            </a:r>
            <a:r>
              <a:rPr lang="en-US" dirty="0" smtClean="0"/>
              <a:t> vs. diffusive channel profile evolution</a:t>
            </a:r>
          </a:p>
          <a:p>
            <a:r>
              <a:rPr lang="en-US" dirty="0" smtClean="0"/>
              <a:t>Hypotheses for controls on concavity</a:t>
            </a:r>
          </a:p>
          <a:p>
            <a:r>
              <a:rPr lang="en-US" dirty="0" smtClean="0"/>
              <a:t>Know the </a:t>
            </a:r>
            <a:r>
              <a:rPr lang="en-US" dirty="0" err="1" smtClean="0"/>
              <a:t>streampower</a:t>
            </a:r>
            <a:r>
              <a:rPr lang="en-US" dirty="0" smtClean="0"/>
              <a:t> equation</a:t>
            </a:r>
          </a:p>
          <a:p>
            <a:r>
              <a:rPr lang="en-US" dirty="0" smtClean="0"/>
              <a:t>Know bedrock erosion processes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202833"/>
            <a:ext cx="9144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 smtClean="0"/>
              <a:t>Next lecture: Landscape-scale responses to forcing</a:t>
            </a:r>
            <a:endParaRPr lang="en-US" sz="1900" i="1" dirty="0"/>
          </a:p>
        </p:txBody>
      </p:sp>
    </p:spTree>
    <p:extLst>
      <p:ext uri="{BB962C8B-B14F-4D97-AF65-F5344CB8AC3E}">
        <p14:creationId xmlns:p14="http://schemas.microsoft.com/office/powerpoint/2010/main" val="277653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98500" y="3732768"/>
            <a:ext cx="51264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718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Law of the wall: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841970"/>
            <a:ext cx="174180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4100" y="872172"/>
            <a:ext cx="18994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FF0000"/>
                </a:solidFill>
              </a:rPr>
              <a:t>μ(</a:t>
            </a:r>
            <a:r>
              <a:rPr lang="en-US" dirty="0" err="1" smtClean="0">
                <a:solidFill>
                  <a:srgbClr val="FF0000"/>
                </a:solidFill>
              </a:rPr>
              <a:t>T,σ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95800" y="0"/>
            <a:ext cx="0" cy="1330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95800" y="1330404"/>
            <a:ext cx="464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64100" y="376198"/>
            <a:ext cx="192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Glaciers ( Re &lt;&lt; 1):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1800" y="502840"/>
            <a:ext cx="37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( Re &gt;&gt; 10, and fully turbulent):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5" idx="2"/>
          </p:cNvCxnSpPr>
          <p:nvPr/>
        </p:nvCxnSpPr>
        <p:spPr>
          <a:xfrm flipH="1" flipV="1">
            <a:off x="1417004" y="1211302"/>
            <a:ext cx="132397" cy="274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57300" y="1511300"/>
            <a:ext cx="32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eddy viscosity, “diffuses” velocity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8500" y="2405102"/>
            <a:ext cx="1853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= (k z )</a:t>
            </a:r>
            <a:r>
              <a:rPr lang="en-US" baseline="30000" dirty="0" smtClean="0"/>
              <a:t>2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9400" y="2035770"/>
            <a:ext cx="366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empirical &amp; theoretical studies: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50900" y="2970768"/>
            <a:ext cx="22228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</a:t>
            </a:r>
            <a:r>
              <a:rPr lang="en-US" dirty="0" smtClean="0"/>
              <a:t>(k z)</a:t>
            </a:r>
            <a:r>
              <a:rPr lang="en-US" baseline="30000" dirty="0" smtClean="0"/>
              <a:t>2 </a:t>
            </a:r>
            <a:r>
              <a:rPr lang="en-US" dirty="0" smtClean="0"/>
              <a:t>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  </a:t>
            </a: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003300" y="3732768"/>
            <a:ext cx="47880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 = u* = “shear velocity”</a:t>
            </a:r>
            <a:endParaRPr lang="en-US" baseline="30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079500" y="4140200"/>
            <a:ext cx="33522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ρ</a:t>
            </a:r>
            <a:r>
              <a:rPr lang="en-US" dirty="0" smtClean="0"/>
              <a:t> g h S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 u* = (</a:t>
            </a:r>
            <a:r>
              <a:rPr lang="en-US" dirty="0" smtClean="0"/>
              <a:t> </a:t>
            </a:r>
            <a:r>
              <a:rPr lang="en-US" dirty="0"/>
              <a:t>g h S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 </a:t>
            </a:r>
            <a:endParaRPr lang="en-US" baseline="300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192451" y="4661932"/>
            <a:ext cx="22171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Now u* 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</a:t>
            </a:r>
            <a:endParaRPr lang="en-US" baseline="30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941317" y="4676696"/>
            <a:ext cx="36217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Separate variables: du = (u* / k z ) </a:t>
            </a:r>
            <a:r>
              <a:rPr lang="en-US" dirty="0" err="1" smtClean="0">
                <a:sym typeface="Wingdings"/>
              </a:rPr>
              <a:t>dz</a:t>
            </a:r>
            <a:endParaRPr lang="en-US" baseline="300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251559" y="5384800"/>
            <a:ext cx="602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Integrate: u = (u*/k) (</a:t>
            </a:r>
            <a:r>
              <a:rPr lang="en-US" dirty="0" err="1" smtClean="0"/>
              <a:t>ln</a:t>
            </a:r>
            <a:r>
              <a:rPr lang="en-US" dirty="0" smtClean="0"/>
              <a:t> z + c).    For convenience, set c = -</a:t>
            </a:r>
            <a:r>
              <a:rPr lang="en-US" dirty="0" err="1" smtClean="0"/>
              <a:t>ln</a:t>
            </a:r>
            <a:r>
              <a:rPr lang="en-US" dirty="0" smtClean="0"/>
              <a:t>(z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81598" y="5906532"/>
            <a:ext cx="244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Then, 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52230" y="2405102"/>
            <a:ext cx="447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(where k = 0.39-0.4 = von Karman’s constant)</a:t>
            </a:r>
            <a:endParaRPr lang="en-US" i="1" dirty="0"/>
          </a:p>
        </p:txBody>
      </p:sp>
      <p:sp>
        <p:nvSpPr>
          <p:cNvPr id="31" name="Oval 30"/>
          <p:cNvSpPr/>
          <p:nvPr/>
        </p:nvSpPr>
        <p:spPr>
          <a:xfrm>
            <a:off x="2868551" y="5754132"/>
            <a:ext cx="3252849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57300" y="6082268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391400" y="5754132"/>
            <a:ext cx="171709" cy="521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63972" y="6263164"/>
            <a:ext cx="248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(explained on next slide)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251559" y="6413500"/>
            <a:ext cx="231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when z = z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u = 0 m/s.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24995" y="3732768"/>
            <a:ext cx="159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Memorize this.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50878" y="1753632"/>
            <a:ext cx="19983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06038" y="1550432"/>
            <a:ext cx="25379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Properties of turbulence:</a:t>
            </a:r>
          </a:p>
          <a:p>
            <a:pPr algn="r"/>
            <a:r>
              <a:rPr lang="en-US" dirty="0" smtClean="0"/>
              <a:t>Irregularity</a:t>
            </a:r>
          </a:p>
          <a:p>
            <a:pPr algn="r"/>
            <a:r>
              <a:rPr lang="en-US" dirty="0" smtClean="0"/>
              <a:t>Diffusivity</a:t>
            </a:r>
          </a:p>
          <a:p>
            <a:pPr algn="r"/>
            <a:r>
              <a:rPr lang="en-US" dirty="0" err="1" smtClean="0"/>
              <a:t>Vorticity</a:t>
            </a:r>
            <a:endParaRPr lang="en-US" dirty="0" smtClean="0"/>
          </a:p>
          <a:p>
            <a:pPr algn="r"/>
            <a:r>
              <a:rPr lang="en-US" dirty="0" smtClean="0"/>
              <a:t>Dissipation</a:t>
            </a:r>
          </a:p>
        </p:txBody>
      </p:sp>
    </p:spTree>
    <p:extLst>
      <p:ext uri="{BB962C8B-B14F-4D97-AF65-F5344CB8AC3E}">
        <p14:creationId xmlns:p14="http://schemas.microsoft.com/office/powerpoint/2010/main" val="408502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847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Calculating river discharge, </a:t>
            </a:r>
            <a:r>
              <a:rPr lang="en-US" sz="3000" b="1" i="1" dirty="0" smtClean="0"/>
              <a:t>Q </a:t>
            </a:r>
            <a:r>
              <a:rPr lang="en-US" sz="3000" b="1" dirty="0" smtClean="0"/>
              <a:t>(m</a:t>
            </a:r>
            <a:r>
              <a:rPr lang="en-US" sz="3000" b="1" baseline="30000" dirty="0" smtClean="0"/>
              <a:t>3</a:t>
            </a:r>
            <a:r>
              <a:rPr lang="en-US" sz="3000" b="1" dirty="0" smtClean="0"/>
              <a:t>s</a:t>
            </a:r>
            <a:r>
              <a:rPr lang="en-US" sz="3000" b="1" baseline="30000" dirty="0" smtClean="0"/>
              <a:t>-1</a:t>
            </a:r>
            <a:r>
              <a:rPr lang="en-US" sz="3000" b="1" dirty="0" smtClean="0"/>
              <a:t>), from elementary</a:t>
            </a:r>
          </a:p>
          <a:p>
            <a:r>
              <a:rPr lang="en-US" sz="3000" b="1" dirty="0" smtClean="0"/>
              <a:t>observations (bed grain size and river depth).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02200" y="1786888"/>
            <a:ext cx="68808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is a length scale for grain roughness</a:t>
            </a:r>
          </a:p>
          <a:p>
            <a:r>
              <a:rPr lang="en-US" sz="1500" dirty="0" smtClean="0"/>
              <a:t>varies with the size of the </a:t>
            </a:r>
            <a:r>
              <a:rPr lang="en-US" sz="1500" dirty="0" err="1" smtClean="0"/>
              <a:t>bedload</a:t>
            </a:r>
            <a:r>
              <a:rPr lang="en-US" sz="1500" dirty="0" smtClean="0"/>
              <a:t>. In this class, use</a:t>
            </a:r>
          </a:p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= 0.12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, where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 is the 84</a:t>
            </a:r>
            <a:r>
              <a:rPr lang="en-US" sz="1500" baseline="30000" dirty="0" smtClean="0"/>
              <a:t>th</a:t>
            </a:r>
          </a:p>
          <a:p>
            <a:r>
              <a:rPr lang="en-US" sz="1500" dirty="0" smtClean="0"/>
              <a:t>percentile size in a pebble-count (100</a:t>
            </a:r>
            <a:r>
              <a:rPr lang="en-US" sz="1500" baseline="30000" dirty="0" smtClean="0"/>
              <a:t>th</a:t>
            </a:r>
            <a:endParaRPr lang="en-US" sz="1500" dirty="0" smtClean="0"/>
          </a:p>
          <a:p>
            <a:r>
              <a:rPr lang="en-US" sz="1500" dirty="0" smtClean="0"/>
              <a:t>percentile is the biggest).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400" y="2270204"/>
            <a:ext cx="130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&lt;u&gt; w h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39800" y="2968704"/>
            <a:ext cx="272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     u(z) </a:t>
            </a:r>
            <a:r>
              <a:rPr lang="en-US" dirty="0" err="1" smtClean="0"/>
              <a:t>dz</a:t>
            </a:r>
            <a:r>
              <a:rPr lang="en-US" dirty="0" smtClean="0"/>
              <a:t>    (1/(h-z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061967"/>
              </p:ext>
            </p:extLst>
          </p:nvPr>
        </p:nvGraphicFramePr>
        <p:xfrm>
          <a:off x="1536902" y="2844062"/>
          <a:ext cx="558232" cy="64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3" imgW="241300" imgH="279400" progId="Equation.3">
                  <p:embed/>
                </p:oleObj>
              </mc:Choice>
              <mc:Fallback>
                <p:oleObj name="Equation" r:id="rId3" imgW="241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902" y="2844062"/>
                        <a:ext cx="558232" cy="646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7277" y="3259772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1754866" y="265939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939800" y="3828534"/>
            <a:ext cx="469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(z0 + h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) (1/ (h - 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95134" y="2013065"/>
            <a:ext cx="2482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brackets denote vertical </a:t>
            </a:r>
          </a:p>
          <a:p>
            <a:r>
              <a:rPr lang="en-US" i="1" dirty="0" smtClean="0"/>
              <a:t>average</a:t>
            </a:r>
            <a:endParaRPr lang="en-US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43098" y="1148497"/>
            <a:ext cx="18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0852" y="1015663"/>
            <a:ext cx="2009957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01339" y="1490365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2200" y="5022334"/>
            <a:ext cx="284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 h / e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(0.368 h /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39800" y="4389398"/>
            <a:ext cx="30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 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3098" y="4020066"/>
            <a:ext cx="93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 &gt;&gt; z</a:t>
            </a:r>
            <a:r>
              <a:rPr lang="en-US" i="1" baseline="-25000" dirty="0" smtClean="0"/>
              <a:t>0</a:t>
            </a:r>
            <a:r>
              <a:rPr lang="en-US" i="1" dirty="0" smtClean="0"/>
              <a:t>:</a:t>
            </a:r>
            <a:endParaRPr lang="en-US" i="1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035300" y="5945664"/>
            <a:ext cx="612092" cy="353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17900" y="6299200"/>
            <a:ext cx="24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rounded to 0.4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48281" y="4197866"/>
            <a:ext cx="3095719" cy="2308324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Extending the law of the wall</a:t>
            </a:r>
          </a:p>
          <a:p>
            <a:r>
              <a:rPr lang="en-US" dirty="0" smtClean="0"/>
              <a:t>throughout the entire depth of</a:t>
            </a:r>
          </a:p>
          <a:p>
            <a:r>
              <a:rPr lang="en-US" dirty="0" smtClean="0"/>
              <a:t>the flow is a rough</a:t>
            </a:r>
          </a:p>
          <a:p>
            <a:r>
              <a:rPr lang="en-US" dirty="0" smtClean="0"/>
              <a:t>approximation – do not use</a:t>
            </a:r>
          </a:p>
          <a:p>
            <a:r>
              <a:rPr lang="en-US" dirty="0" smtClean="0"/>
              <a:t>this for civil-engineering</a:t>
            </a:r>
          </a:p>
          <a:p>
            <a:r>
              <a:rPr lang="en-US" dirty="0" smtClean="0"/>
              <a:t>applications. This approach</a:t>
            </a:r>
          </a:p>
          <a:p>
            <a:r>
              <a:rPr lang="en-US" dirty="0" smtClean="0"/>
              <a:t>does not work at all when</a:t>
            </a:r>
          </a:p>
          <a:p>
            <a:r>
              <a:rPr lang="en-US" dirty="0" smtClean="0"/>
              <a:t>depth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clast</a:t>
            </a:r>
            <a:r>
              <a:rPr lang="en-US" dirty="0" smtClean="0">
                <a:sym typeface="Wingdings"/>
              </a:rPr>
              <a:t> grainsize.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83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708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Drag coefficient for bed particles:</a:t>
            </a:r>
            <a:endParaRPr lang="en-US" sz="3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23900" y="569794"/>
            <a:ext cx="276368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ρgRS</a:t>
            </a:r>
            <a:r>
              <a:rPr lang="en-US" dirty="0" smtClean="0"/>
              <a:t> =  C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ρ</a:t>
            </a:r>
            <a:r>
              <a:rPr lang="en-US" dirty="0" smtClean="0"/>
              <a:t> &lt;u&gt;</a:t>
            </a:r>
            <a:r>
              <a:rPr lang="en-US" baseline="30000" dirty="0" smtClean="0"/>
              <a:t>2</a:t>
            </a:r>
            <a:r>
              <a:rPr lang="en-US" dirty="0" smtClean="0"/>
              <a:t> /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0" y="107196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( 2g R S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1071960"/>
            <a:ext cx="34174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( 2g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r>
              <a:rPr lang="en-US" dirty="0" smtClean="0"/>
              <a:t> = C = </a:t>
            </a:r>
            <a:r>
              <a:rPr lang="en-US" dirty="0" err="1" smtClean="0"/>
              <a:t>Chezy</a:t>
            </a:r>
            <a:r>
              <a:rPr lang="en-US" dirty="0" smtClean="0"/>
              <a:t> coefficient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257471" y="148042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C ( </a:t>
            </a:r>
            <a:r>
              <a:rPr lang="en-US" dirty="0"/>
              <a:t>R </a:t>
            </a:r>
            <a:r>
              <a:rPr lang="en-US" dirty="0" smtClean="0"/>
              <a:t>S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1/2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1441292"/>
            <a:ext cx="229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Chezy</a:t>
            </a:r>
            <a:r>
              <a:rPr lang="en-US" dirty="0" smtClean="0"/>
              <a:t> equation (1769)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25253" y="1949608"/>
            <a:ext cx="2534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( 8 g / f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</a:t>
            </a:r>
            <a:r>
              <a:rPr lang="en-US" baseline="30000" dirty="0" smtClean="0"/>
              <a:t>2</a:t>
            </a:r>
            <a:r>
              <a:rPr lang="en-US" dirty="0" smtClean="0"/>
              <a:t> ( R S )</a:t>
            </a:r>
            <a:r>
              <a:rPr lang="en-US" baseline="30000" dirty="0"/>
              <a:t>1/2</a:t>
            </a:r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4568" y="1949608"/>
            <a:ext cx="331375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 = Darcy-</a:t>
            </a:r>
            <a:r>
              <a:rPr lang="en-US" dirty="0" err="1" smtClean="0"/>
              <a:t>Weisbach</a:t>
            </a:r>
            <a:r>
              <a:rPr lang="en-US" dirty="0" smtClean="0"/>
              <a:t> friction factor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25253" y="2530901"/>
            <a:ext cx="1768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R</a:t>
            </a:r>
            <a:r>
              <a:rPr lang="en-US" baseline="30000" dirty="0" smtClean="0"/>
              <a:t>2/3</a:t>
            </a:r>
            <a:r>
              <a:rPr lang="en-US" dirty="0" smtClean="0"/>
              <a:t> S</a:t>
            </a:r>
            <a:r>
              <a:rPr lang="en-US" baseline="30000" dirty="0" smtClean="0"/>
              <a:t>1/2</a:t>
            </a:r>
            <a:r>
              <a:rPr lang="en-US" dirty="0" smtClean="0"/>
              <a:t> n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5372100" y="2747090"/>
            <a:ext cx="60641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3 alternative methods</a:t>
            </a:r>
            <a:endParaRPr lang="en-US" sz="5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34568" y="2554090"/>
            <a:ext cx="34177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 = Manning roughness coefficient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23900" y="181062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3900" y="235156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200" y="3708400"/>
            <a:ext cx="698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0.025 &lt; n &lt; 0.03 ----- Clean, straight rivers (no debris or wood in channel) </a:t>
            </a:r>
          </a:p>
          <a:p>
            <a:r>
              <a:rPr lang="en-US" dirty="0" smtClean="0"/>
              <a:t>0.033 &lt; n &lt; 0.03 ----- Winding rivers with pools and riffles</a:t>
            </a:r>
          </a:p>
          <a:p>
            <a:r>
              <a:rPr lang="en-US" dirty="0" smtClean="0"/>
              <a:t>0.075 &lt; n &lt; 0.15 ----- Weedy, winding and overgrown rivers</a:t>
            </a:r>
          </a:p>
          <a:p>
            <a:r>
              <a:rPr lang="en-US" dirty="0" smtClean="0"/>
              <a:t>n = 0.031(D</a:t>
            </a:r>
            <a:r>
              <a:rPr lang="en-US" baseline="-25000" dirty="0" smtClean="0"/>
              <a:t>84</a:t>
            </a:r>
            <a:r>
              <a:rPr lang="en-US" dirty="0" smtClean="0"/>
              <a:t>)</a:t>
            </a:r>
            <a:r>
              <a:rPr lang="en-US" baseline="30000" dirty="0" smtClean="0"/>
              <a:t>1/6</a:t>
            </a:r>
            <a:r>
              <a:rPr lang="en-US" dirty="0" smtClean="0"/>
              <a:t> ---- Straight, </a:t>
            </a:r>
            <a:r>
              <a:rPr lang="en-US" dirty="0" err="1" smtClean="0"/>
              <a:t>gravelled</a:t>
            </a:r>
            <a:r>
              <a:rPr lang="en-US" dirty="0" smtClean="0"/>
              <a:t> rivers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94194" y="5118100"/>
            <a:ext cx="7888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sand-bedded rivers (e.g. Mississippi), form drag due to sand dunes is important.</a:t>
            </a:r>
          </a:p>
          <a:p>
            <a:endParaRPr lang="en-US" dirty="0" smtClean="0"/>
          </a:p>
          <a:p>
            <a:r>
              <a:rPr lang="en-US" dirty="0" smtClean="0"/>
              <a:t>In very steep streams, supercritical flow may occur: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092700" y="5740400"/>
            <a:ext cx="2259653" cy="95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46095" y="62385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Froude number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45988" y="6210036"/>
            <a:ext cx="21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</a:t>
            </a:r>
            <a:r>
              <a:rPr lang="en-US" dirty="0" smtClean="0"/>
              <a:t> # = &lt;u&gt;/(</a:t>
            </a:r>
            <a:r>
              <a:rPr lang="en-US" dirty="0" err="1" smtClean="0"/>
              <a:t>gh</a:t>
            </a:r>
            <a:r>
              <a:rPr lang="en-US" dirty="0" smtClean="0"/>
              <a:t>)</a:t>
            </a:r>
            <a:r>
              <a:rPr lang="en-US" baseline="30000" dirty="0" smtClean="0"/>
              <a:t>1/2 </a:t>
            </a:r>
            <a:r>
              <a:rPr lang="en-US" dirty="0" smtClean="0"/>
              <a:t>&gt;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08600" y="5775498"/>
            <a:ext cx="183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supercritical flow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9400" y="3361898"/>
            <a:ext cx="5610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Most used, because lots of investment in measuring </a:t>
            </a:r>
            <a:r>
              <a:rPr lang="en-US" sz="1400" i="1" dirty="0" smtClean="0"/>
              <a:t>n</a:t>
            </a:r>
            <a:r>
              <a:rPr lang="en-US" sz="1400" dirty="0" smtClean="0"/>
              <a:t> for different objects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0031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from water flow to sediment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09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9971</TotalTime>
  <Words>3387</Words>
  <Application>Microsoft Macintosh PowerPoint</Application>
  <PresentationFormat>On-screen Show (4:3)</PresentationFormat>
  <Paragraphs>550</Paragraphs>
  <Slides>50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Equation</vt:lpstr>
      <vt:lpstr>GEOS 28600</vt:lpstr>
      <vt:lpstr>Prospectus: fluvial processes</vt:lpstr>
      <vt:lpstr>Hydraulics and sediment transport in rivers:</vt:lpstr>
      <vt:lpstr>The assumption of no acceleration requires that gravity (resolved downslope) balances bed friction.</vt:lpstr>
      <vt:lpstr>PowerPoint Presentation</vt:lpstr>
      <vt:lpstr>PowerPoint Presentation</vt:lpstr>
      <vt:lpstr>PowerPoint Presentation</vt:lpstr>
      <vt:lpstr>PowerPoint Presentation</vt:lpstr>
      <vt:lpstr>Getting from water flow to sediment flux</vt:lpstr>
      <vt:lpstr>PowerPoint Presentation</vt:lpstr>
      <vt:lpstr>PowerPoint Presentation</vt:lpstr>
      <vt:lpstr>Equal mobility hypothesis</vt:lpstr>
      <vt:lpstr>PowerPoint Presentation</vt:lpstr>
      <vt:lpstr>PowerPoint Presentation</vt:lpstr>
      <vt:lpstr>Consequences of increasing shear stress: gravel-bed vs. sand-bed rivers</vt:lpstr>
      <vt:lpstr>Bedload transport</vt:lpstr>
      <vt:lpstr>River channel morphology and dynamics</vt:lpstr>
      <vt:lpstr>PowerPoint Presentation</vt:lpstr>
      <vt:lpstr>What sets width?</vt:lpstr>
      <vt:lpstr>PowerPoint Presentation</vt:lpstr>
      <vt:lpstr>Key points from “Introduction to fluvial sediment transport”</vt:lpstr>
      <vt:lpstr>Rivers and landscape evolution</vt:lpstr>
      <vt:lpstr>Bedrock rivers</vt:lpstr>
      <vt:lpstr>Alluvial rivers</vt:lpstr>
      <vt:lpstr>Usually (not always), Bedrock rivers  gravel bed. Alluvial rivers can be sand or gravel bed.</vt:lpstr>
      <vt:lpstr>Key points from “rivers and landscape evolution”</vt:lpstr>
      <vt:lpstr>PowerPoint Presentation</vt:lpstr>
      <vt:lpstr>PowerPoint Presentation</vt:lpstr>
      <vt:lpstr>Mass balance for alluvial rivers (Exner equation)</vt:lpstr>
      <vt:lpstr>Natural laboratory: Taiwan</vt:lpstr>
      <vt:lpstr>PowerPoint Presentation</vt:lpstr>
      <vt:lpstr>Meandering outcompetes braiding when banks are strong</vt:lpstr>
      <vt:lpstr>Laboratory replication of meandering is hard: vegetation matters</vt:lpstr>
      <vt:lpstr>Fluvial bedforms constrain  paleo-depth of flow  </vt:lpstr>
      <vt:lpstr>PowerPoint Presentation</vt:lpstr>
      <vt:lpstr>PowerPoint Presentation</vt:lpstr>
      <vt:lpstr>PowerPoint Presentation</vt:lpstr>
      <vt:lpstr>PowerPoint Presentation</vt:lpstr>
      <vt:lpstr>Amplitude of concavity depends on sediment supply (and sediment abrasion)</vt:lpstr>
      <vt:lpstr>For rivers that cut through bedrock, how does this erosion affect the long profile?</vt:lpstr>
      <vt:lpstr>PowerPoint Presentation</vt:lpstr>
      <vt:lpstr>PowerPoint Presentation</vt:lpstr>
      <vt:lpstr>Summing up controls on longitudinal profiles: hypotheses</vt:lpstr>
      <vt:lpstr>PowerPoint Presentation</vt:lpstr>
      <vt:lpstr>Mechanisms of bedrock erosion: plucking</vt:lpstr>
      <vt:lpstr>Mechanisms of bedrock erosion: abrasion</vt:lpstr>
      <vt:lpstr>Mechanisms of bedrock erosion: corrosion (= weathering + dissolution)</vt:lpstr>
      <vt:lpstr>Mechanisms of bedrock erosion (?): cavitation?</vt:lpstr>
      <vt:lpstr>PowerPoint Presentation</vt:lpstr>
      <vt:lpstr>Key points from ‘intro. to rivers and landscape evolution’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1125</cp:revision>
  <dcterms:created xsi:type="dcterms:W3CDTF">2016-01-07T03:39:51Z</dcterms:created>
  <dcterms:modified xsi:type="dcterms:W3CDTF">2020-02-10T01:41:30Z</dcterms:modified>
</cp:coreProperties>
</file>