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9" r:id="rId2"/>
    <p:sldId id="605" r:id="rId3"/>
    <p:sldId id="561" r:id="rId4"/>
    <p:sldId id="577" r:id="rId5"/>
    <p:sldId id="601" r:id="rId6"/>
    <p:sldId id="602" r:id="rId7"/>
    <p:sldId id="562" r:id="rId8"/>
    <p:sldId id="579" r:id="rId9"/>
    <p:sldId id="587" r:id="rId10"/>
    <p:sldId id="604" r:id="rId11"/>
    <p:sldId id="570" r:id="rId12"/>
    <p:sldId id="580" r:id="rId13"/>
    <p:sldId id="560" r:id="rId14"/>
    <p:sldId id="593" r:id="rId15"/>
    <p:sldId id="589" r:id="rId16"/>
    <p:sldId id="559" r:id="rId17"/>
    <p:sldId id="586" r:id="rId18"/>
    <p:sldId id="606" r:id="rId19"/>
    <p:sldId id="613" r:id="rId20"/>
    <p:sldId id="614" r:id="rId21"/>
    <p:sldId id="615" r:id="rId22"/>
    <p:sldId id="617" r:id="rId23"/>
    <p:sldId id="618" r:id="rId24"/>
    <p:sldId id="619" r:id="rId25"/>
    <p:sldId id="620" r:id="rId26"/>
    <p:sldId id="621" r:id="rId27"/>
    <p:sldId id="622" r:id="rId28"/>
    <p:sldId id="623" r:id="rId29"/>
    <p:sldId id="624" r:id="rId30"/>
    <p:sldId id="625" r:id="rId31"/>
    <p:sldId id="626" r:id="rId32"/>
    <p:sldId id="627" r:id="rId33"/>
    <p:sldId id="628" r:id="rId34"/>
    <p:sldId id="629" r:id="rId35"/>
    <p:sldId id="630" r:id="rId36"/>
    <p:sldId id="631" r:id="rId37"/>
    <p:sldId id="632" r:id="rId38"/>
    <p:sldId id="633" r:id="rId39"/>
    <p:sldId id="634" r:id="rId40"/>
    <p:sldId id="635" r:id="rId41"/>
    <p:sldId id="636" r:id="rId42"/>
    <p:sldId id="637" r:id="rId43"/>
    <p:sldId id="638" r:id="rId44"/>
    <p:sldId id="639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336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47701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46035"/>
            <a:ext cx="9144000" cy="28524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Lecture 2</a:t>
            </a:r>
          </a:p>
          <a:p>
            <a:r>
              <a:rPr lang="en-US" dirty="0" smtClean="0"/>
              <a:t>Wednesday 8 January 2020</a:t>
            </a:r>
          </a:p>
          <a:p>
            <a:endParaRPr lang="en-US" dirty="0" smtClean="0"/>
          </a:p>
          <a:p>
            <a:r>
              <a:rPr lang="en-US" dirty="0" smtClean="0"/>
              <a:t>i) Introduction.</a:t>
            </a:r>
          </a:p>
          <a:p>
            <a:r>
              <a:rPr lang="en-US" dirty="0" smtClean="0"/>
              <a:t>ii) Shape, geoid, true polar wander.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5700"/>
            <a:ext cx="4569680" cy="295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-19843"/>
            <a:ext cx="8890000" cy="588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Mars’ geoid: correlated with topography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" y="10541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GEOID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701" y="3186668"/>
            <a:ext cx="5067299" cy="33582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05301" y="298140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TOPOGRAPHY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69680" y="914400"/>
            <a:ext cx="4523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The large &lt;4 </a:t>
            </a:r>
            <a:r>
              <a:rPr lang="en-US" dirty="0" err="1" smtClean="0"/>
              <a:t>Ga</a:t>
            </a:r>
            <a:r>
              <a:rPr lang="en-US" dirty="0" smtClean="0"/>
              <a:t> volcanoes are geoid highs</a:t>
            </a:r>
          </a:p>
          <a:p>
            <a:r>
              <a:rPr lang="en-US" dirty="0" smtClean="0"/>
              <a:t>- The &gt;4 </a:t>
            </a:r>
            <a:r>
              <a:rPr lang="en-US" dirty="0" err="1" smtClean="0"/>
              <a:t>Ga</a:t>
            </a:r>
            <a:r>
              <a:rPr lang="en-US" dirty="0" smtClean="0"/>
              <a:t> ancient dichotomy between southern highlands and northern lowlands leaves no trace in the geoid</a:t>
            </a:r>
          </a:p>
        </p:txBody>
      </p:sp>
      <p:sp>
        <p:nvSpPr>
          <p:cNvPr id="3" name="Rectangle 2"/>
          <p:cNvSpPr/>
          <p:nvPr/>
        </p:nvSpPr>
        <p:spPr>
          <a:xfrm>
            <a:off x="393700" y="5105400"/>
            <a:ext cx="3454400" cy="13208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Contrast between Earth &amp; Mars geoid is mainly due to a difference in </a:t>
            </a:r>
            <a:r>
              <a:rPr lang="en-US" i="1" dirty="0" smtClean="0">
                <a:solidFill>
                  <a:schemeClr val="tx1"/>
                </a:solidFill>
              </a:rPr>
              <a:t>strength of the lithosphere</a:t>
            </a:r>
            <a:endParaRPr lang="en-US" i="1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54000" y="2476500"/>
            <a:ext cx="647700" cy="1638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4114800"/>
            <a:ext cx="38481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/>
              <a:t>MSL lander had the wrong amount of</a:t>
            </a:r>
          </a:p>
          <a:p>
            <a:r>
              <a:rPr lang="en-US" sz="1500"/>
              <a:t>fuel in its tanks (by a lot) due to not</a:t>
            </a:r>
          </a:p>
          <a:p>
            <a:r>
              <a:rPr lang="en-US" sz="1500"/>
              <a:t>correcting adequately for Mars’ gravity/geoid</a:t>
            </a:r>
          </a:p>
        </p:txBody>
      </p:sp>
    </p:spTree>
    <p:extLst>
      <p:ext uri="{BB962C8B-B14F-4D97-AF65-F5344CB8AC3E}">
        <p14:creationId xmlns:p14="http://schemas.microsoft.com/office/powerpoint/2010/main" val="1104734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500" y="3334772"/>
            <a:ext cx="5270500" cy="3441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20" y="1006706"/>
            <a:ext cx="4355886" cy="25288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1000" y="0"/>
            <a:ext cx="6052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Earth’s geoid: uncorrelated with topography</a:t>
            </a:r>
          </a:p>
          <a:p>
            <a:r>
              <a:rPr lang="en-US" u="sng" dirty="0" smtClean="0"/>
              <a:t>Not</a:t>
            </a:r>
            <a:r>
              <a:rPr lang="en-US" dirty="0" smtClean="0"/>
              <a:t> a record of surface processes (instead, mantle convection)</a:t>
            </a:r>
          </a:p>
          <a:p>
            <a:r>
              <a:rPr lang="en-US" u="sng" dirty="0" smtClean="0"/>
              <a:t>Can</a:t>
            </a:r>
            <a:r>
              <a:rPr lang="en-US" dirty="0" smtClean="0"/>
              <a:t> drive surface processes (e.g., Western Interior Seaway)</a:t>
            </a:r>
            <a:endParaRPr lang="en-US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60375"/>
            <a:ext cx="261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Steady, solid-state</a:t>
            </a:r>
          </a:p>
          <a:p>
            <a:r>
              <a:rPr lang="en-US" dirty="0" smtClean="0"/>
              <a:t>mantle convection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06634"/>
            <a:ext cx="2779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Richards &amp; Hager, JGR 1988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536" y="1143000"/>
            <a:ext cx="3371464" cy="1968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6470" y="4089400"/>
            <a:ext cx="273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 dynamic topography: </a:t>
            </a:r>
          </a:p>
          <a:p>
            <a:r>
              <a:rPr lang="en-US" dirty="0" smtClean="0"/>
              <a:t>amplitude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550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SHAPE (HYDROSTATIC,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=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r(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r) 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/>
              <a:t>TRUE POLAR WANDER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780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873634"/>
            <a:ext cx="8610600" cy="5338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6014" y="6211669"/>
            <a:ext cx="6687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Matsuyama et al., Annual Reviews of Earth &amp; Planetary Science, 2014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3732"/>
            <a:ext cx="8115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True polar wander – migration of +</a:t>
            </a:r>
            <a:r>
              <a:rPr lang="en-US" sz="1600" b="1" dirty="0" err="1" smtClean="0"/>
              <a:t>ve</a:t>
            </a:r>
            <a:r>
              <a:rPr lang="en-US" sz="1600" b="1" dirty="0" smtClean="0"/>
              <a:t> (-</a:t>
            </a:r>
            <a:r>
              <a:rPr lang="en-US" sz="1600" b="1" dirty="0" err="1" smtClean="0"/>
              <a:t>ve</a:t>
            </a:r>
            <a:r>
              <a:rPr lang="en-US" sz="1600" b="1" dirty="0" smtClean="0"/>
              <a:t>) </a:t>
            </a:r>
            <a:r>
              <a:rPr lang="en-US" sz="1600" b="1" u="sng" dirty="0" err="1" smtClean="0"/>
              <a:t>non</a:t>
            </a:r>
            <a:r>
              <a:rPr lang="en-US" sz="1600" b="1" dirty="0" err="1" smtClean="0"/>
              <a:t>hydrostatic</a:t>
            </a:r>
            <a:r>
              <a:rPr lang="en-US" sz="1600" b="1" dirty="0" smtClean="0"/>
              <a:t> mass anomalies to equator (poles)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57253"/>
            <a:ext cx="800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Over geologic time, energy dissipation within viscous interior will align the spin axis</a:t>
            </a:r>
          </a:p>
          <a:p>
            <a:r>
              <a:rPr lang="en-US" i="1" dirty="0" smtClean="0"/>
              <a:t>with the maximum moment of inertia.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828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Significance of true polar wander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(Potentially rapid) shifts of (paleo)latitude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Complicate reconstruction of past climate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96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5287"/>
            <a:ext cx="9144000" cy="2178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0159" y="6488668"/>
            <a:ext cx="3233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Matsuyama &amp; Manga, JGR, 2010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70700" cy="386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68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100" y="25400"/>
            <a:ext cx="6591300" cy="5838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7600" y="6413500"/>
            <a:ext cx="251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Keane et al. Nature 2016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89468"/>
            <a:ext cx="2216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TPW on Pluto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76133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first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3101"/>
            <a:ext cx="8229600" cy="40894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/>
              <a:t>why planets are roughly spherical</a:t>
            </a:r>
            <a:r>
              <a:rPr lang="en-US" dirty="0" smtClean="0"/>
              <a:t>; </a:t>
            </a:r>
          </a:p>
          <a:p>
            <a:pPr marL="0" indent="0">
              <a:buNone/>
            </a:pPr>
            <a:r>
              <a:rPr lang="en-US" dirty="0" smtClean="0"/>
              <a:t>    relationship between internal mass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distribution and rotational bulge.</a:t>
            </a:r>
            <a:endParaRPr lang="en-US" dirty="0"/>
          </a:p>
          <a:p>
            <a:r>
              <a:rPr lang="en-US" dirty="0"/>
              <a:t>the definition of the geoid;</a:t>
            </a:r>
          </a:p>
          <a:p>
            <a:r>
              <a:rPr lang="en-US" dirty="0"/>
              <a:t>principle of true polar wander; </a:t>
            </a:r>
          </a:p>
          <a:p>
            <a:pPr marL="0" indent="0">
              <a:buNone/>
            </a:pPr>
            <a:r>
              <a:rPr lang="en-US" dirty="0"/>
              <a:t>   evidence for true polar wander.</a:t>
            </a:r>
          </a:p>
          <a:p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5041900"/>
            <a:ext cx="8229600" cy="119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 smtClean="0"/>
              <a:t>Next lecture</a:t>
            </a:r>
          </a:p>
          <a:p>
            <a:pPr algn="just"/>
            <a:r>
              <a:rPr lang="en-US" dirty="0" smtClean="0"/>
              <a:t>- How is topography supported?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129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second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673101"/>
            <a:ext cx="880110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Relationship between topography &amp; gravity at length scales much larger than, comparable to, and much smaller than, the lithospheric thickness.</a:t>
            </a:r>
          </a:p>
          <a:p>
            <a:r>
              <a:rPr lang="en-US" dirty="0" smtClean="0"/>
              <a:t>Explanation of Airy </a:t>
            </a:r>
            <a:r>
              <a:rPr lang="en-US" dirty="0" err="1" smtClean="0"/>
              <a:t>isostasy</a:t>
            </a:r>
            <a:endParaRPr lang="en-US" dirty="0" smtClean="0"/>
          </a:p>
          <a:p>
            <a:r>
              <a:rPr lang="en-US" dirty="0" smtClean="0"/>
              <a:t>Quantities inferred from topography</a:t>
            </a:r>
            <a:r>
              <a:rPr lang="en-US" dirty="0" smtClean="0">
                <a:sym typeface="Wingdings"/>
              </a:rPr>
              <a:t></a:t>
            </a:r>
            <a:r>
              <a:rPr lang="en-US" dirty="0" smtClean="0"/>
              <a:t>gravity comparison.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67482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2"/>
            <a:ext cx="8925202" cy="62587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8900" y="0"/>
            <a:ext cx="877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Topography of the oceans: How is topography supported?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12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SHAPE (HYDROSTATIC, </a:t>
            </a:r>
            <a:r>
              <a:rPr lang="en-US" dirty="0">
                <a:latin typeface="Symbol" charset="2"/>
                <a:cs typeface="Symbol" charset="2"/>
              </a:rPr>
              <a:t>r = r(</a:t>
            </a:r>
            <a:r>
              <a:rPr lang="en-US" dirty="0"/>
              <a:t>r) )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GEOID (WHAT IS TOPOGRAPHY MEASURED RELATIVE TO?)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TRUE POLAR WANDER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168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61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Mapping underwater volcanoes from space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3612645" cy="402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77" y="876300"/>
            <a:ext cx="5015590" cy="391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8000" y="4787900"/>
            <a:ext cx="235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 &amp; </a:t>
            </a:r>
            <a:r>
              <a:rPr lang="en-US" dirty="0" err="1" smtClean="0"/>
              <a:t>Sandwell</a:t>
            </a:r>
            <a:r>
              <a:rPr lang="en-US" dirty="0" smtClean="0"/>
              <a:t> 1997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603234"/>
            <a:ext cx="3314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Wessel et al. </a:t>
            </a:r>
            <a:r>
              <a:rPr lang="en-US" i="1" dirty="0" smtClean="0"/>
              <a:t>Oceanography </a:t>
            </a:r>
            <a:r>
              <a:rPr lang="en-US" dirty="0" smtClean="0"/>
              <a:t>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927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6226175"/>
            <a:ext cx="4800600" cy="500062"/>
          </a:xfrm>
        </p:spPr>
        <p:txBody>
          <a:bodyPr>
            <a:noAutofit/>
          </a:bodyPr>
          <a:lstStyle/>
          <a:p>
            <a:r>
              <a:rPr lang="en-US" sz="1800" dirty="0"/>
              <a:t>http://</a:t>
            </a:r>
            <a:r>
              <a:rPr lang="en-US" sz="1800" dirty="0" err="1"/>
              <a:t>www.marine-geo.org</a:t>
            </a:r>
            <a:r>
              <a:rPr lang="en-US" sz="1800" dirty="0"/>
              <a:t>/portals/</a:t>
            </a:r>
            <a:r>
              <a:rPr lang="en-US" sz="1800" dirty="0" err="1"/>
              <a:t>gmrt</a:t>
            </a:r>
            <a:r>
              <a:rPr lang="en-US" sz="1800" dirty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01" y="584252"/>
            <a:ext cx="7226299" cy="5641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Most Earth seafloor “bathymetry” is actually inferred from constraints on gravity!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57800" y="4622800"/>
            <a:ext cx="546100" cy="571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57700" y="4279900"/>
            <a:ext cx="1857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sonar bathymetry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0336449">
            <a:off x="2174736" y="3328602"/>
            <a:ext cx="3370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gaps between tracks: bathymetry</a:t>
            </a:r>
          </a:p>
          <a:p>
            <a:r>
              <a:rPr lang="en-US" i="1" dirty="0" smtClean="0"/>
              <a:t>inferred from altimetry</a:t>
            </a:r>
            <a:r>
              <a:rPr lang="en-US" i="1" dirty="0" smtClean="0">
                <a:sym typeface="Wingdings"/>
              </a:rPr>
              <a:t> gravity</a:t>
            </a:r>
            <a:endParaRPr lang="en-US" i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302500" y="4649232"/>
            <a:ext cx="1308100" cy="13451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31200" y="3635637"/>
            <a:ext cx="727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gaps</a:t>
            </a:r>
          </a:p>
          <a:p>
            <a:r>
              <a:rPr lang="en-US" dirty="0" smtClean="0"/>
              <a:t>are</a:t>
            </a:r>
          </a:p>
          <a:p>
            <a:r>
              <a:rPr lang="en-US" dirty="0" smtClean="0"/>
              <a:t>large!</a:t>
            </a:r>
          </a:p>
        </p:txBody>
      </p:sp>
    </p:spTree>
    <p:extLst>
      <p:ext uri="{BB962C8B-B14F-4D97-AF65-F5344CB8AC3E}">
        <p14:creationId xmlns:p14="http://schemas.microsoft.com/office/powerpoint/2010/main" val="4022524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5080000" cy="614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Airy </a:t>
            </a:r>
            <a:r>
              <a:rPr lang="en-US" dirty="0" err="1" smtClean="0"/>
              <a:t>isostasy</a:t>
            </a:r>
            <a:r>
              <a:rPr lang="en-US" dirty="0" smtClean="0"/>
              <a:t> (floating)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971" y="1676400"/>
            <a:ext cx="4685029" cy="314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150" y="4833778"/>
            <a:ext cx="8769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Free-air gravity anomaly is negligibly small </a:t>
            </a:r>
            <a:r>
              <a:rPr lang="en-US" sz="1600" b="1" dirty="0" smtClean="0"/>
              <a:t>for loads small compared to planet radius</a:t>
            </a:r>
            <a:endParaRPr lang="en-US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0400"/>
            <a:ext cx="9144000" cy="972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0" y="1828800"/>
            <a:ext cx="2711450" cy="136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96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 to chalkboard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03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APPLICATIONS: DENSITY/POROSITY; INFERENCE OF BURIED OCEANS; STRENGTH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 HEAT FLOW  </a:t>
            </a:r>
            <a:r>
              <a:rPr lang="en-US" dirty="0" smtClean="0">
                <a:solidFill>
                  <a:srgbClr val="000000"/>
                </a:solidFill>
              </a:rPr>
              <a:t>THERMAL HISTORY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27920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" y="844259"/>
            <a:ext cx="7264400" cy="45943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7310" y="5438655"/>
            <a:ext cx="6763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Unsolved theory problem (Rosenberg, Aharonson &amp; Sari, JGR 2015)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Matern</a:t>
            </a:r>
            <a:r>
              <a:rPr lang="en-US" dirty="0" smtClean="0"/>
              <a:t> functions? (Simons et al. AGU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71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REVIEW REQUIRED READING (CHAPTER 2 IN MELOSH)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APPLICATIONS: DENSITY/POROSITY; INFERENCE OF BURIED OCEANS; STRENGTH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 HEAT FLOW 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THERMAL HISTORY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6511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00" y="0"/>
            <a:ext cx="7563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75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650"/>
            <a:ext cx="9144000" cy="142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2023698"/>
            <a:ext cx="7683500" cy="1542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21100"/>
            <a:ext cx="9144000" cy="1432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200" y="5123181"/>
            <a:ext cx="4432300" cy="142230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500" y="5100369"/>
            <a:ext cx="1206500" cy="4455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-19050"/>
            <a:ext cx="3979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</a:t>
            </a:r>
            <a:r>
              <a:rPr lang="en-US" dirty="0" err="1" smtClean="0"/>
              <a:t>Turcotte</a:t>
            </a:r>
            <a:r>
              <a:rPr lang="en-US" dirty="0" smtClean="0"/>
              <a:t> &amp; Schubert (2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edn</a:t>
            </a:r>
            <a:r>
              <a:rPr lang="en-US" dirty="0" smtClean="0"/>
              <a:t>):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568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61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Example: map underwater volcanoes from space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3612645" cy="402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77" y="876300"/>
            <a:ext cx="5015590" cy="391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8000" y="4787900"/>
            <a:ext cx="235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 &amp; </a:t>
            </a:r>
            <a:r>
              <a:rPr lang="en-US" dirty="0" err="1" smtClean="0"/>
              <a:t>Sandwell</a:t>
            </a:r>
            <a:r>
              <a:rPr lang="en-US" dirty="0" smtClean="0"/>
              <a:t> 1997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603234"/>
            <a:ext cx="3314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Wessel et al. </a:t>
            </a:r>
            <a:r>
              <a:rPr lang="en-US" i="1" dirty="0" smtClean="0"/>
              <a:t>Oceanography </a:t>
            </a:r>
            <a:r>
              <a:rPr lang="en-US" dirty="0" smtClean="0"/>
              <a:t>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24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4688"/>
            <a:ext cx="4278312" cy="4278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600" y="1671638"/>
            <a:ext cx="49784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f = (a-c)/a = f(m) = ?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400" y="766046"/>
            <a:ext cx="3327400" cy="1201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16134"/>
            <a:ext cx="8638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“the appropriate theory [for the proportionality constant relating </a:t>
            </a:r>
            <a:r>
              <a:rPr lang="en-US" i="1" dirty="0" smtClean="0"/>
              <a:t>f</a:t>
            </a:r>
            <a:r>
              <a:rPr lang="en-US" dirty="0" smtClean="0"/>
              <a:t> and </a:t>
            </a:r>
            <a:r>
              <a:rPr lang="en-US" i="1" dirty="0" smtClean="0"/>
              <a:t>m</a:t>
            </a:r>
            <a:r>
              <a:rPr lang="en-US" dirty="0" smtClean="0"/>
              <a:t>] is quite nasty </a:t>
            </a:r>
            <a:r>
              <a:rPr lang="is-IS" dirty="0" smtClean="0"/>
              <a:t>…</a:t>
            </a:r>
            <a:endParaRPr lang="en-US" dirty="0" smtClean="0"/>
          </a:p>
          <a:p>
            <a:r>
              <a:rPr lang="en-US" dirty="0" smtClean="0"/>
              <a:t>and rather little insight emerges from wallowing in the nastiness.”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109" y="0"/>
            <a:ext cx="820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Why do planets in hydrostatic equilibrium bulge at the equator?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207000" y="2760997"/>
            <a:ext cx="3736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Assume: m&lt;&lt;1; no fluid circulation.</a:t>
            </a:r>
          </a:p>
          <a:p>
            <a:r>
              <a:rPr lang="en-US" dirty="0" smtClean="0"/>
              <a:t>Basic criterion: no tangential forces at</a:t>
            </a:r>
          </a:p>
          <a:p>
            <a:r>
              <a:rPr lang="en-US" dirty="0" smtClean="0"/>
              <a:t>surface.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60742" y="3579540"/>
            <a:ext cx="1662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</a:t>
            </a:r>
            <a:r>
              <a:rPr lang="en-US" b="1" dirty="0" smtClean="0"/>
              <a:t>        </a:t>
            </a:r>
            <a:r>
              <a:rPr lang="en-US" b="1" i="1" dirty="0" smtClean="0"/>
              <a:t>m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942" y="3684327"/>
            <a:ext cx="306042" cy="264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63374" y="4203700"/>
            <a:ext cx="37882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Hydrostatic equilibrium: pressure at</a:t>
            </a:r>
          </a:p>
          <a:p>
            <a:r>
              <a:rPr lang="en-US" dirty="0" smtClean="0"/>
              <a:t>the bottom of column-of-water (a)</a:t>
            </a:r>
          </a:p>
          <a:p>
            <a:r>
              <a:rPr lang="en-US" dirty="0" smtClean="0"/>
              <a:t>= pressure at the bottom of column-of</a:t>
            </a:r>
          </a:p>
          <a:p>
            <a:r>
              <a:rPr lang="en-US" dirty="0" smtClean="0"/>
              <a:t>-water </a:t>
            </a:r>
            <a:r>
              <a:rPr lang="de-DE" dirty="0" smtClean="0"/>
              <a:t>(c)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5641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6226175"/>
            <a:ext cx="4800600" cy="500062"/>
          </a:xfrm>
        </p:spPr>
        <p:txBody>
          <a:bodyPr>
            <a:noAutofit/>
          </a:bodyPr>
          <a:lstStyle/>
          <a:p>
            <a:r>
              <a:rPr lang="en-US" sz="1800" dirty="0"/>
              <a:t>http://</a:t>
            </a:r>
            <a:r>
              <a:rPr lang="en-US" sz="1800" dirty="0" err="1"/>
              <a:t>www.marine-geo.org</a:t>
            </a:r>
            <a:r>
              <a:rPr lang="en-US" sz="1800" dirty="0"/>
              <a:t>/portals/</a:t>
            </a:r>
            <a:r>
              <a:rPr lang="en-US" sz="1800" dirty="0" err="1"/>
              <a:t>gmrt</a:t>
            </a:r>
            <a:r>
              <a:rPr lang="en-US" sz="1800" dirty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01" y="584252"/>
            <a:ext cx="7226299" cy="5641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Most Earth seafloor “bathymetry” is actually inferred from constraints on gravity!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57800" y="4622800"/>
            <a:ext cx="546100" cy="571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57700" y="4279900"/>
            <a:ext cx="1857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sonar bathymetry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0336449">
            <a:off x="2174736" y="3328602"/>
            <a:ext cx="3370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gaps between tracks: bathymetry</a:t>
            </a:r>
          </a:p>
          <a:p>
            <a:r>
              <a:rPr lang="en-US" i="1" dirty="0" smtClean="0"/>
              <a:t>inferred from altimetry</a:t>
            </a:r>
            <a:r>
              <a:rPr lang="en-US" i="1" dirty="0" smtClean="0">
                <a:sym typeface="Wingdings"/>
              </a:rPr>
              <a:t> gravity</a:t>
            </a:r>
            <a:endParaRPr lang="en-US" i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302500" y="4649232"/>
            <a:ext cx="1308100" cy="13451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31200" y="3635637"/>
            <a:ext cx="727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gaps</a:t>
            </a:r>
          </a:p>
          <a:p>
            <a:r>
              <a:rPr lang="en-US" dirty="0" smtClean="0"/>
              <a:t>are</a:t>
            </a:r>
          </a:p>
          <a:p>
            <a:r>
              <a:rPr lang="en-US" dirty="0" smtClean="0"/>
              <a:t>large!</a:t>
            </a:r>
          </a:p>
        </p:txBody>
      </p:sp>
    </p:spTree>
    <p:extLst>
      <p:ext uri="{BB962C8B-B14F-4D97-AF65-F5344CB8AC3E}">
        <p14:creationId xmlns:p14="http://schemas.microsoft.com/office/powerpoint/2010/main" val="3492060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4969"/>
            <a:ext cx="9144000" cy="703262"/>
          </a:xfrm>
        </p:spPr>
        <p:txBody>
          <a:bodyPr>
            <a:noAutofit/>
          </a:bodyPr>
          <a:lstStyle/>
          <a:p>
            <a:pPr algn="r"/>
            <a:r>
              <a:rPr lang="en-US" sz="3000" dirty="0" smtClean="0"/>
              <a:t>Different worlds show similar behavior in gravity-topography ratio (“admittance”)</a:t>
            </a:r>
            <a:br>
              <a:rPr lang="en-US" sz="3000" dirty="0" smtClean="0"/>
            </a:br>
            <a:r>
              <a:rPr lang="en-US" sz="3000" dirty="0" smtClean="0"/>
              <a:t>as a function of wavelength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952500"/>
            <a:ext cx="4130169" cy="3594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177268"/>
            <a:ext cx="726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Mars</a:t>
            </a:r>
            <a:endParaRPr lang="en-US" i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127500" y="2273300"/>
            <a:ext cx="26670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4469" y="19039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2π</a:t>
            </a:r>
            <a:r>
              <a:rPr lang="en-US" dirty="0" err="1" smtClean="0"/>
              <a:t>GρΔz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07386" y="5816600"/>
            <a:ext cx="70366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Admittance is sometimes calculated using “</a:t>
            </a:r>
            <a:r>
              <a:rPr lang="en-US" i="1" dirty="0" err="1" smtClean="0"/>
              <a:t>Bouguer</a:t>
            </a:r>
            <a:r>
              <a:rPr lang="en-US" i="1" dirty="0" smtClean="0"/>
              <a:t> gravity”, gravity that</a:t>
            </a:r>
          </a:p>
          <a:p>
            <a:pPr algn="r"/>
            <a:r>
              <a:rPr lang="en-US" i="1" dirty="0" smtClean="0"/>
              <a:t>has been </a:t>
            </a:r>
            <a:r>
              <a:rPr lang="en-US" i="1" u="sng" dirty="0" smtClean="0"/>
              <a:t>corrected</a:t>
            </a:r>
            <a:r>
              <a:rPr lang="en-US" i="1" dirty="0" smtClean="0"/>
              <a:t> for mass of topography</a:t>
            </a:r>
          </a:p>
          <a:p>
            <a:pPr algn="r"/>
            <a:r>
              <a:rPr lang="en-US" i="1" dirty="0" smtClean="0"/>
              <a:t>In this course we only use “free-air gravity” (uncorrected for topography).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460" y="2615168"/>
            <a:ext cx="4988540" cy="312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92692" y="2250638"/>
            <a:ext cx="79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Moon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6604000" y="3048000"/>
            <a:ext cx="1879600" cy="18669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88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3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responsible for this support?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91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REVIEW REQUIRED READING (CHAPTER 2 IN MELOSH)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APPLICATIONS: DENSITY/POROSITY; INFERENCE OF BURIED OCEANS; STRENGTH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 HEAT FLOW 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THERMAL HISTORY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3467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5080000" cy="614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Airy </a:t>
            </a:r>
            <a:r>
              <a:rPr lang="en-US" dirty="0" err="1" smtClean="0"/>
              <a:t>isostasy</a:t>
            </a:r>
            <a:r>
              <a:rPr lang="en-US" dirty="0" smtClean="0"/>
              <a:t> (floating)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971" y="1676400"/>
            <a:ext cx="4685029" cy="314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150" y="4833778"/>
            <a:ext cx="8769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Free-air gravity anomaly is negligibly small </a:t>
            </a:r>
            <a:r>
              <a:rPr lang="en-US" sz="1600" b="1" dirty="0" smtClean="0"/>
              <a:t>for loads small compared to planet radius</a:t>
            </a:r>
            <a:endParaRPr lang="en-US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0400"/>
            <a:ext cx="9144000" cy="972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0" y="1828800"/>
            <a:ext cx="2711450" cy="136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93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92" y="274638"/>
            <a:ext cx="4318000" cy="7286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Definition of the lithosphere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792" y="0"/>
            <a:ext cx="471420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7100" y="5981700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Watts, in Treatise on Geophysics</a:t>
            </a:r>
          </a:p>
          <a:p>
            <a:r>
              <a:rPr lang="en-US" dirty="0" smtClean="0"/>
              <a:t>(1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edn</a:t>
            </a:r>
            <a:r>
              <a:rPr lang="en-US" dirty="0" smtClean="0"/>
              <a:t>.), 2007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792" y="1612900"/>
            <a:ext cx="415029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elastic lithosphere </a:t>
            </a:r>
          </a:p>
          <a:p>
            <a:r>
              <a:rPr lang="en-US" b="1" dirty="0" smtClean="0"/>
              <a:t>– supports loads over geologic time</a:t>
            </a:r>
          </a:p>
          <a:p>
            <a:endParaRPr lang="en-US" dirty="0" smtClean="0"/>
          </a:p>
          <a:p>
            <a:r>
              <a:rPr lang="en-US" dirty="0" smtClean="0"/>
              <a:t>separate from:</a:t>
            </a:r>
          </a:p>
          <a:p>
            <a:endParaRPr lang="en-US" dirty="0" smtClean="0"/>
          </a:p>
          <a:p>
            <a:r>
              <a:rPr lang="en-US" dirty="0"/>
              <a:t>seismic lithosphere – permits earthquakes</a:t>
            </a:r>
          </a:p>
          <a:p>
            <a:endParaRPr lang="en-US" dirty="0" smtClean="0"/>
          </a:p>
          <a:p>
            <a:r>
              <a:rPr lang="en-US" dirty="0" smtClean="0"/>
              <a:t>thermal boundary layer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layer that is conductively affected</a:t>
            </a:r>
          </a:p>
          <a:p>
            <a:r>
              <a:rPr lang="en-US" dirty="0" smtClean="0"/>
              <a:t>by the cold boundary condition of </a:t>
            </a:r>
          </a:p>
          <a:p>
            <a:r>
              <a:rPr lang="en-US" dirty="0" smtClean="0"/>
              <a:t>the planet’s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661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584700" cy="550862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Lithosphere: strength versus depth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400" y="630461"/>
            <a:ext cx="5689599" cy="5052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7767" y="4947166"/>
            <a:ext cx="1421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Byerlee’s</a:t>
            </a:r>
            <a:r>
              <a:rPr lang="en-US" dirty="0" smtClean="0"/>
              <a:t> law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8298"/>
            <a:ext cx="3213100" cy="328450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832100" y="3200400"/>
            <a:ext cx="1943100" cy="174676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8" idx="2"/>
          </p:cNvCxnSpPr>
          <p:nvPr/>
        </p:nvCxnSpPr>
        <p:spPr>
          <a:xfrm flipH="1" flipV="1">
            <a:off x="1606550" y="4622800"/>
            <a:ext cx="400050" cy="32436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939298" y="2627868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g=3.7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7939297" y="630461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g=9.8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5132597" y="640834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g=8.9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5132597" y="2627868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g=1.6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0646639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55" y="1854200"/>
            <a:ext cx="8581845" cy="4459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4470400"/>
            <a:ext cx="22098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901" y="4470400"/>
            <a:ext cx="2374900" cy="876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251" y="655638"/>
            <a:ext cx="2044700" cy="9271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501900" y="496888"/>
            <a:ext cx="508001" cy="3175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517900" y="457200"/>
            <a:ext cx="304800" cy="3175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4501" y="-4465"/>
            <a:ext cx="1997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stiffness (Pa, N m</a:t>
            </a:r>
            <a:r>
              <a:rPr lang="en-US" baseline="30000" dirty="0" smtClean="0"/>
              <a:t>-2</a:t>
            </a:r>
            <a:r>
              <a:rPr lang="en-US" dirty="0" smtClean="0"/>
              <a:t>)</a:t>
            </a:r>
          </a:p>
          <a:p>
            <a:r>
              <a:rPr lang="en-US" i="1" dirty="0" smtClean="0"/>
              <a:t>Young’s modulus</a:t>
            </a:r>
            <a:endParaRPr lang="en-US" i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511300" y="1284288"/>
            <a:ext cx="361951" cy="29845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8900" y="1582738"/>
            <a:ext cx="221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flexural rigidity (N m)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8900" y="3868738"/>
            <a:ext cx="165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wavelength (m)</a:t>
            </a:r>
            <a:endParaRPr lang="en-US" dirty="0"/>
          </a:p>
        </p:txBody>
      </p:sp>
      <p:cxnSp>
        <p:nvCxnSpPr>
          <p:cNvPr id="19" name="Straight Arrow Connector 18"/>
          <p:cNvCxnSpPr>
            <a:endCxn id="5" idx="1"/>
          </p:cNvCxnSpPr>
          <p:nvPr/>
        </p:nvCxnSpPr>
        <p:spPr>
          <a:xfrm>
            <a:off x="323850" y="4238070"/>
            <a:ext cx="361951" cy="70858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9171785">
            <a:off x="3936182" y="2717801"/>
            <a:ext cx="172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compensation, c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2201" y="6128728"/>
            <a:ext cx="3352200" cy="369332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 = [ (kg m s</a:t>
            </a:r>
            <a:r>
              <a:rPr lang="en-US" baseline="30000" dirty="0" smtClean="0"/>
              <a:t>-2</a:t>
            </a:r>
            <a:r>
              <a:rPr lang="en-US" dirty="0" smtClean="0"/>
              <a:t>)/(kg m</a:t>
            </a:r>
            <a:r>
              <a:rPr lang="en-US" baseline="30000" dirty="0" smtClean="0"/>
              <a:t>-3 </a:t>
            </a:r>
            <a:r>
              <a:rPr lang="en-US" dirty="0" smtClean="0"/>
              <a:t>× m s</a:t>
            </a:r>
            <a:r>
              <a:rPr lang="en-US" baseline="30000" dirty="0" smtClean="0"/>
              <a:t>-2</a:t>
            </a:r>
            <a:r>
              <a:rPr lang="en-US" dirty="0" smtClean="0"/>
              <a:t>) ]</a:t>
            </a:r>
            <a:r>
              <a:rPr lang="en-US" baseline="30000" dirty="0" smtClean="0"/>
              <a:t>1/4</a:t>
            </a:r>
            <a:endParaRPr lang="en-US" baseline="30000" dirty="0"/>
          </a:p>
        </p:txBody>
      </p:sp>
      <p:cxnSp>
        <p:nvCxnSpPr>
          <p:cNvPr id="25" name="Curved Connector 24"/>
          <p:cNvCxnSpPr/>
          <p:nvPr/>
        </p:nvCxnSpPr>
        <p:spPr>
          <a:xfrm rot="5400000">
            <a:off x="325039" y="5253617"/>
            <a:ext cx="1016978" cy="745945"/>
          </a:xfrm>
          <a:prstGeom prst="curvedConnector3">
            <a:avLst>
              <a:gd name="adj1" fmla="val 27522"/>
            </a:avLst>
          </a:prstGeom>
          <a:ln>
            <a:solidFill>
              <a:srgbClr val="7F7F7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3927512" y="1438276"/>
            <a:ext cx="542889" cy="246062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698" y="0"/>
            <a:ext cx="3804309" cy="185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22700" y="158790"/>
            <a:ext cx="207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thickness (m)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372100" y="1284288"/>
            <a:ext cx="4127500" cy="66778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470401" y="1365806"/>
            <a:ext cx="4212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Poisson’s ratio (0.25 – 0.33, dimensionless)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5575256" y="2857500"/>
            <a:ext cx="1157535" cy="2159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732791" y="2704068"/>
            <a:ext cx="2479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Compensation curves</a:t>
            </a:r>
          </a:p>
          <a:p>
            <a:r>
              <a:rPr lang="en-US" dirty="0" smtClean="0"/>
              <a:t>can be used to constrain</a:t>
            </a:r>
          </a:p>
          <a:p>
            <a:r>
              <a:rPr lang="en-US" i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217022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918" y="2654300"/>
            <a:ext cx="5440082" cy="4203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0" y="757238"/>
            <a:ext cx="4775200" cy="1143000"/>
          </a:xfrm>
        </p:spPr>
        <p:txBody>
          <a:bodyPr>
            <a:noAutofit/>
          </a:bodyPr>
          <a:lstStyle/>
          <a:p>
            <a:r>
              <a:rPr lang="en-US" sz="2500" dirty="0" smtClean="0"/>
              <a:t>A different technique is needed for loads with wavelength comparable to the radius of the planet</a:t>
            </a:r>
            <a:br>
              <a:rPr lang="en-US" sz="2500" dirty="0" smtClean="0"/>
            </a:br>
            <a:r>
              <a:rPr lang="en-US" sz="2500" dirty="0" smtClean="0"/>
              <a:t>(consider </a:t>
            </a:r>
            <a:r>
              <a:rPr lang="en-US" sz="2500" b="1" dirty="0" smtClean="0"/>
              <a:t>membrane stresses</a:t>
            </a:r>
            <a:r>
              <a:rPr lang="en-US" sz="2500" dirty="0" smtClean="0"/>
              <a:t>)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231679" cy="33400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8333" y="6173232"/>
            <a:ext cx="262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McKenzie et al. EPSL 2002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" y="3224599"/>
            <a:ext cx="3199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Banerdt</a:t>
            </a:r>
            <a:r>
              <a:rPr lang="en-US" dirty="0" smtClean="0"/>
              <a:t> et al., </a:t>
            </a:r>
            <a:r>
              <a:rPr lang="en-US" dirty="0" err="1" smtClean="0"/>
              <a:t>ch.</a:t>
            </a:r>
            <a:r>
              <a:rPr lang="en-US" dirty="0" smtClean="0"/>
              <a:t> in </a:t>
            </a:r>
          </a:p>
          <a:p>
            <a:r>
              <a:rPr lang="en-US" dirty="0" err="1" smtClean="0"/>
              <a:t>Kieffer</a:t>
            </a:r>
            <a:r>
              <a:rPr lang="en-US" dirty="0" smtClean="0"/>
              <a:t> et al. (</a:t>
            </a:r>
            <a:r>
              <a:rPr lang="en-US" dirty="0" err="1" smtClean="0"/>
              <a:t>eds</a:t>
            </a:r>
            <a:r>
              <a:rPr lang="en-US" dirty="0" smtClean="0"/>
              <a:t>). “Mars”, 1992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171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Membrane support example: </a:t>
            </a:r>
            <a:br>
              <a:rPr lang="en-US" dirty="0" smtClean="0"/>
            </a:br>
            <a:r>
              <a:rPr lang="en-US" dirty="0" err="1" smtClean="0"/>
              <a:t>Tharsis</a:t>
            </a:r>
            <a:r>
              <a:rPr lang="en-US" dirty="0" smtClean="0"/>
              <a:t> (volcanic province) load on Mars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500"/>
            <a:ext cx="9144000" cy="4962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1300" y="6025634"/>
            <a:ext cx="264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Phillips et al. Science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898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323334"/>
            <a:ext cx="5842000" cy="3340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692666"/>
            <a:ext cx="2067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Maclaurin</a:t>
            </a:r>
            <a:r>
              <a:rPr lang="en-US" dirty="0" smtClean="0"/>
              <a:t> spheroid: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0" y="3612466"/>
            <a:ext cx="2032000" cy="1131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0" y="4000500"/>
            <a:ext cx="3766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</a:t>
            </a:r>
            <a:r>
              <a:rPr lang="en-US" i="1" dirty="0" smtClean="0"/>
              <a:t>r </a:t>
            </a:r>
            <a:r>
              <a:rPr lang="en-US" dirty="0" smtClean="0"/>
              <a:t>is distance from the polar axis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78500" y="1854200"/>
            <a:ext cx="1193800" cy="1562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667500" y="3416300"/>
            <a:ext cx="7747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33901" y="4178300"/>
            <a:ext cx="28769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 for a point mass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0.4 for uniform density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1.0 for all mass in outer shell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0.331 for real Earth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(central concentration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of mass)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5379" y="0"/>
            <a:ext cx="8968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much do planets in hydrostatic equilibrium bulge at the equator?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67905" y="5123934"/>
            <a:ext cx="3486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Assume: m&lt;&lt;1; no fluid circulation.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40400"/>
            <a:ext cx="16129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011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REVIEW REQUIRED READING (CHAPTER 2 IN MELOSH)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APPLICATIONS: DENSITY/POROSITY; INFERENCE OF BURIED OCEANS; STRENGTH </a:t>
            </a:r>
            <a:r>
              <a:rPr lang="en-US" dirty="0" smtClean="0">
                <a:sym typeface="Wingdings"/>
              </a:rPr>
              <a:t> HEAT FLOW  </a:t>
            </a:r>
            <a:r>
              <a:rPr lang="en-US" dirty="0" smtClean="0"/>
              <a:t>THERMAL HISTORY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151770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8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Thermal history of Mars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154" y="1290598"/>
            <a:ext cx="7323013" cy="455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9288" y="3263900"/>
            <a:ext cx="23603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Major reduction</a:t>
            </a:r>
          </a:p>
          <a:p>
            <a:r>
              <a:rPr lang="en-US" dirty="0" smtClean="0">
                <a:sym typeface="Wingdings"/>
              </a:rPr>
              <a:t>in Mars’ geothermal</a:t>
            </a:r>
          </a:p>
          <a:p>
            <a:r>
              <a:rPr lang="en-US" dirty="0" smtClean="0">
                <a:sym typeface="Wingdings"/>
              </a:rPr>
              <a:t>heat flow at around</a:t>
            </a:r>
          </a:p>
          <a:p>
            <a:r>
              <a:rPr lang="en-US" dirty="0" smtClean="0">
                <a:sym typeface="Wingdings"/>
              </a:rPr>
              <a:t>the time that the </a:t>
            </a:r>
          </a:p>
          <a:p>
            <a:r>
              <a:rPr lang="en-US" dirty="0" smtClean="0">
                <a:sym typeface="Wingdings"/>
              </a:rPr>
              <a:t>surface was drying out.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57600" y="6148864"/>
            <a:ext cx="4143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Ruiz et al., Nature Scientific Reports, 2014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71" y="835897"/>
            <a:ext cx="1549400" cy="8589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717034"/>
            <a:ext cx="5442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 of elastic lithosphere corresponds to T ~ 550-600 C</a:t>
            </a:r>
          </a:p>
          <a:p>
            <a:r>
              <a:rPr lang="en-US" dirty="0" smtClean="0"/>
              <a:t>(McNutt, JGR, 1984)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558371" y="469900"/>
            <a:ext cx="544229" cy="5080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02600" y="203200"/>
            <a:ext cx="106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depth(m)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783671" y="469900"/>
            <a:ext cx="477188" cy="4064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532973" y="1602265"/>
            <a:ext cx="290227" cy="9262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23200" y="1510225"/>
            <a:ext cx="1333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</a:t>
            </a:r>
          </a:p>
          <a:p>
            <a:r>
              <a:rPr lang="en-US" dirty="0" smtClean="0"/>
              <a:t>conductivity</a:t>
            </a:r>
          </a:p>
          <a:p>
            <a:r>
              <a:rPr lang="en-US" dirty="0" smtClean="0"/>
              <a:t>(W m</a:t>
            </a:r>
            <a:r>
              <a:rPr lang="en-US" baseline="30000" dirty="0" smtClean="0"/>
              <a:t>-1</a:t>
            </a:r>
            <a:r>
              <a:rPr lang="en-US" dirty="0" smtClean="0"/>
              <a:t> K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37889" y="100568"/>
            <a:ext cx="189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 flow (W m</a:t>
            </a:r>
            <a:r>
              <a:rPr lang="en-US" baseline="30000" dirty="0" smtClean="0"/>
              <a:t>-2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698312" y="1462836"/>
            <a:ext cx="85359" cy="4641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15077" y="1926945"/>
            <a:ext cx="129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T(K)</a:t>
            </a:r>
          </a:p>
        </p:txBody>
      </p:sp>
    </p:spTree>
    <p:extLst>
      <p:ext uri="{BB962C8B-B14F-4D97-AF65-F5344CB8AC3E}">
        <p14:creationId xmlns:p14="http://schemas.microsoft.com/office/powerpoint/2010/main" val="30262333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157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0900"/>
          </a:xfrm>
        </p:spPr>
        <p:txBody>
          <a:bodyPr/>
          <a:lstStyle/>
          <a:p>
            <a:r>
              <a:rPr lang="en-US" dirty="0" smtClean="0"/>
              <a:t>Inferring oceans on Europa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51324" y="850900"/>
            <a:ext cx="3292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Hurford</a:t>
            </a:r>
            <a:r>
              <a:rPr lang="en-US" dirty="0" smtClean="0"/>
              <a:t> et al. Icarus 2005</a:t>
            </a:r>
          </a:p>
          <a:p>
            <a:pPr algn="r"/>
            <a:r>
              <a:rPr lang="en-US" dirty="0" smtClean="0"/>
              <a:t>Billings &amp; </a:t>
            </a:r>
            <a:r>
              <a:rPr lang="en-US" dirty="0" err="1" smtClean="0"/>
              <a:t>Kattenhorn</a:t>
            </a:r>
            <a:r>
              <a:rPr lang="en-US" dirty="0" smtClean="0"/>
              <a:t> Icarus 2005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1" y="673100"/>
            <a:ext cx="2044700" cy="927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1" y="1600200"/>
            <a:ext cx="3805191" cy="345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0200"/>
            <a:ext cx="6616700" cy="44615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61242" y="2514600"/>
            <a:ext cx="2582758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Elastic thickness is</a:t>
            </a:r>
          </a:p>
          <a:p>
            <a:r>
              <a:rPr lang="en-US" dirty="0" smtClean="0">
                <a:sym typeface="Wingdings"/>
              </a:rPr>
              <a:t>small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Ice is soft and warm at</a:t>
            </a:r>
          </a:p>
          <a:p>
            <a:r>
              <a:rPr lang="en-US" dirty="0" smtClean="0">
                <a:sym typeface="Wingdings"/>
              </a:rPr>
              <a:t>shallow depths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(From Europa’s overall</a:t>
            </a:r>
          </a:p>
          <a:p>
            <a:r>
              <a:rPr lang="en-US" dirty="0" smtClean="0">
                <a:sym typeface="Wingdings"/>
              </a:rPr>
              <a:t>density) water substance</a:t>
            </a:r>
          </a:p>
          <a:p>
            <a:r>
              <a:rPr lang="en-US" dirty="0" smtClean="0">
                <a:sym typeface="Wingdings"/>
              </a:rPr>
              <a:t>persists to great depth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Most of the water is</a:t>
            </a:r>
          </a:p>
          <a:p>
            <a:r>
              <a:rPr lang="en-US" dirty="0" smtClean="0">
                <a:sym typeface="Wingdings"/>
              </a:rPr>
              <a:t>very warm and likely</a:t>
            </a:r>
          </a:p>
          <a:p>
            <a:r>
              <a:rPr lang="en-US" dirty="0" smtClean="0">
                <a:sym typeface="Wingdings"/>
              </a:rPr>
              <a:t>liquid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2160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topography versus gravity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799"/>
            <a:ext cx="8801100" cy="4254501"/>
          </a:xfrm>
        </p:spPr>
        <p:txBody>
          <a:bodyPr>
            <a:normAutofit/>
          </a:bodyPr>
          <a:lstStyle/>
          <a:p>
            <a:r>
              <a:rPr lang="en-US" dirty="0" smtClean="0"/>
              <a:t>Relationship between topography &amp; gravity at length scales much larger than, comparable to, and much smaller than, the lithospheric thickness.</a:t>
            </a:r>
          </a:p>
          <a:p>
            <a:r>
              <a:rPr lang="en-US" dirty="0" smtClean="0"/>
              <a:t>Explanation of Airy </a:t>
            </a:r>
            <a:r>
              <a:rPr lang="en-US" dirty="0" err="1" smtClean="0"/>
              <a:t>isostasy</a:t>
            </a:r>
            <a:endParaRPr lang="en-US" dirty="0" smtClean="0"/>
          </a:p>
          <a:p>
            <a:r>
              <a:rPr lang="en-US" dirty="0" smtClean="0"/>
              <a:t>Quantities inferred from topography</a:t>
            </a:r>
            <a:r>
              <a:rPr lang="en-US" dirty="0" smtClean="0">
                <a:sym typeface="Wingdings"/>
              </a:rPr>
              <a:t></a:t>
            </a:r>
            <a:r>
              <a:rPr lang="en-US" dirty="0" smtClean="0"/>
              <a:t>gravity comparison.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600200" y="5181600"/>
            <a:ext cx="6017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Next lecture: </a:t>
            </a:r>
            <a:r>
              <a:rPr lang="en-US" sz="2800" dirty="0" smtClean="0"/>
              <a:t>topography and tectonics.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9245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1368"/>
            <a:ext cx="462177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/>
              <a:t>Application of C/Ma</a:t>
            </a:r>
            <a:r>
              <a:rPr lang="en-US" sz="2300" b="1" baseline="30000"/>
              <a:t>2</a:t>
            </a:r>
            <a:r>
              <a:rPr lang="en-US" sz="2300" b="1"/>
              <a:t>: </a:t>
            </a:r>
          </a:p>
          <a:p>
            <a:r>
              <a:rPr lang="en-US" sz="2300" b="1"/>
              <a:t>structure of Galilean </a:t>
            </a:r>
          </a:p>
          <a:p>
            <a:r>
              <a:rPr lang="en-US" sz="2300" b="1"/>
              <a:t>satellites of</a:t>
            </a:r>
          </a:p>
          <a:p>
            <a:r>
              <a:rPr lang="en-US" sz="2300" b="1"/>
              <a:t>Jupiter</a:t>
            </a:r>
          </a:p>
          <a:p>
            <a:r>
              <a:rPr lang="en-US" sz="2300" b="1">
                <a:sym typeface="Wingdings"/>
              </a:rPr>
              <a:t> differentiation, formation history</a:t>
            </a:r>
            <a:endParaRPr lang="en-US" sz="2300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745" y="0"/>
            <a:ext cx="346925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5400" y="2660506"/>
            <a:ext cx="620683" cy="2693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150">
                <a:solidFill>
                  <a:srgbClr val="FFFFFF"/>
                </a:solidFill>
              </a:rPr>
              <a:t>Europa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089" y="4077303"/>
            <a:ext cx="4705656" cy="15868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0654" y="5664200"/>
            <a:ext cx="5711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From Schubert et al. chapter in Cambridge University Press</a:t>
            </a:r>
          </a:p>
          <a:p>
            <a:r>
              <a:rPr lang="en-US" i="1"/>
              <a:t>Jupiter</a:t>
            </a:r>
            <a:r>
              <a:rPr lang="en-US"/>
              <a:t> book</a:t>
            </a:r>
            <a:endParaRPr lang="en-US" i="1"/>
          </a:p>
        </p:txBody>
      </p:sp>
      <p:sp>
        <p:nvSpPr>
          <p:cNvPr id="10" name="TextBox 9"/>
          <p:cNvSpPr txBox="1"/>
          <p:nvPr/>
        </p:nvSpPr>
        <p:spPr>
          <a:xfrm>
            <a:off x="4901282" y="4205764"/>
            <a:ext cx="4308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 baseline="30000"/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334" y="4128102"/>
            <a:ext cx="1085862" cy="15360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63334" y="2755900"/>
            <a:ext cx="52771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Under the conditions of Galilean satellite interiors:</a:t>
            </a:r>
          </a:p>
          <a:p>
            <a:r>
              <a:rPr lang="en-US"/>
              <a:t>Density of icy crust and liquid water: 1000-1600 kg/m</a:t>
            </a:r>
            <a:r>
              <a:rPr lang="en-US" baseline="30000"/>
              <a:t>3</a:t>
            </a:r>
          </a:p>
          <a:p>
            <a:r>
              <a:rPr lang="en-US"/>
              <a:t>Density of rock: ~3000-3500 kg/m</a:t>
            </a:r>
            <a:r>
              <a:rPr lang="en-US" baseline="30000"/>
              <a:t>3</a:t>
            </a:r>
          </a:p>
          <a:p>
            <a:r>
              <a:rPr lang="en-US"/>
              <a:t>Density of Fe/FeS core: 5200-8000 kg/m</a:t>
            </a:r>
            <a:r>
              <a:rPr lang="en-US" baseline="30000"/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4699" y="6361331"/>
            <a:ext cx="547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/>
              <a:t>What surprises you about this table, given the picture?</a:t>
            </a:r>
          </a:p>
        </p:txBody>
      </p:sp>
    </p:spTree>
    <p:extLst>
      <p:ext uri="{BB962C8B-B14F-4D97-AF65-F5344CB8AC3E}">
        <p14:creationId xmlns:p14="http://schemas.microsoft.com/office/powerpoint/2010/main" val="504846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3454400" cy="2214562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Trade-offs in determining internal structure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000" y="0"/>
            <a:ext cx="5498000" cy="91393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52900"/>
            <a:ext cx="4209441" cy="22478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646000" y="6235700"/>
            <a:ext cx="5612300" cy="18669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42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05384"/>
            <a:ext cx="6155104" cy="25224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900" y="610438"/>
            <a:ext cx="3681373" cy="3407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9862"/>
            <a:ext cx="8229600" cy="1143000"/>
          </a:xfrm>
        </p:spPr>
        <p:txBody>
          <a:bodyPr/>
          <a:lstStyle/>
          <a:p>
            <a:r>
              <a:rPr lang="en-US" dirty="0" smtClean="0"/>
              <a:t>Hydrostatic equilibrium as </a:t>
            </a:r>
            <a:r>
              <a:rPr lang="en-US" i="1" dirty="0" smtClean="0"/>
              <a:t>m</a:t>
            </a:r>
            <a:r>
              <a:rPr lang="en-US" dirty="0" smtClean="0">
                <a:sym typeface="Wingdings"/>
              </a:rPr>
              <a:t>1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796373"/>
            <a:ext cx="2049575" cy="7403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200" y="4005385"/>
            <a:ext cx="4635500" cy="28526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18273" y="3094335"/>
            <a:ext cx="2325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Chandrasekhar </a:t>
            </a:r>
          </a:p>
          <a:p>
            <a:pPr algn="r"/>
            <a:r>
              <a:rPr lang="en-US" dirty="0" smtClean="0"/>
              <a:t>(“Ellipsoidal figures,” </a:t>
            </a:r>
          </a:p>
          <a:p>
            <a:pPr algn="r"/>
            <a:r>
              <a:rPr lang="en-US" dirty="0" smtClean="0"/>
              <a:t>1960)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08500" y="4056185"/>
            <a:ext cx="1146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Spin-up of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small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asteroids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266" y="796373"/>
            <a:ext cx="2202083" cy="2390295"/>
          </a:xfrm>
          <a:prstGeom prst="rect">
            <a:avLst/>
          </a:prstGeom>
        </p:spPr>
      </p:pic>
      <p:cxnSp>
        <p:nvCxnSpPr>
          <p:cNvPr id="16" name="Elbow Connector 15"/>
          <p:cNvCxnSpPr/>
          <p:nvPr/>
        </p:nvCxnSpPr>
        <p:spPr>
          <a:xfrm rot="10800000" flipV="1">
            <a:off x="1656209" y="2875084"/>
            <a:ext cx="1480691" cy="1130300"/>
          </a:xfrm>
          <a:prstGeom prst="bentConnector2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039100" y="4056185"/>
            <a:ext cx="9071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Arecibo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shape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model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900" y="4126468"/>
            <a:ext cx="97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Haumea</a:t>
            </a:r>
          </a:p>
        </p:txBody>
      </p:sp>
    </p:spTree>
    <p:extLst>
      <p:ext uri="{BB962C8B-B14F-4D97-AF65-F5344CB8AC3E}">
        <p14:creationId xmlns:p14="http://schemas.microsoft.com/office/powerpoint/2010/main" val="3986928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SHAPE (HYDROSTATIC,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=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r(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r) 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TRUE POLAR WANDER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93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5715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Reference ellipsoid, vs. geoid, vs. topography</a:t>
            </a:r>
            <a:endParaRPr lang="en-US" sz="3500" dirty="0"/>
          </a:p>
        </p:txBody>
      </p:sp>
      <p:sp>
        <p:nvSpPr>
          <p:cNvPr id="4" name="Freeform 3"/>
          <p:cNvSpPr/>
          <p:nvPr/>
        </p:nvSpPr>
        <p:spPr>
          <a:xfrm>
            <a:off x="1041400" y="2551924"/>
            <a:ext cx="7620000" cy="1261505"/>
          </a:xfrm>
          <a:custGeom>
            <a:avLst/>
            <a:gdLst>
              <a:gd name="connsiteX0" fmla="*/ 0 w 7620000"/>
              <a:gd name="connsiteY0" fmla="*/ 939800 h 1358900"/>
              <a:gd name="connsiteX1" fmla="*/ 660400 w 7620000"/>
              <a:gd name="connsiteY1" fmla="*/ 622300 h 1358900"/>
              <a:gd name="connsiteX2" fmla="*/ 1397000 w 7620000"/>
              <a:gd name="connsiteY2" fmla="*/ 177800 h 1358900"/>
              <a:gd name="connsiteX3" fmla="*/ 1701800 w 7620000"/>
              <a:gd name="connsiteY3" fmla="*/ 88900 h 1358900"/>
              <a:gd name="connsiteX4" fmla="*/ 1866900 w 7620000"/>
              <a:gd name="connsiteY4" fmla="*/ 38100 h 1358900"/>
              <a:gd name="connsiteX5" fmla="*/ 2171700 w 7620000"/>
              <a:gd name="connsiteY5" fmla="*/ 0 h 1358900"/>
              <a:gd name="connsiteX6" fmla="*/ 2705100 w 7620000"/>
              <a:gd name="connsiteY6" fmla="*/ 38100 h 1358900"/>
              <a:gd name="connsiteX7" fmla="*/ 2882900 w 7620000"/>
              <a:gd name="connsiteY7" fmla="*/ 101600 h 1358900"/>
              <a:gd name="connsiteX8" fmla="*/ 3416300 w 7620000"/>
              <a:gd name="connsiteY8" fmla="*/ 381000 h 1358900"/>
              <a:gd name="connsiteX9" fmla="*/ 3556000 w 7620000"/>
              <a:gd name="connsiteY9" fmla="*/ 469900 h 1358900"/>
              <a:gd name="connsiteX10" fmla="*/ 3797300 w 7620000"/>
              <a:gd name="connsiteY10" fmla="*/ 736600 h 1358900"/>
              <a:gd name="connsiteX11" fmla="*/ 3987800 w 7620000"/>
              <a:gd name="connsiteY11" fmla="*/ 952500 h 1358900"/>
              <a:gd name="connsiteX12" fmla="*/ 4102100 w 7620000"/>
              <a:gd name="connsiteY12" fmla="*/ 1079500 h 1358900"/>
              <a:gd name="connsiteX13" fmla="*/ 4152900 w 7620000"/>
              <a:gd name="connsiteY13" fmla="*/ 1168400 h 1358900"/>
              <a:gd name="connsiteX14" fmla="*/ 4254500 w 7620000"/>
              <a:gd name="connsiteY14" fmla="*/ 1308100 h 1358900"/>
              <a:gd name="connsiteX15" fmla="*/ 4279900 w 7620000"/>
              <a:gd name="connsiteY15" fmla="*/ 1346200 h 1358900"/>
              <a:gd name="connsiteX16" fmla="*/ 4813300 w 7620000"/>
              <a:gd name="connsiteY16" fmla="*/ 1358900 h 1358900"/>
              <a:gd name="connsiteX17" fmla="*/ 5626100 w 7620000"/>
              <a:gd name="connsiteY17" fmla="*/ 1346200 h 1358900"/>
              <a:gd name="connsiteX18" fmla="*/ 5740400 w 7620000"/>
              <a:gd name="connsiteY18" fmla="*/ 1295400 h 1358900"/>
              <a:gd name="connsiteX19" fmla="*/ 5969000 w 7620000"/>
              <a:gd name="connsiteY19" fmla="*/ 1206500 h 1358900"/>
              <a:gd name="connsiteX20" fmla="*/ 6362700 w 7620000"/>
              <a:gd name="connsiteY20" fmla="*/ 1028700 h 1358900"/>
              <a:gd name="connsiteX21" fmla="*/ 6794500 w 7620000"/>
              <a:gd name="connsiteY21" fmla="*/ 787400 h 1358900"/>
              <a:gd name="connsiteX22" fmla="*/ 6921500 w 7620000"/>
              <a:gd name="connsiteY22" fmla="*/ 698500 h 1358900"/>
              <a:gd name="connsiteX23" fmla="*/ 6997700 w 7620000"/>
              <a:gd name="connsiteY23" fmla="*/ 635000 h 1358900"/>
              <a:gd name="connsiteX24" fmla="*/ 7099300 w 7620000"/>
              <a:gd name="connsiteY24" fmla="*/ 584200 h 1358900"/>
              <a:gd name="connsiteX25" fmla="*/ 7137400 w 7620000"/>
              <a:gd name="connsiteY25" fmla="*/ 546100 h 1358900"/>
              <a:gd name="connsiteX26" fmla="*/ 7175500 w 7620000"/>
              <a:gd name="connsiteY26" fmla="*/ 533400 h 1358900"/>
              <a:gd name="connsiteX27" fmla="*/ 7213600 w 7620000"/>
              <a:gd name="connsiteY27" fmla="*/ 508000 h 1358900"/>
              <a:gd name="connsiteX28" fmla="*/ 7251700 w 7620000"/>
              <a:gd name="connsiteY28" fmla="*/ 495300 h 1358900"/>
              <a:gd name="connsiteX29" fmla="*/ 7442200 w 7620000"/>
              <a:gd name="connsiteY29" fmla="*/ 355600 h 1358900"/>
              <a:gd name="connsiteX30" fmla="*/ 7518400 w 7620000"/>
              <a:gd name="connsiteY30" fmla="*/ 330200 h 1358900"/>
              <a:gd name="connsiteX31" fmla="*/ 7569200 w 7620000"/>
              <a:gd name="connsiteY31" fmla="*/ 292100 h 1358900"/>
              <a:gd name="connsiteX32" fmla="*/ 7620000 w 7620000"/>
              <a:gd name="connsiteY32" fmla="*/ 254000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620000" h="1358900">
                <a:moveTo>
                  <a:pt x="0" y="939800"/>
                </a:moveTo>
                <a:cubicBezTo>
                  <a:pt x="244184" y="858405"/>
                  <a:pt x="365829" y="821848"/>
                  <a:pt x="660400" y="622300"/>
                </a:cubicBezTo>
                <a:cubicBezTo>
                  <a:pt x="866811" y="482473"/>
                  <a:pt x="1152094" y="266857"/>
                  <a:pt x="1397000" y="177800"/>
                </a:cubicBezTo>
                <a:cubicBezTo>
                  <a:pt x="1666046" y="79965"/>
                  <a:pt x="1401486" y="169754"/>
                  <a:pt x="1701800" y="88900"/>
                </a:cubicBezTo>
                <a:cubicBezTo>
                  <a:pt x="1757400" y="73931"/>
                  <a:pt x="1810795" y="51047"/>
                  <a:pt x="1866900" y="38100"/>
                </a:cubicBezTo>
                <a:cubicBezTo>
                  <a:pt x="1961992" y="16156"/>
                  <a:pt x="2074148" y="8868"/>
                  <a:pt x="2171700" y="0"/>
                </a:cubicBezTo>
                <a:cubicBezTo>
                  <a:pt x="2349500" y="12700"/>
                  <a:pt x="2528639" y="12891"/>
                  <a:pt x="2705100" y="38100"/>
                </a:cubicBezTo>
                <a:cubicBezTo>
                  <a:pt x="2767401" y="47000"/>
                  <a:pt x="2824923" y="77121"/>
                  <a:pt x="2882900" y="101600"/>
                </a:cubicBezTo>
                <a:cubicBezTo>
                  <a:pt x="3390728" y="316016"/>
                  <a:pt x="3135493" y="189541"/>
                  <a:pt x="3416300" y="381000"/>
                </a:cubicBezTo>
                <a:cubicBezTo>
                  <a:pt x="3461904" y="412094"/>
                  <a:pt x="3512431" y="436013"/>
                  <a:pt x="3556000" y="469900"/>
                </a:cubicBezTo>
                <a:cubicBezTo>
                  <a:pt x="3628347" y="526170"/>
                  <a:pt x="3751269" y="690569"/>
                  <a:pt x="3797300" y="736600"/>
                </a:cubicBezTo>
                <a:cubicBezTo>
                  <a:pt x="3994521" y="933821"/>
                  <a:pt x="3807526" y="738425"/>
                  <a:pt x="3987800" y="952500"/>
                </a:cubicBezTo>
                <a:cubicBezTo>
                  <a:pt x="4024486" y="996065"/>
                  <a:pt x="4067503" y="1034258"/>
                  <a:pt x="4102100" y="1079500"/>
                </a:cubicBezTo>
                <a:cubicBezTo>
                  <a:pt x="4122832" y="1106612"/>
                  <a:pt x="4133968" y="1140002"/>
                  <a:pt x="4152900" y="1168400"/>
                </a:cubicBezTo>
                <a:cubicBezTo>
                  <a:pt x="4184839" y="1216309"/>
                  <a:pt x="4222561" y="1260191"/>
                  <a:pt x="4254500" y="1308100"/>
                </a:cubicBezTo>
                <a:cubicBezTo>
                  <a:pt x="4262967" y="1320800"/>
                  <a:pt x="4264699" y="1344818"/>
                  <a:pt x="4279900" y="1346200"/>
                </a:cubicBezTo>
                <a:cubicBezTo>
                  <a:pt x="4457020" y="1362302"/>
                  <a:pt x="4635500" y="1354667"/>
                  <a:pt x="4813300" y="1358900"/>
                </a:cubicBezTo>
                <a:lnTo>
                  <a:pt x="5626100" y="1346200"/>
                </a:lnTo>
                <a:cubicBezTo>
                  <a:pt x="5667696" y="1343351"/>
                  <a:pt x="5701788" y="1311131"/>
                  <a:pt x="5740400" y="1295400"/>
                </a:cubicBezTo>
                <a:cubicBezTo>
                  <a:pt x="5816117" y="1264552"/>
                  <a:pt x="5893851" y="1238707"/>
                  <a:pt x="5969000" y="1206500"/>
                </a:cubicBezTo>
                <a:cubicBezTo>
                  <a:pt x="6101353" y="1149777"/>
                  <a:pt x="6235276" y="1095765"/>
                  <a:pt x="6362700" y="1028700"/>
                </a:cubicBezTo>
                <a:cubicBezTo>
                  <a:pt x="6553600" y="928226"/>
                  <a:pt x="6620511" y="898753"/>
                  <a:pt x="6794500" y="787400"/>
                </a:cubicBezTo>
                <a:cubicBezTo>
                  <a:pt x="6838024" y="759545"/>
                  <a:pt x="6880160" y="729505"/>
                  <a:pt x="6921500" y="698500"/>
                </a:cubicBezTo>
                <a:cubicBezTo>
                  <a:pt x="6947951" y="678662"/>
                  <a:pt x="6969888" y="652879"/>
                  <a:pt x="6997700" y="635000"/>
                </a:cubicBezTo>
                <a:cubicBezTo>
                  <a:pt x="7029550" y="614525"/>
                  <a:pt x="7067356" y="604528"/>
                  <a:pt x="7099300" y="584200"/>
                </a:cubicBezTo>
                <a:cubicBezTo>
                  <a:pt x="7114453" y="574557"/>
                  <a:pt x="7122456" y="556063"/>
                  <a:pt x="7137400" y="546100"/>
                </a:cubicBezTo>
                <a:cubicBezTo>
                  <a:pt x="7148539" y="538674"/>
                  <a:pt x="7163526" y="539387"/>
                  <a:pt x="7175500" y="533400"/>
                </a:cubicBezTo>
                <a:cubicBezTo>
                  <a:pt x="7189152" y="526574"/>
                  <a:pt x="7199948" y="514826"/>
                  <a:pt x="7213600" y="508000"/>
                </a:cubicBezTo>
                <a:cubicBezTo>
                  <a:pt x="7225574" y="502013"/>
                  <a:pt x="7239726" y="501287"/>
                  <a:pt x="7251700" y="495300"/>
                </a:cubicBezTo>
                <a:cubicBezTo>
                  <a:pt x="7334652" y="453824"/>
                  <a:pt x="7310803" y="399399"/>
                  <a:pt x="7442200" y="355600"/>
                </a:cubicBezTo>
                <a:lnTo>
                  <a:pt x="7518400" y="330200"/>
                </a:lnTo>
                <a:cubicBezTo>
                  <a:pt x="7535333" y="317500"/>
                  <a:pt x="7551976" y="304403"/>
                  <a:pt x="7569200" y="292100"/>
                </a:cubicBezTo>
                <a:cubicBezTo>
                  <a:pt x="7619462" y="256199"/>
                  <a:pt x="7593691" y="280309"/>
                  <a:pt x="7620000" y="254000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041400" y="3167098"/>
            <a:ext cx="7747000" cy="1608102"/>
          </a:xfrm>
          <a:custGeom>
            <a:avLst/>
            <a:gdLst>
              <a:gd name="connsiteX0" fmla="*/ 0 w 7505700"/>
              <a:gd name="connsiteY0" fmla="*/ 1157251 h 1487451"/>
              <a:gd name="connsiteX1" fmla="*/ 3073400 w 7505700"/>
              <a:gd name="connsiteY1" fmla="*/ 1551 h 1487451"/>
              <a:gd name="connsiteX2" fmla="*/ 7162800 w 7505700"/>
              <a:gd name="connsiteY2" fmla="*/ 1373151 h 1487451"/>
              <a:gd name="connsiteX3" fmla="*/ 7505700 w 7505700"/>
              <a:gd name="connsiteY3" fmla="*/ 1487451 h 14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5700" h="1487451">
                <a:moveTo>
                  <a:pt x="0" y="1157251"/>
                </a:moveTo>
                <a:cubicBezTo>
                  <a:pt x="939800" y="561409"/>
                  <a:pt x="1879600" y="-34432"/>
                  <a:pt x="3073400" y="1551"/>
                </a:cubicBezTo>
                <a:cubicBezTo>
                  <a:pt x="4267200" y="37534"/>
                  <a:pt x="7162800" y="1373151"/>
                  <a:pt x="7162800" y="1373151"/>
                </a:cubicBezTo>
                <a:lnTo>
                  <a:pt x="7505700" y="1487451"/>
                </a:lnTo>
              </a:path>
            </a:pathLst>
          </a:cu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193800" y="1599424"/>
            <a:ext cx="7467600" cy="2628900"/>
          </a:xfrm>
          <a:custGeom>
            <a:avLst/>
            <a:gdLst>
              <a:gd name="connsiteX0" fmla="*/ 0 w 7467600"/>
              <a:gd name="connsiteY0" fmla="*/ 1625600 h 2628900"/>
              <a:gd name="connsiteX1" fmla="*/ 12700 w 7467600"/>
              <a:gd name="connsiteY1" fmla="*/ 1549400 h 2628900"/>
              <a:gd name="connsiteX2" fmla="*/ 241300 w 7467600"/>
              <a:gd name="connsiteY2" fmla="*/ 1206500 h 2628900"/>
              <a:gd name="connsiteX3" fmla="*/ 482600 w 7467600"/>
              <a:gd name="connsiteY3" fmla="*/ 825500 h 2628900"/>
              <a:gd name="connsiteX4" fmla="*/ 609600 w 7467600"/>
              <a:gd name="connsiteY4" fmla="*/ 647700 h 2628900"/>
              <a:gd name="connsiteX5" fmla="*/ 850900 w 7467600"/>
              <a:gd name="connsiteY5" fmla="*/ 317500 h 2628900"/>
              <a:gd name="connsiteX6" fmla="*/ 927100 w 7467600"/>
              <a:gd name="connsiteY6" fmla="*/ 228600 h 2628900"/>
              <a:gd name="connsiteX7" fmla="*/ 965200 w 7467600"/>
              <a:gd name="connsiteY7" fmla="*/ 203200 h 2628900"/>
              <a:gd name="connsiteX8" fmla="*/ 1079500 w 7467600"/>
              <a:gd name="connsiteY8" fmla="*/ 215900 h 2628900"/>
              <a:gd name="connsiteX9" fmla="*/ 1130300 w 7467600"/>
              <a:gd name="connsiteY9" fmla="*/ 279400 h 2628900"/>
              <a:gd name="connsiteX10" fmla="*/ 1206500 w 7467600"/>
              <a:gd name="connsiteY10" fmla="*/ 393700 h 2628900"/>
              <a:gd name="connsiteX11" fmla="*/ 1257300 w 7467600"/>
              <a:gd name="connsiteY11" fmla="*/ 546100 h 2628900"/>
              <a:gd name="connsiteX12" fmla="*/ 1295400 w 7467600"/>
              <a:gd name="connsiteY12" fmla="*/ 635000 h 2628900"/>
              <a:gd name="connsiteX13" fmla="*/ 1333500 w 7467600"/>
              <a:gd name="connsiteY13" fmla="*/ 800100 h 2628900"/>
              <a:gd name="connsiteX14" fmla="*/ 1346200 w 7467600"/>
              <a:gd name="connsiteY14" fmla="*/ 838200 h 2628900"/>
              <a:gd name="connsiteX15" fmla="*/ 1397000 w 7467600"/>
              <a:gd name="connsiteY15" fmla="*/ 1193800 h 2628900"/>
              <a:gd name="connsiteX16" fmla="*/ 1435100 w 7467600"/>
              <a:gd name="connsiteY16" fmla="*/ 1231900 h 2628900"/>
              <a:gd name="connsiteX17" fmla="*/ 1473200 w 7467600"/>
              <a:gd name="connsiteY17" fmla="*/ 1282700 h 2628900"/>
              <a:gd name="connsiteX18" fmla="*/ 1498600 w 7467600"/>
              <a:gd name="connsiteY18" fmla="*/ 1333500 h 2628900"/>
              <a:gd name="connsiteX19" fmla="*/ 1587500 w 7467600"/>
              <a:gd name="connsiteY19" fmla="*/ 1371600 h 2628900"/>
              <a:gd name="connsiteX20" fmla="*/ 1739900 w 7467600"/>
              <a:gd name="connsiteY20" fmla="*/ 1308100 h 2628900"/>
              <a:gd name="connsiteX21" fmla="*/ 1790700 w 7467600"/>
              <a:gd name="connsiteY21" fmla="*/ 1270000 h 2628900"/>
              <a:gd name="connsiteX22" fmla="*/ 1943100 w 7467600"/>
              <a:gd name="connsiteY22" fmla="*/ 1143000 h 2628900"/>
              <a:gd name="connsiteX23" fmla="*/ 2006600 w 7467600"/>
              <a:gd name="connsiteY23" fmla="*/ 1041400 h 2628900"/>
              <a:gd name="connsiteX24" fmla="*/ 2133600 w 7467600"/>
              <a:gd name="connsiteY24" fmla="*/ 774700 h 2628900"/>
              <a:gd name="connsiteX25" fmla="*/ 2184400 w 7467600"/>
              <a:gd name="connsiteY25" fmla="*/ 635000 h 2628900"/>
              <a:gd name="connsiteX26" fmla="*/ 2286000 w 7467600"/>
              <a:gd name="connsiteY26" fmla="*/ 457200 h 2628900"/>
              <a:gd name="connsiteX27" fmla="*/ 2451100 w 7467600"/>
              <a:gd name="connsiteY27" fmla="*/ 177800 h 2628900"/>
              <a:gd name="connsiteX28" fmla="*/ 2501900 w 7467600"/>
              <a:gd name="connsiteY28" fmla="*/ 114300 h 2628900"/>
              <a:gd name="connsiteX29" fmla="*/ 2578100 w 7467600"/>
              <a:gd name="connsiteY29" fmla="*/ 63500 h 2628900"/>
              <a:gd name="connsiteX30" fmla="*/ 2654300 w 7467600"/>
              <a:gd name="connsiteY30" fmla="*/ 0 h 2628900"/>
              <a:gd name="connsiteX31" fmla="*/ 2819400 w 7467600"/>
              <a:gd name="connsiteY31" fmla="*/ 12700 h 2628900"/>
              <a:gd name="connsiteX32" fmla="*/ 2946400 w 7467600"/>
              <a:gd name="connsiteY32" fmla="*/ 127000 h 2628900"/>
              <a:gd name="connsiteX33" fmla="*/ 3060700 w 7467600"/>
              <a:gd name="connsiteY33" fmla="*/ 279400 h 2628900"/>
              <a:gd name="connsiteX34" fmla="*/ 3149600 w 7467600"/>
              <a:gd name="connsiteY34" fmla="*/ 469900 h 2628900"/>
              <a:gd name="connsiteX35" fmla="*/ 3200400 w 7467600"/>
              <a:gd name="connsiteY35" fmla="*/ 533400 h 2628900"/>
              <a:gd name="connsiteX36" fmla="*/ 3225800 w 7467600"/>
              <a:gd name="connsiteY36" fmla="*/ 622300 h 2628900"/>
              <a:gd name="connsiteX37" fmla="*/ 3238500 w 7467600"/>
              <a:gd name="connsiteY37" fmla="*/ 673100 h 2628900"/>
              <a:gd name="connsiteX38" fmla="*/ 3276600 w 7467600"/>
              <a:gd name="connsiteY38" fmla="*/ 723900 h 2628900"/>
              <a:gd name="connsiteX39" fmla="*/ 3302000 w 7467600"/>
              <a:gd name="connsiteY39" fmla="*/ 762000 h 2628900"/>
              <a:gd name="connsiteX40" fmla="*/ 3314700 w 7467600"/>
              <a:gd name="connsiteY40" fmla="*/ 800100 h 2628900"/>
              <a:gd name="connsiteX41" fmla="*/ 3340100 w 7467600"/>
              <a:gd name="connsiteY41" fmla="*/ 863600 h 2628900"/>
              <a:gd name="connsiteX42" fmla="*/ 3352800 w 7467600"/>
              <a:gd name="connsiteY42" fmla="*/ 901700 h 2628900"/>
              <a:gd name="connsiteX43" fmla="*/ 3378200 w 7467600"/>
              <a:gd name="connsiteY43" fmla="*/ 1028700 h 2628900"/>
              <a:gd name="connsiteX44" fmla="*/ 3390900 w 7467600"/>
              <a:gd name="connsiteY44" fmla="*/ 1066800 h 2628900"/>
              <a:gd name="connsiteX45" fmla="*/ 3403600 w 7467600"/>
              <a:gd name="connsiteY45" fmla="*/ 1117600 h 2628900"/>
              <a:gd name="connsiteX46" fmla="*/ 3429000 w 7467600"/>
              <a:gd name="connsiteY46" fmla="*/ 1155700 h 2628900"/>
              <a:gd name="connsiteX47" fmla="*/ 3467100 w 7467600"/>
              <a:gd name="connsiteY47" fmla="*/ 1320800 h 2628900"/>
              <a:gd name="connsiteX48" fmla="*/ 3543300 w 7467600"/>
              <a:gd name="connsiteY48" fmla="*/ 1397000 h 2628900"/>
              <a:gd name="connsiteX49" fmla="*/ 3746500 w 7467600"/>
              <a:gd name="connsiteY49" fmla="*/ 1625600 h 2628900"/>
              <a:gd name="connsiteX50" fmla="*/ 3886200 w 7467600"/>
              <a:gd name="connsiteY50" fmla="*/ 1790700 h 2628900"/>
              <a:gd name="connsiteX51" fmla="*/ 4152900 w 7467600"/>
              <a:gd name="connsiteY51" fmla="*/ 2070100 h 2628900"/>
              <a:gd name="connsiteX52" fmla="*/ 4330700 w 7467600"/>
              <a:gd name="connsiteY52" fmla="*/ 2298700 h 2628900"/>
              <a:gd name="connsiteX53" fmla="*/ 4419600 w 7467600"/>
              <a:gd name="connsiteY53" fmla="*/ 2387600 h 2628900"/>
              <a:gd name="connsiteX54" fmla="*/ 4483100 w 7467600"/>
              <a:gd name="connsiteY54" fmla="*/ 2476500 h 2628900"/>
              <a:gd name="connsiteX55" fmla="*/ 4546600 w 7467600"/>
              <a:gd name="connsiteY55" fmla="*/ 2540000 h 2628900"/>
              <a:gd name="connsiteX56" fmla="*/ 4635500 w 7467600"/>
              <a:gd name="connsiteY56" fmla="*/ 2628900 h 2628900"/>
              <a:gd name="connsiteX57" fmla="*/ 4699000 w 7467600"/>
              <a:gd name="connsiteY57" fmla="*/ 2616200 h 2628900"/>
              <a:gd name="connsiteX58" fmla="*/ 4775200 w 7467600"/>
              <a:gd name="connsiteY58" fmla="*/ 2565400 h 2628900"/>
              <a:gd name="connsiteX59" fmla="*/ 4838700 w 7467600"/>
              <a:gd name="connsiteY59" fmla="*/ 2527300 h 2628900"/>
              <a:gd name="connsiteX60" fmla="*/ 4927600 w 7467600"/>
              <a:gd name="connsiteY60" fmla="*/ 2463800 h 2628900"/>
              <a:gd name="connsiteX61" fmla="*/ 5092700 w 7467600"/>
              <a:gd name="connsiteY61" fmla="*/ 2362200 h 2628900"/>
              <a:gd name="connsiteX62" fmla="*/ 5676900 w 7467600"/>
              <a:gd name="connsiteY62" fmla="*/ 1663700 h 2628900"/>
              <a:gd name="connsiteX63" fmla="*/ 5892800 w 7467600"/>
              <a:gd name="connsiteY63" fmla="*/ 1155700 h 2628900"/>
              <a:gd name="connsiteX64" fmla="*/ 5969000 w 7467600"/>
              <a:gd name="connsiteY64" fmla="*/ 749300 h 2628900"/>
              <a:gd name="connsiteX65" fmla="*/ 5981700 w 7467600"/>
              <a:gd name="connsiteY65" fmla="*/ 584200 h 2628900"/>
              <a:gd name="connsiteX66" fmla="*/ 6083300 w 7467600"/>
              <a:gd name="connsiteY66" fmla="*/ 368300 h 2628900"/>
              <a:gd name="connsiteX67" fmla="*/ 7467600 w 7467600"/>
              <a:gd name="connsiteY67" fmla="*/ 3556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467600" h="2628900">
                <a:moveTo>
                  <a:pt x="0" y="1625600"/>
                </a:moveTo>
                <a:cubicBezTo>
                  <a:pt x="4233" y="1600200"/>
                  <a:pt x="3137" y="1573309"/>
                  <a:pt x="12700" y="1549400"/>
                </a:cubicBezTo>
                <a:cubicBezTo>
                  <a:pt x="55643" y="1442042"/>
                  <a:pt x="193460" y="1278261"/>
                  <a:pt x="241300" y="1206500"/>
                </a:cubicBezTo>
                <a:cubicBezTo>
                  <a:pt x="324687" y="1081420"/>
                  <a:pt x="399872" y="951018"/>
                  <a:pt x="482600" y="825500"/>
                </a:cubicBezTo>
                <a:cubicBezTo>
                  <a:pt x="522681" y="764687"/>
                  <a:pt x="570498" y="709146"/>
                  <a:pt x="609600" y="647700"/>
                </a:cubicBezTo>
                <a:cubicBezTo>
                  <a:pt x="786555" y="369629"/>
                  <a:pt x="598611" y="653885"/>
                  <a:pt x="850900" y="317500"/>
                </a:cubicBezTo>
                <a:cubicBezTo>
                  <a:pt x="878930" y="280127"/>
                  <a:pt x="891722" y="258082"/>
                  <a:pt x="927100" y="228600"/>
                </a:cubicBezTo>
                <a:cubicBezTo>
                  <a:pt x="938826" y="218829"/>
                  <a:pt x="952500" y="211667"/>
                  <a:pt x="965200" y="203200"/>
                </a:cubicBezTo>
                <a:cubicBezTo>
                  <a:pt x="1003300" y="207433"/>
                  <a:pt x="1044694" y="199836"/>
                  <a:pt x="1079500" y="215900"/>
                </a:cubicBezTo>
                <a:cubicBezTo>
                  <a:pt x="1104112" y="227259"/>
                  <a:pt x="1114545" y="257342"/>
                  <a:pt x="1130300" y="279400"/>
                </a:cubicBezTo>
                <a:cubicBezTo>
                  <a:pt x="1156915" y="316661"/>
                  <a:pt x="1186813" y="352358"/>
                  <a:pt x="1206500" y="393700"/>
                </a:cubicBezTo>
                <a:cubicBezTo>
                  <a:pt x="1229522" y="442046"/>
                  <a:pt x="1238788" y="495854"/>
                  <a:pt x="1257300" y="546100"/>
                </a:cubicBezTo>
                <a:cubicBezTo>
                  <a:pt x="1268446" y="576352"/>
                  <a:pt x="1285205" y="604414"/>
                  <a:pt x="1295400" y="635000"/>
                </a:cubicBezTo>
                <a:cubicBezTo>
                  <a:pt x="1327010" y="729831"/>
                  <a:pt x="1313351" y="719503"/>
                  <a:pt x="1333500" y="800100"/>
                </a:cubicBezTo>
                <a:cubicBezTo>
                  <a:pt x="1336747" y="813087"/>
                  <a:pt x="1341967" y="825500"/>
                  <a:pt x="1346200" y="838200"/>
                </a:cubicBezTo>
                <a:cubicBezTo>
                  <a:pt x="1348979" y="868769"/>
                  <a:pt x="1349198" y="1107756"/>
                  <a:pt x="1397000" y="1193800"/>
                </a:cubicBezTo>
                <a:cubicBezTo>
                  <a:pt x="1405722" y="1209500"/>
                  <a:pt x="1423411" y="1218263"/>
                  <a:pt x="1435100" y="1231900"/>
                </a:cubicBezTo>
                <a:cubicBezTo>
                  <a:pt x="1448875" y="1247971"/>
                  <a:pt x="1461982" y="1264751"/>
                  <a:pt x="1473200" y="1282700"/>
                </a:cubicBezTo>
                <a:cubicBezTo>
                  <a:pt x="1483234" y="1298754"/>
                  <a:pt x="1486480" y="1318956"/>
                  <a:pt x="1498600" y="1333500"/>
                </a:cubicBezTo>
                <a:cubicBezTo>
                  <a:pt x="1521680" y="1361196"/>
                  <a:pt x="1555676" y="1363644"/>
                  <a:pt x="1587500" y="1371600"/>
                </a:cubicBezTo>
                <a:cubicBezTo>
                  <a:pt x="1627397" y="1356639"/>
                  <a:pt x="1698324" y="1334085"/>
                  <a:pt x="1739900" y="1308100"/>
                </a:cubicBezTo>
                <a:cubicBezTo>
                  <a:pt x="1757849" y="1296882"/>
                  <a:pt x="1773360" y="1282138"/>
                  <a:pt x="1790700" y="1270000"/>
                </a:cubicBezTo>
                <a:cubicBezTo>
                  <a:pt x="1863390" y="1219117"/>
                  <a:pt x="1884613" y="1217437"/>
                  <a:pt x="1943100" y="1143000"/>
                </a:cubicBezTo>
                <a:cubicBezTo>
                  <a:pt x="1967774" y="1111597"/>
                  <a:pt x="1986351" y="1075823"/>
                  <a:pt x="2006600" y="1041400"/>
                </a:cubicBezTo>
                <a:cubicBezTo>
                  <a:pt x="2074723" y="925591"/>
                  <a:pt x="2081246" y="908493"/>
                  <a:pt x="2133600" y="774700"/>
                </a:cubicBezTo>
                <a:cubicBezTo>
                  <a:pt x="2151656" y="728557"/>
                  <a:pt x="2162958" y="679670"/>
                  <a:pt x="2184400" y="635000"/>
                </a:cubicBezTo>
                <a:cubicBezTo>
                  <a:pt x="2213938" y="573462"/>
                  <a:pt x="2253638" y="517301"/>
                  <a:pt x="2286000" y="457200"/>
                </a:cubicBezTo>
                <a:cubicBezTo>
                  <a:pt x="2396490" y="252004"/>
                  <a:pt x="2319457" y="357313"/>
                  <a:pt x="2451100" y="177800"/>
                </a:cubicBezTo>
                <a:cubicBezTo>
                  <a:pt x="2467130" y="155941"/>
                  <a:pt x="2481752" y="132433"/>
                  <a:pt x="2501900" y="114300"/>
                </a:cubicBezTo>
                <a:cubicBezTo>
                  <a:pt x="2524591" y="93879"/>
                  <a:pt x="2555284" y="83781"/>
                  <a:pt x="2578100" y="63500"/>
                </a:cubicBezTo>
                <a:cubicBezTo>
                  <a:pt x="2661138" y="-10311"/>
                  <a:pt x="2572778" y="27174"/>
                  <a:pt x="2654300" y="0"/>
                </a:cubicBezTo>
                <a:cubicBezTo>
                  <a:pt x="2709333" y="4233"/>
                  <a:pt x="2766766" y="-3921"/>
                  <a:pt x="2819400" y="12700"/>
                </a:cubicBezTo>
                <a:cubicBezTo>
                  <a:pt x="2837675" y="18471"/>
                  <a:pt x="2927499" y="105737"/>
                  <a:pt x="2946400" y="127000"/>
                </a:cubicBezTo>
                <a:cubicBezTo>
                  <a:pt x="2971724" y="155490"/>
                  <a:pt x="3046233" y="253680"/>
                  <a:pt x="3060700" y="279400"/>
                </a:cubicBezTo>
                <a:cubicBezTo>
                  <a:pt x="3092646" y="336193"/>
                  <a:pt x="3113551" y="413252"/>
                  <a:pt x="3149600" y="469900"/>
                </a:cubicBezTo>
                <a:cubicBezTo>
                  <a:pt x="3164153" y="492769"/>
                  <a:pt x="3183467" y="512233"/>
                  <a:pt x="3200400" y="533400"/>
                </a:cubicBezTo>
                <a:cubicBezTo>
                  <a:pt x="3240102" y="692209"/>
                  <a:pt x="3189361" y="494763"/>
                  <a:pt x="3225800" y="622300"/>
                </a:cubicBezTo>
                <a:cubicBezTo>
                  <a:pt x="3230595" y="639083"/>
                  <a:pt x="3230694" y="657488"/>
                  <a:pt x="3238500" y="673100"/>
                </a:cubicBezTo>
                <a:cubicBezTo>
                  <a:pt x="3247966" y="692032"/>
                  <a:pt x="3264297" y="706676"/>
                  <a:pt x="3276600" y="723900"/>
                </a:cubicBezTo>
                <a:cubicBezTo>
                  <a:pt x="3285472" y="736320"/>
                  <a:pt x="3295174" y="748348"/>
                  <a:pt x="3302000" y="762000"/>
                </a:cubicBezTo>
                <a:cubicBezTo>
                  <a:pt x="3307987" y="773974"/>
                  <a:pt x="3310000" y="787565"/>
                  <a:pt x="3314700" y="800100"/>
                </a:cubicBezTo>
                <a:cubicBezTo>
                  <a:pt x="3322705" y="821446"/>
                  <a:pt x="3332095" y="842254"/>
                  <a:pt x="3340100" y="863600"/>
                </a:cubicBezTo>
                <a:cubicBezTo>
                  <a:pt x="3344800" y="876135"/>
                  <a:pt x="3349790" y="888656"/>
                  <a:pt x="3352800" y="901700"/>
                </a:cubicBezTo>
                <a:cubicBezTo>
                  <a:pt x="3362508" y="943766"/>
                  <a:pt x="3364548" y="987744"/>
                  <a:pt x="3378200" y="1028700"/>
                </a:cubicBezTo>
                <a:cubicBezTo>
                  <a:pt x="3382433" y="1041400"/>
                  <a:pt x="3387222" y="1053928"/>
                  <a:pt x="3390900" y="1066800"/>
                </a:cubicBezTo>
                <a:cubicBezTo>
                  <a:pt x="3395695" y="1083583"/>
                  <a:pt x="3396724" y="1101557"/>
                  <a:pt x="3403600" y="1117600"/>
                </a:cubicBezTo>
                <a:cubicBezTo>
                  <a:pt x="3409613" y="1131629"/>
                  <a:pt x="3420533" y="1143000"/>
                  <a:pt x="3429000" y="1155700"/>
                </a:cubicBezTo>
                <a:cubicBezTo>
                  <a:pt x="3435432" y="1187858"/>
                  <a:pt x="3457674" y="1304304"/>
                  <a:pt x="3467100" y="1320800"/>
                </a:cubicBezTo>
                <a:cubicBezTo>
                  <a:pt x="3484922" y="1351988"/>
                  <a:pt x="3519027" y="1370521"/>
                  <a:pt x="3543300" y="1397000"/>
                </a:cubicBezTo>
                <a:cubicBezTo>
                  <a:pt x="3612192" y="1472154"/>
                  <a:pt x="3679540" y="1548720"/>
                  <a:pt x="3746500" y="1625600"/>
                </a:cubicBezTo>
                <a:cubicBezTo>
                  <a:pt x="3793848" y="1679963"/>
                  <a:pt x="3835224" y="1739724"/>
                  <a:pt x="3886200" y="1790700"/>
                </a:cubicBezTo>
                <a:cubicBezTo>
                  <a:pt x="3977189" y="1881689"/>
                  <a:pt x="4070676" y="1970747"/>
                  <a:pt x="4152900" y="2070100"/>
                </a:cubicBezTo>
                <a:cubicBezTo>
                  <a:pt x="4214448" y="2144470"/>
                  <a:pt x="4262440" y="2230440"/>
                  <a:pt x="4330700" y="2298700"/>
                </a:cubicBezTo>
                <a:cubicBezTo>
                  <a:pt x="4360333" y="2328333"/>
                  <a:pt x="4392327" y="2355781"/>
                  <a:pt x="4419600" y="2387600"/>
                </a:cubicBezTo>
                <a:cubicBezTo>
                  <a:pt x="4443300" y="2415249"/>
                  <a:pt x="4459787" y="2448524"/>
                  <a:pt x="4483100" y="2476500"/>
                </a:cubicBezTo>
                <a:cubicBezTo>
                  <a:pt x="4502263" y="2499496"/>
                  <a:pt x="4526713" y="2517627"/>
                  <a:pt x="4546600" y="2540000"/>
                </a:cubicBezTo>
                <a:cubicBezTo>
                  <a:pt x="4625622" y="2628900"/>
                  <a:pt x="4539544" y="2556933"/>
                  <a:pt x="4635500" y="2628900"/>
                </a:cubicBezTo>
                <a:cubicBezTo>
                  <a:pt x="4656667" y="2624667"/>
                  <a:pt x="4679349" y="2625132"/>
                  <a:pt x="4699000" y="2616200"/>
                </a:cubicBezTo>
                <a:cubicBezTo>
                  <a:pt x="4726791" y="2603568"/>
                  <a:pt x="4749446" y="2581789"/>
                  <a:pt x="4775200" y="2565400"/>
                </a:cubicBezTo>
                <a:cubicBezTo>
                  <a:pt x="4796025" y="2552148"/>
                  <a:pt x="4817533" y="2540000"/>
                  <a:pt x="4838700" y="2527300"/>
                </a:cubicBezTo>
                <a:cubicBezTo>
                  <a:pt x="4869927" y="2508564"/>
                  <a:pt x="4897067" y="2483647"/>
                  <a:pt x="4927600" y="2463800"/>
                </a:cubicBezTo>
                <a:cubicBezTo>
                  <a:pt x="4981779" y="2428583"/>
                  <a:pt x="5044543" y="2405288"/>
                  <a:pt x="5092700" y="2362200"/>
                </a:cubicBezTo>
                <a:cubicBezTo>
                  <a:pt x="5233942" y="2235826"/>
                  <a:pt x="5599898" y="1844882"/>
                  <a:pt x="5676900" y="1663700"/>
                </a:cubicBezTo>
                <a:lnTo>
                  <a:pt x="5892800" y="1155700"/>
                </a:lnTo>
                <a:cubicBezTo>
                  <a:pt x="5918200" y="1020233"/>
                  <a:pt x="5947815" y="885489"/>
                  <a:pt x="5969000" y="749300"/>
                </a:cubicBezTo>
                <a:cubicBezTo>
                  <a:pt x="5977484" y="694760"/>
                  <a:pt x="5974158" y="638878"/>
                  <a:pt x="5981700" y="584200"/>
                </a:cubicBezTo>
                <a:cubicBezTo>
                  <a:pt x="6002079" y="436454"/>
                  <a:pt x="5959021" y="370500"/>
                  <a:pt x="6083300" y="368300"/>
                </a:cubicBezTo>
                <a:lnTo>
                  <a:pt x="7467600" y="35560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41400" y="1142224"/>
            <a:ext cx="0" cy="4559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89000" y="5523724"/>
            <a:ext cx="78994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801133" y="2488424"/>
            <a:ext cx="284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from Earth’s center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40667" y="5599924"/>
            <a:ext cx="328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along a line of longitude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41400" y="4278277"/>
            <a:ext cx="2651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ELLIPSOID</a:t>
            </a:r>
          </a:p>
          <a:p>
            <a:r>
              <a:rPr lang="en-US" dirty="0" smtClean="0"/>
              <a:t>(defined for convenience; </a:t>
            </a:r>
          </a:p>
          <a:p>
            <a:r>
              <a:rPr lang="en-US" dirty="0" smtClean="0"/>
              <a:t>not necessarily the same</a:t>
            </a:r>
          </a:p>
          <a:p>
            <a:r>
              <a:rPr lang="en-US" dirty="0" smtClean="0"/>
              <a:t>as the </a:t>
            </a:r>
            <a:r>
              <a:rPr lang="en-US" dirty="0" err="1" smtClean="0"/>
              <a:t>Maclaurin</a:t>
            </a:r>
            <a:r>
              <a:rPr lang="en-US" dirty="0" smtClean="0"/>
              <a:t> ellipsoid)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47455" y="3167098"/>
            <a:ext cx="17764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8000"/>
                </a:solidFill>
              </a:rPr>
              <a:t>GEOID</a:t>
            </a:r>
          </a:p>
          <a:p>
            <a:pPr algn="r"/>
            <a:r>
              <a:rPr lang="en-US" dirty="0" smtClean="0">
                <a:solidFill>
                  <a:srgbClr val="008000"/>
                </a:solidFill>
              </a:rPr>
              <a:t>(FLUID LEVEL,</a:t>
            </a:r>
          </a:p>
          <a:p>
            <a:pPr algn="r"/>
            <a:r>
              <a:rPr lang="en-US" dirty="0" smtClean="0">
                <a:solidFill>
                  <a:srgbClr val="008000"/>
                </a:solidFill>
              </a:rPr>
              <a:t>EQUIPOTENTIAL)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8290" y="1599424"/>
            <a:ext cx="80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SHAPE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658100" y="1968756"/>
            <a:ext cx="0" cy="139674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38460" y="2213050"/>
            <a:ext cx="15055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TOPOGRAPHY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247900" y="2820381"/>
            <a:ext cx="12700" cy="888224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100081" y="3167098"/>
            <a:ext cx="11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8000"/>
                </a:solidFill>
              </a:rPr>
              <a:t>GEOID </a:t>
            </a:r>
          </a:p>
          <a:p>
            <a:pPr algn="r"/>
            <a:r>
              <a:rPr lang="en-US" dirty="0" smtClean="0">
                <a:solidFill>
                  <a:srgbClr val="008000"/>
                </a:solidFill>
              </a:rPr>
              <a:t>ANOMALY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19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9107</TotalTime>
  <Words>1506</Words>
  <Application>Microsoft Macintosh PowerPoint</Application>
  <PresentationFormat>On-screen Show (4:3)</PresentationFormat>
  <Paragraphs>291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GEOS 28600</vt:lpstr>
      <vt:lpstr>PowerPoint Presentation</vt:lpstr>
      <vt:lpstr>f = (a-c)/a = f(m) = ?</vt:lpstr>
      <vt:lpstr>PowerPoint Presentation</vt:lpstr>
      <vt:lpstr>PowerPoint Presentation</vt:lpstr>
      <vt:lpstr>Trade-offs in determining internal structure</vt:lpstr>
      <vt:lpstr>Hydrostatic equilibrium as m1</vt:lpstr>
      <vt:lpstr>PowerPoint Presentation</vt:lpstr>
      <vt:lpstr>Reference ellipsoid, vs. geoid, vs. topography</vt:lpstr>
      <vt:lpstr>Mars’ geoid: correlated with topography</vt:lpstr>
      <vt:lpstr>PowerPoint Presentation</vt:lpstr>
      <vt:lpstr>PowerPoint Presentation</vt:lpstr>
      <vt:lpstr>PowerPoint Presentation</vt:lpstr>
      <vt:lpstr>Significance of true polar wander</vt:lpstr>
      <vt:lpstr>PowerPoint Presentation</vt:lpstr>
      <vt:lpstr>PowerPoint Presentation</vt:lpstr>
      <vt:lpstr>Key points from first lecture</vt:lpstr>
      <vt:lpstr>Key points from second lecture</vt:lpstr>
      <vt:lpstr>PowerPoint Presentation</vt:lpstr>
      <vt:lpstr>Mapping underwater volcanoes from space</vt:lpstr>
      <vt:lpstr>http://www.marine-geo.org/portals/gmrt/</vt:lpstr>
      <vt:lpstr>Airy isostasy (floating)</vt:lpstr>
      <vt:lpstr>Switch to chalkboard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map underwater volcanoes from space</vt:lpstr>
      <vt:lpstr>http://www.marine-geo.org/portals/gmrt/</vt:lpstr>
      <vt:lpstr>Different worlds show similar behavior in gravity-topography ratio (“admittance”) as a function of wavelength</vt:lpstr>
      <vt:lpstr>What is responsible for this support?</vt:lpstr>
      <vt:lpstr>PowerPoint Presentation</vt:lpstr>
      <vt:lpstr>Airy isostasy (floating)</vt:lpstr>
      <vt:lpstr>Definition of the lithosphere</vt:lpstr>
      <vt:lpstr>Lithosphere: strength versus depth</vt:lpstr>
      <vt:lpstr>PowerPoint Presentation</vt:lpstr>
      <vt:lpstr>A different technique is needed for loads with wavelength comparable to the radius of the planet (consider membrane stresses)</vt:lpstr>
      <vt:lpstr>Membrane support example:  Tharsis (volcanic province) load on Mars</vt:lpstr>
      <vt:lpstr>PowerPoint Presentation</vt:lpstr>
      <vt:lpstr>Thermal history of Mars </vt:lpstr>
      <vt:lpstr>PowerPoint Presentation</vt:lpstr>
      <vt:lpstr>Inferring oceans on Europa</vt:lpstr>
      <vt:lpstr>Key points: topography versus gravity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1085</cp:revision>
  <dcterms:created xsi:type="dcterms:W3CDTF">2016-01-07T03:39:51Z</dcterms:created>
  <dcterms:modified xsi:type="dcterms:W3CDTF">2020-01-08T03:35:21Z</dcterms:modified>
</cp:coreProperties>
</file>