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8" r:id="rId3"/>
    <p:sldMasterId id="2147483720" r:id="rId4"/>
  </p:sldMasterIdLst>
  <p:notesMasterIdLst>
    <p:notesMasterId r:id="rId46"/>
  </p:notesMasterIdLst>
  <p:sldIdLst>
    <p:sldId id="259" r:id="rId5"/>
    <p:sldId id="308" r:id="rId6"/>
    <p:sldId id="310" r:id="rId7"/>
    <p:sldId id="312" r:id="rId8"/>
    <p:sldId id="313" r:id="rId9"/>
    <p:sldId id="339" r:id="rId10"/>
    <p:sldId id="343" r:id="rId11"/>
    <p:sldId id="340" r:id="rId12"/>
    <p:sldId id="341" r:id="rId13"/>
    <p:sldId id="311" r:id="rId14"/>
    <p:sldId id="307" r:id="rId15"/>
    <p:sldId id="260" r:id="rId16"/>
    <p:sldId id="265" r:id="rId17"/>
    <p:sldId id="266" r:id="rId18"/>
    <p:sldId id="267" r:id="rId19"/>
    <p:sldId id="261" r:id="rId20"/>
    <p:sldId id="314" r:id="rId21"/>
    <p:sldId id="319" r:id="rId22"/>
    <p:sldId id="320" r:id="rId23"/>
    <p:sldId id="321" r:id="rId24"/>
    <p:sldId id="322" r:id="rId25"/>
    <p:sldId id="323" r:id="rId26"/>
    <p:sldId id="344" r:id="rId27"/>
    <p:sldId id="346" r:id="rId28"/>
    <p:sldId id="347" r:id="rId29"/>
    <p:sldId id="317" r:id="rId30"/>
    <p:sldId id="318" r:id="rId31"/>
    <p:sldId id="345" r:id="rId32"/>
    <p:sldId id="315" r:id="rId33"/>
    <p:sldId id="349" r:id="rId34"/>
    <p:sldId id="332" r:id="rId35"/>
    <p:sldId id="333" r:id="rId36"/>
    <p:sldId id="328" r:id="rId37"/>
    <p:sldId id="334" r:id="rId38"/>
    <p:sldId id="348" r:id="rId39"/>
    <p:sldId id="335" r:id="rId40"/>
    <p:sldId id="336" r:id="rId41"/>
    <p:sldId id="337" r:id="rId42"/>
    <p:sldId id="338" r:id="rId43"/>
    <p:sldId id="329" r:id="rId44"/>
    <p:sldId id="32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7" autoAdjust="0"/>
  </p:normalViewPr>
  <p:slideViewPr>
    <p:cSldViewPr snapToGrid="0" snapToObjects="1">
      <p:cViewPr varScale="1">
        <p:scale>
          <a:sx n="89" d="100"/>
          <a:sy n="89" d="100"/>
        </p:scale>
        <p:origin x="-1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 plea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DCAD0F-A788-144F-B879-346E8D3B771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E262-DA03-7D41-9D33-DEB47D8A191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D3BC-9919-2141-AFAD-73F83B12B2F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34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3F04-2099-AE42-82B8-696A722272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20DA-DE7E-A344-82AB-0CFC637D63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55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C19C-9A18-2C46-996C-A627CEE912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040A-3774-4A4D-9339-94FE379C26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20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4DC-3748-3141-82E3-77213F3EEE5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3A19-96B4-2044-9913-A1AC117242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9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BDE3-3AEA-4040-A2CB-7D93D0B0287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AB4F-C381-644B-A16F-DC732F3F6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75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D654-951A-554E-8B93-945B9041F3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1FC-E153-9B46-8101-09A409AED99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74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679D-AE40-E649-BBC4-38F9F1DBD3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6E44-E73B-B14E-82C8-80A6533130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1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F412-2251-F046-8C06-4C4F0D7F17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5F6A-1038-7F48-89BF-ED7A0CB7B9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0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3FAA-694B-6240-840A-E61B2079F39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AF31-7263-0947-B6E3-49D172A248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06C-6AC5-6E41-8646-3BEBEE3F5E4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F5D6-26DD-304D-8A43-E3211DAF0F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84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1FB0-5125-4845-AE2D-8F66398E4F7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A74D-6E40-C547-A8F5-3A6C3FB9A4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458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31937-A5F5-9F4C-AE9B-D18F0CDDA650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7541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CB1B2-4CAE-7849-B9D2-5BD76CFA49F5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7671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64BC-0365-F142-A88E-ABB341AB87A9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1870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6EE81-ED76-4546-B2BD-C7F32A3CBE8A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4970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7329E-754E-9540-BEE0-5806E5EF10C4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6353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E1400-8B7A-864E-A024-E3DAA782B228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1343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53781-903D-AE41-8317-AE995BA26CC6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625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74B1D-C860-9744-A612-27E3D04EA50C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16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564F4-24DF-A345-BD81-353B57F265A0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566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38CB8-1A36-924F-AD75-679693659165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7495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CE6DA-1E47-434A-B8E2-6AA2C5FE6E43}" type="slidenum">
              <a:rPr lang="en-US">
                <a:solidFill>
                  <a:srgbClr val="000000"/>
                </a:solidFill>
                <a:latin typeface="Times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45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557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057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234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0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490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91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783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271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328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345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7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AEC2F-AC67-3444-98AF-7D439662E9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37847B-8CEB-9A40-BF33-480CF66DA5D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A9F0292-D1E7-8045-9FD6-87AB2497315A}" type="slidenum">
              <a:rPr lang="en-US" smtClean="0">
                <a:solidFill>
                  <a:srgbClr val="000000"/>
                </a:solidFill>
                <a:latin typeface="Times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5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5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Tuesday 2 April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0435"/>
            <a:ext cx="8229600" cy="1143000"/>
          </a:xfrm>
        </p:spPr>
        <p:txBody>
          <a:bodyPr/>
          <a:lstStyle/>
          <a:p>
            <a:r>
              <a:rPr lang="en-US" dirty="0" smtClean="0"/>
              <a:t>What makes a planet habitable?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118732" y="1543124"/>
            <a:ext cx="1637997" cy="9903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756729" y="1543124"/>
            <a:ext cx="2250319" cy="990311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133596" y="2533435"/>
            <a:ext cx="462912" cy="95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18732" y="2533435"/>
            <a:ext cx="403564" cy="790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2708904"/>
            <a:ext cx="4570482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solidFill>
                  <a:srgbClr val="FF0000"/>
                </a:solidFill>
              </a:rPr>
              <a:t>For the purposes of this course: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A planet is a sub-stellar mass object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that has never undergone nuclear fusion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and which has sufficient self-gravitation to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assume a spheroidal shape adequately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described by a </a:t>
            </a:r>
            <a:r>
              <a:rPr lang="en-US" sz="1900" dirty="0" err="1" smtClean="0">
                <a:solidFill>
                  <a:srgbClr val="FF0000"/>
                </a:solidFill>
              </a:rPr>
              <a:t>triaxial</a:t>
            </a:r>
            <a:r>
              <a:rPr lang="en-US" sz="1900" dirty="0" smtClean="0">
                <a:solidFill>
                  <a:srgbClr val="FF0000"/>
                </a:solidFill>
              </a:rPr>
              <a:t> ellipsoid regardless of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its orbital parameters. 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2296" y="3476052"/>
            <a:ext cx="47954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For the purposes of this course: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A habitable exoplanet maintains T&lt;400K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liquid water on its surface continuously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for timescale that are relevant for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biological macroevolution (&gt;&gt;10^7 </a:t>
            </a:r>
            <a:r>
              <a:rPr lang="en-US" sz="2000" dirty="0" err="1" smtClean="0">
                <a:solidFill>
                  <a:srgbClr val="0000FF"/>
                </a:solidFill>
              </a:rPr>
              <a:t>yr</a:t>
            </a:r>
            <a:r>
              <a:rPr lang="en-US" sz="2000" dirty="0" smtClean="0">
                <a:solidFill>
                  <a:srgbClr val="0000FF"/>
                </a:solidFill>
              </a:rPr>
              <a:t>).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Sub-ice oceans in extrasolar planetary 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systems may be habitable, but this cannot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be confirmed from Earth by remote sensing.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(Sub-ice oceans will be covered in Week 9).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4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7151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7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765630"/>
          </a:xfrm>
        </p:spPr>
        <p:txBody>
          <a:bodyPr/>
          <a:lstStyle/>
          <a:p>
            <a:r>
              <a:rPr lang="en-US" dirty="0" smtClean="0"/>
              <a:t>Habitable for what?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107"/>
            <a:ext cx="8578707" cy="6040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545915" y="5262912"/>
            <a:ext cx="228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 Sagan’s “Cosmos”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5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98907" y="0"/>
            <a:ext cx="2312202" cy="1267209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Habitable </a:t>
            </a:r>
            <a:br>
              <a:rPr lang="en-US" sz="3400" dirty="0" smtClean="0">
                <a:solidFill>
                  <a:srgbClr val="FFFFFF"/>
                </a:solidFill>
              </a:rPr>
            </a:br>
            <a:r>
              <a:rPr lang="en-US" sz="3400" dirty="0" smtClean="0">
                <a:solidFill>
                  <a:srgbClr val="FFFFFF"/>
                </a:solidFill>
              </a:rPr>
              <a:t>for what?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8447" y="5981559"/>
            <a:ext cx="6465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Specular reflection from </a:t>
            </a:r>
            <a:r>
              <a:rPr lang="en-US" dirty="0" err="1" smtClean="0">
                <a:solidFill>
                  <a:srgbClr val="FFFFFF"/>
                </a:solidFill>
              </a:rPr>
              <a:t>Punga</a:t>
            </a:r>
            <a:r>
              <a:rPr lang="en-US" dirty="0" smtClean="0">
                <a:solidFill>
                  <a:srgbClr val="FFFFFF"/>
                </a:solidFill>
              </a:rPr>
              <a:t> Mare, Titan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NRC report, “The Limits of Organic Life in Planetary Systems,” 2007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3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71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do we know habitability when we see it?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04169"/>
            <a:ext cx="8229601" cy="4277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34838"/>
            <a:ext cx="325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Recurring Slope Lineae on Mars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417" y="5914789"/>
            <a:ext cx="304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Ojha</a:t>
            </a:r>
            <a:r>
              <a:rPr lang="en-US" dirty="0" smtClean="0"/>
              <a:t> et al Nature </a:t>
            </a:r>
            <a:r>
              <a:rPr lang="en-US" dirty="0" err="1" smtClean="0"/>
              <a:t>Geosci</a:t>
            </a:r>
            <a:r>
              <a:rPr lang="en-US" dirty="0" smtClean="0"/>
              <a:t>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8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Habitable environments can be short-lived. </a:t>
            </a:r>
            <a:br>
              <a:rPr lang="en-US" sz="3000" dirty="0" smtClean="0"/>
            </a:br>
            <a:r>
              <a:rPr lang="en-US" sz="3000" dirty="0" smtClean="0"/>
              <a:t>How short-lived is too short-lived to be interesting? 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560"/>
            <a:ext cx="6835702" cy="5960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1033" y="4949124"/>
            <a:ext cx="204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Armetieva</a:t>
            </a:r>
            <a:r>
              <a:rPr lang="en-US" dirty="0" smtClean="0"/>
              <a:t> &amp; </a:t>
            </a:r>
            <a:r>
              <a:rPr lang="en-US" dirty="0" err="1" smtClean="0"/>
              <a:t>Lunine</a:t>
            </a:r>
            <a:endParaRPr lang="en-US" dirty="0" smtClean="0"/>
          </a:p>
          <a:p>
            <a:r>
              <a:rPr lang="en-US" dirty="0" smtClean="0"/>
              <a:t>Icarus</a:t>
            </a:r>
          </a:p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72518" y="2864114"/>
            <a:ext cx="121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</a:t>
            </a:r>
          </a:p>
          <a:p>
            <a:r>
              <a:rPr lang="en-US" dirty="0"/>
              <a:t>i</a:t>
            </a:r>
            <a:r>
              <a:rPr lang="en-US" dirty="0" smtClean="0"/>
              <a:t>mpacts on</a:t>
            </a:r>
          </a:p>
          <a:p>
            <a:r>
              <a:rPr lang="en-US" dirty="0" smtClean="0"/>
              <a:t>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11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1"/>
          <p:cNvSpPr txBox="1">
            <a:spLocks/>
          </p:cNvSpPr>
          <p:nvPr/>
        </p:nvSpPr>
        <p:spPr bwMode="auto">
          <a:xfrm>
            <a:off x="0" y="782638"/>
            <a:ext cx="456664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</a:rPr>
              <a:t>If definition of habitability involves geologic timescales </a:t>
            </a:r>
            <a:r>
              <a:rPr lang="en-US" sz="2800" b="1" dirty="0" smtClean="0">
                <a:solidFill>
                  <a:prstClr val="black"/>
                </a:solidFill>
                <a:sym typeface="Wingdings"/>
              </a:rPr>
              <a:t> geologic data needed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29575" y="935038"/>
            <a:ext cx="584200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17" name="TextBox 5"/>
          <p:cNvSpPr txBox="1">
            <a:spLocks noChangeArrowheads="1"/>
          </p:cNvSpPr>
          <p:nvPr/>
        </p:nvSpPr>
        <p:spPr bwMode="auto">
          <a:xfrm>
            <a:off x="30163" y="6488113"/>
            <a:ext cx="2789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prstClr val="black"/>
                </a:solidFill>
              </a:rPr>
              <a:t>Scale bars are approximate</a:t>
            </a:r>
          </a:p>
        </p:txBody>
      </p:sp>
      <p:sp>
        <p:nvSpPr>
          <p:cNvPr id="94218" name="TextBox 27"/>
          <p:cNvSpPr txBox="1">
            <a:spLocks noChangeArrowheads="1"/>
          </p:cNvSpPr>
          <p:nvPr/>
        </p:nvSpPr>
        <p:spPr bwMode="auto">
          <a:xfrm>
            <a:off x="8029575" y="549275"/>
            <a:ext cx="58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1cm</a:t>
            </a:r>
          </a:p>
        </p:txBody>
      </p:sp>
      <p:pic>
        <p:nvPicPr>
          <p:cNvPr id="9421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93938"/>
            <a:ext cx="4572000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184525" y="3316288"/>
            <a:ext cx="671513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1" name="TextBox 4"/>
          <p:cNvSpPr txBox="1">
            <a:spLocks noChangeArrowheads="1"/>
          </p:cNvSpPr>
          <p:nvPr/>
        </p:nvSpPr>
        <p:spPr bwMode="auto">
          <a:xfrm>
            <a:off x="3163888" y="2847975"/>
            <a:ext cx="6812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</a:rPr>
              <a:t>1km</a:t>
            </a:r>
          </a:p>
        </p:txBody>
      </p:sp>
      <p:sp>
        <p:nvSpPr>
          <p:cNvPr id="94222" name="TextBox 13"/>
          <p:cNvSpPr txBox="1">
            <a:spLocks noChangeArrowheads="1"/>
          </p:cNvSpPr>
          <p:nvPr/>
        </p:nvSpPr>
        <p:spPr bwMode="auto">
          <a:xfrm rot="-5400000">
            <a:off x="-1419227" y="5068887"/>
            <a:ext cx="3208337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prstClr val="black"/>
                </a:solidFill>
              </a:rPr>
              <a:t>Leslie Wood/John Andrews/BEG</a:t>
            </a:r>
          </a:p>
        </p:txBody>
      </p:sp>
      <p:sp>
        <p:nvSpPr>
          <p:cNvPr id="94223" name="TextBox 14"/>
          <p:cNvSpPr txBox="1">
            <a:spLocks noChangeArrowheads="1"/>
          </p:cNvSpPr>
          <p:nvPr/>
        </p:nvSpPr>
        <p:spPr bwMode="auto">
          <a:xfrm>
            <a:off x="8002588" y="6488113"/>
            <a:ext cx="114141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prstClr val="white"/>
                </a:solidFill>
              </a:rPr>
              <a:t>NASA/JPL</a:t>
            </a:r>
          </a:p>
        </p:txBody>
      </p:sp>
    </p:spTree>
    <p:extLst>
      <p:ext uri="{BB962C8B-B14F-4D97-AF65-F5344CB8AC3E}">
        <p14:creationId xmlns:p14="http://schemas.microsoft.com/office/powerpoint/2010/main" val="204076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53"/>
            <a:ext cx="8229600" cy="1143000"/>
          </a:xfrm>
        </p:spPr>
        <p:txBody>
          <a:bodyPr/>
          <a:lstStyle/>
          <a:p>
            <a:r>
              <a:rPr lang="en-US" dirty="0" smtClean="0"/>
              <a:t>Earth history post-Hadean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877"/>
            <a:ext cx="9144000" cy="45326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76553"/>
            <a:ext cx="8573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purple = &gt;2.5 </a:t>
            </a:r>
            <a:r>
              <a:rPr lang="en-US" dirty="0" err="1" smtClean="0"/>
              <a:t>Ga</a:t>
            </a:r>
            <a:r>
              <a:rPr lang="en-US" dirty="0" smtClean="0"/>
              <a:t> rocks (most have been subjected to high T/P which destroys fossils)</a:t>
            </a:r>
          </a:p>
          <a:p>
            <a:r>
              <a:rPr lang="en-US" dirty="0" smtClean="0"/>
              <a:t>Plate tectonics has destroyed most of the evidence of Earth’s earliest (pre-3.8 </a:t>
            </a:r>
            <a:r>
              <a:rPr lang="en-US" dirty="0" err="1" smtClean="0"/>
              <a:t>Ga</a:t>
            </a:r>
            <a:r>
              <a:rPr lang="en-US" dirty="0" smtClean="0"/>
              <a:t>) 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78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413384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Carbon Isotopes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497013" y="480042"/>
            <a:ext cx="6961187" cy="18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14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and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Organisms prefer to use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 - most abundant, most reactive,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preferred by enzymes in the cell.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Biomass enriched in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carbonate enriched in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Ratio of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C: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 provides carbon isotopic fractionation value.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aseline="300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019534"/>
            <a:ext cx="5768814" cy="431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5826542" y="2590800"/>
            <a:ext cx="3209925" cy="1938338"/>
            <a:chOff x="2832" y="1968"/>
            <a:chExt cx="2022" cy="1221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2832" y="1968"/>
              <a:ext cx="2022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Measured as a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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 value: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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 = [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C/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C]</a:t>
              </a:r>
              <a:r>
                <a:rPr lang="en-US" sz="1200" i="1" dirty="0" smtClean="0">
                  <a:solidFill>
                    <a:srgbClr val="000000"/>
                  </a:solidFill>
                  <a:latin typeface="Times" charset="0"/>
                  <a:ea typeface="ＭＳ Ｐゴシック" charset="0"/>
                  <a:sym typeface="Symbol" charset="0"/>
                </a:rPr>
                <a:t>sample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          [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C/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C]</a:t>
              </a:r>
              <a:r>
                <a:rPr lang="en-US" sz="1200" i="1" dirty="0" smtClean="0">
                  <a:solidFill>
                    <a:srgbClr val="000000"/>
                  </a:solidFill>
                  <a:latin typeface="Times" charset="0"/>
                  <a:ea typeface="ＭＳ Ｐゴシック" charset="0"/>
                  <a:sym typeface="Symbol" charset="0"/>
                </a:rPr>
                <a:t>standard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‰, per mil.</a:t>
              </a:r>
            </a:p>
          </p:txBody>
        </p:sp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4368" y="2448"/>
              <a:ext cx="3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- 1</a:t>
              </a:r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>
              <a:off x="3304" y="2576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85653" y="6477297"/>
            <a:ext cx="361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"/>
                <a:ea typeface="ＭＳ Ｐゴシック"/>
              </a:rPr>
              <a:t>s</a:t>
            </a:r>
            <a:r>
              <a:rPr lang="en-US" i="1" dirty="0" smtClean="0">
                <a:solidFill>
                  <a:srgbClr val="000000"/>
                </a:solidFill>
                <a:latin typeface="Times"/>
                <a:ea typeface="ＭＳ Ｐゴシック"/>
              </a:rPr>
              <a:t>tolen from </a:t>
            </a:r>
            <a:r>
              <a:rPr lang="en-US" i="1" dirty="0" err="1" smtClean="0">
                <a:solidFill>
                  <a:srgbClr val="000000"/>
                </a:solidFill>
                <a:latin typeface="Times"/>
                <a:ea typeface="ＭＳ Ｐゴシック"/>
              </a:rPr>
              <a:t>Carrine</a:t>
            </a:r>
            <a:r>
              <a:rPr lang="en-US" i="1" dirty="0" smtClean="0">
                <a:solidFill>
                  <a:srgbClr val="000000"/>
                </a:solidFill>
                <a:latin typeface="Times"/>
                <a:ea typeface="ＭＳ Ｐゴシック"/>
              </a:rPr>
              <a:t> Blank (WUSTL)</a:t>
            </a:r>
            <a:endParaRPr lang="en-US" i="1" dirty="0">
              <a:solidFill>
                <a:srgbClr val="000000"/>
              </a:solidFill>
              <a:latin typeface="Times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71819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8764480" cy="6509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"/>
            <a:ext cx="5493045" cy="764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3560" y="6488668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‘Fundamentals of </a:t>
            </a:r>
            <a:r>
              <a:rPr lang="en-US" dirty="0" err="1" smtClean="0"/>
              <a:t>geobiology</a:t>
            </a:r>
            <a:r>
              <a:rPr lang="en-US" dirty="0" smtClean="0"/>
              <a:t>’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2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Logistics (course handout, </a:t>
            </a:r>
            <a:r>
              <a:rPr lang="en-US" dirty="0" smtClean="0"/>
              <a:t>introductions, designate presenters fo</a:t>
            </a:r>
            <a:r>
              <a:rPr lang="en-US" dirty="0" smtClean="0"/>
              <a:t>r Tue 10 paper presentation,</a:t>
            </a:r>
            <a:r>
              <a:rPr lang="en-US" dirty="0" smtClean="0"/>
              <a:t> set times </a:t>
            </a:r>
            <a:r>
              <a:rPr lang="en-US" dirty="0" smtClean="0"/>
              <a:t>of catch-up lectures)</a:t>
            </a:r>
          </a:p>
          <a:p>
            <a:pPr lvl="3"/>
            <a:r>
              <a:rPr lang="en-US" dirty="0" smtClean="0"/>
              <a:t>Options: Thu 5, 5p-6p; Fri 6, 8a-9a </a:t>
            </a:r>
            <a:r>
              <a:rPr lang="en-US" i="1" dirty="0" smtClean="0"/>
              <a:t>or </a:t>
            </a:r>
            <a:r>
              <a:rPr lang="en-US" dirty="0" smtClean="0"/>
              <a:t>9a-10a; 					</a:t>
            </a:r>
            <a:r>
              <a:rPr lang="en-US" dirty="0" err="1" smtClean="0"/>
              <a:t>Tu</a:t>
            </a:r>
            <a:r>
              <a:rPr lang="en-US" dirty="0" smtClean="0"/>
              <a:t> 10, 8:15a-9:15a </a:t>
            </a:r>
            <a:r>
              <a:rPr lang="en-US" i="1" dirty="0" smtClean="0"/>
              <a:t>or</a:t>
            </a:r>
            <a:r>
              <a:rPr lang="en-US" dirty="0" smtClean="0"/>
              <a:t> 5p-6p; </a:t>
            </a:r>
            <a:r>
              <a:rPr lang="en-US" dirty="0" err="1" smtClean="0"/>
              <a:t>Tu</a:t>
            </a:r>
            <a:r>
              <a:rPr lang="en-US" dirty="0" smtClean="0"/>
              <a:t> 17, 8:15a-9:15a </a:t>
            </a:r>
            <a:r>
              <a:rPr lang="en-US" i="1" dirty="0" smtClean="0"/>
              <a:t>or </a:t>
            </a:r>
            <a:r>
              <a:rPr lang="en-US" dirty="0" smtClean="0"/>
              <a:t>1p-2p </a:t>
            </a:r>
            <a:r>
              <a:rPr lang="en-US" i="1" dirty="0" smtClean="0"/>
              <a:t>or </a:t>
            </a:r>
            <a:r>
              <a:rPr lang="en-US" dirty="0" smtClean="0"/>
              <a:t>4p-5p </a:t>
            </a:r>
            <a:r>
              <a:rPr lang="en-US" i="1" dirty="0" smtClean="0"/>
              <a:t>or </a:t>
            </a:r>
            <a:r>
              <a:rPr lang="en-US" dirty="0" smtClean="0"/>
              <a:t>5p-</a:t>
            </a:r>
            <a:r>
              <a:rPr lang="en-US" dirty="0" smtClean="0"/>
              <a:t>6p</a:t>
            </a:r>
            <a:endParaRPr lang="en-US" dirty="0" smtClean="0"/>
          </a:p>
          <a:p>
            <a:r>
              <a:rPr lang="en-US" dirty="0" smtClean="0"/>
              <a:t>Course outline, motivation</a:t>
            </a:r>
            <a:r>
              <a:rPr lang="en-US" dirty="0" smtClean="0"/>
              <a:t>, </a:t>
            </a:r>
            <a:r>
              <a:rPr lang="en-US" dirty="0" smtClean="0"/>
              <a:t>scope</a:t>
            </a:r>
          </a:p>
          <a:p>
            <a:r>
              <a:rPr lang="en-US" dirty="0" smtClean="0"/>
              <a:t>Earth </a:t>
            </a:r>
            <a:r>
              <a:rPr lang="en-US" dirty="0" smtClean="0"/>
              <a:t>history, post-Hadean</a:t>
            </a:r>
          </a:p>
        </p:txBody>
      </p:sp>
    </p:spTree>
    <p:extLst>
      <p:ext uri="{BB962C8B-B14F-4D97-AF65-F5344CB8AC3E}">
        <p14:creationId xmlns:p14="http://schemas.microsoft.com/office/powerpoint/2010/main" val="162191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6" y="0"/>
            <a:ext cx="6870992" cy="5763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620" y="5763769"/>
            <a:ext cx="388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Krissansen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-Totten et al. Am. J. Sci. 2015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77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110"/>
            <a:ext cx="7053560" cy="6142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7581" y="118020"/>
            <a:ext cx="946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1.9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Ga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Gunflint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Chert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0252"/>
            <a:ext cx="448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Continuity of life: body fossils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7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4130"/>
            <a:ext cx="4162163" cy="9034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Continuity of life:</a:t>
            </a:r>
            <a:br>
              <a:rPr lang="en-US" dirty="0" smtClean="0"/>
            </a:br>
            <a:r>
              <a:rPr lang="en-US" dirty="0" smtClean="0"/>
              <a:t>Proterozoic molecular</a:t>
            </a:r>
            <a:br>
              <a:rPr lang="en-US" dirty="0" smtClean="0"/>
            </a:br>
            <a:r>
              <a:rPr lang="en-US" dirty="0" smtClean="0"/>
              <a:t>fossils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163" y="0"/>
            <a:ext cx="42058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034" y="4528651"/>
            <a:ext cx="292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Pawloska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 Geology 2012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45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08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6429" y="6488668"/>
            <a:ext cx="417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Payne et al. 2011 Photosynthesis Research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499826" cy="6001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300" dirty="0" smtClean="0"/>
              <a:t>Body size has increased over geologic time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554191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5747" cy="4815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778" y="3639467"/>
            <a:ext cx="5364222" cy="32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6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84" y="7635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&lt;10^8 </a:t>
            </a:r>
            <a:r>
              <a:rPr lang="en-US" dirty="0" err="1" smtClean="0"/>
              <a:t>yr</a:t>
            </a:r>
            <a:r>
              <a:rPr lang="en-US" dirty="0" smtClean="0"/>
              <a:t> increase in complexity of life in </a:t>
            </a:r>
            <a:r>
              <a:rPr lang="en-US" dirty="0" err="1" smtClean="0"/>
              <a:t>Ediacaran</a:t>
            </a:r>
            <a:r>
              <a:rPr lang="en-US" dirty="0" smtClean="0"/>
              <a:t> -&gt; Cambrian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009" y="2405805"/>
            <a:ext cx="4937689" cy="2765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6009" y="5170081"/>
            <a:ext cx="151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Rangeomorph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4684" y="1327840"/>
            <a:ext cx="590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levels of atmospheric oxygen are required for animal life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89" y="2405805"/>
            <a:ext cx="4105690" cy="30792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7689" y="5525144"/>
            <a:ext cx="90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Yacatus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8785" y="3025011"/>
            <a:ext cx="3434794" cy="22860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328398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Spicules from sponges</a:t>
            </a:r>
          </a:p>
          <a:p>
            <a:r>
              <a:rPr lang="en-US" dirty="0" smtClean="0"/>
              <a:t>(modern sponge </a:t>
            </a:r>
          </a:p>
          <a:p>
            <a:r>
              <a:rPr lang="en-US" dirty="0" smtClean="0"/>
              <a:t>shown)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7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6" y="1864088"/>
            <a:ext cx="7391400" cy="210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02" y="161964"/>
            <a:ext cx="8815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Complex life and complex biospheres are lacking for most of Earth history</a:t>
            </a:r>
            <a:endParaRPr lang="en-US"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851"/>
            <a:ext cx="9144000" cy="577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686" y="6388475"/>
            <a:ext cx="869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Nick Butterfield, Macroevolution and </a:t>
            </a:r>
            <a:r>
              <a:rPr lang="en-US" dirty="0" err="1" smtClean="0"/>
              <a:t>macroecology</a:t>
            </a:r>
            <a:r>
              <a:rPr lang="en-US" dirty="0" smtClean="0"/>
              <a:t> through deep time, Paleontology,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63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61525"/>
          </a:xfrm>
        </p:spPr>
        <p:txBody>
          <a:bodyPr/>
          <a:lstStyle/>
          <a:p>
            <a:r>
              <a:rPr lang="en-US" dirty="0" smtClean="0"/>
              <a:t>Why did the development of complex, multicellular life on Earth take so long?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950" y="2176937"/>
            <a:ext cx="8686800" cy="4525963"/>
          </a:xfrm>
        </p:spPr>
        <p:txBody>
          <a:bodyPr/>
          <a:lstStyle/>
          <a:p>
            <a:r>
              <a:rPr lang="en-US" dirty="0" smtClean="0"/>
              <a:t>Long wait for origin of life? (very unlikely)</a:t>
            </a:r>
          </a:p>
          <a:p>
            <a:r>
              <a:rPr lang="en-US" dirty="0" smtClean="0"/>
              <a:t>Evolutionary innovations the rate-limiting step?</a:t>
            </a:r>
          </a:p>
          <a:p>
            <a:r>
              <a:rPr lang="en-US" dirty="0" smtClean="0"/>
              <a:t>Environmental changes the rate-limiting step?</a:t>
            </a:r>
          </a:p>
          <a:p>
            <a:r>
              <a:rPr lang="en-US" dirty="0" smtClean="0"/>
              <a:t>Focus for the rest of this course: </a:t>
            </a:r>
            <a:r>
              <a:rPr lang="en-US" u="sng" dirty="0" smtClean="0"/>
              <a:t>microbial</a:t>
            </a:r>
            <a:r>
              <a:rPr lang="en-US" dirty="0" smtClean="0"/>
              <a:t> habitability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6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93000" cy="88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6" y="1001137"/>
            <a:ext cx="7493000" cy="4686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02603" y="5041786"/>
            <a:ext cx="1291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Carter 1983</a:t>
            </a:r>
          </a:p>
          <a:p>
            <a:r>
              <a:rPr lang="en-US" dirty="0" smtClean="0"/>
              <a:t>Phil. Trans.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6247" y="5782818"/>
            <a:ext cx="8084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responses to Carter’s argument include:</a:t>
            </a:r>
          </a:p>
          <a:p>
            <a:pPr marL="342900" indent="-342900">
              <a:buAutoNum type="alphaUcParenBoth"/>
            </a:pPr>
            <a:r>
              <a:rPr lang="en-US" dirty="0" smtClean="0"/>
              <a:t>It is a very powerful argument that uses only a few unobjectionable assumptions,</a:t>
            </a:r>
          </a:p>
          <a:p>
            <a:pPr marL="342900" indent="-342900">
              <a:buAutoNum type="alphaUcParenBoth"/>
            </a:pPr>
            <a:r>
              <a:rPr lang="en-US" dirty="0" smtClean="0"/>
              <a:t>One bit of data is worth more than a hundred pages of this kind of argument.</a:t>
            </a:r>
          </a:p>
        </p:txBody>
      </p:sp>
    </p:spTree>
    <p:extLst>
      <p:ext uri="{BB962C8B-B14F-4D97-AF65-F5344CB8AC3E}">
        <p14:creationId xmlns:p14="http://schemas.microsoft.com/office/powerpoint/2010/main" val="298947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infer about climate from the continuity of life?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119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Continuous surface (or near-surface) liquid water</a:t>
            </a:r>
          </a:p>
          <a:p>
            <a:pPr marL="0" indent="0">
              <a:buNone/>
            </a:pPr>
            <a:r>
              <a:rPr lang="en-US" dirty="0" smtClean="0"/>
              <a:t>Life is known to proliferate at least within this range:</a:t>
            </a:r>
          </a:p>
          <a:p>
            <a:pPr marL="0" indent="0">
              <a:buNone/>
            </a:pPr>
            <a:r>
              <a:rPr lang="en-US" dirty="0" smtClean="0"/>
              <a:t>T = -25C to 122C</a:t>
            </a:r>
          </a:p>
          <a:p>
            <a:pPr marL="0" indent="0">
              <a:buNone/>
            </a:pPr>
            <a:r>
              <a:rPr lang="en-US" dirty="0" smtClean="0"/>
              <a:t>pH = 0 to 13</a:t>
            </a:r>
          </a:p>
          <a:p>
            <a:pPr marL="0" indent="0">
              <a:buNone/>
            </a:pPr>
            <a:r>
              <a:rPr lang="en-US" dirty="0" smtClean="0"/>
              <a:t>P up to 200 </a:t>
            </a:r>
            <a:r>
              <a:rPr lang="en-US" dirty="0" err="1" smtClean="0"/>
              <a:t>MPa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Water activity as low as 0.6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69681" y="6312488"/>
            <a:ext cx="726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Searching for Life Across Space and Time: Proceedings of a Workshop,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7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615"/>
          </a:xfrm>
        </p:spPr>
        <p:txBody>
          <a:bodyPr>
            <a:normAutofit/>
          </a:bodyPr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Foundations (1-2 weeks)</a:t>
            </a:r>
          </a:p>
          <a:p>
            <a:r>
              <a:rPr lang="en-US" sz="2000" dirty="0" smtClean="0"/>
              <a:t>Earth history</a:t>
            </a:r>
          </a:p>
          <a:p>
            <a:r>
              <a:rPr lang="en-US" sz="2000" dirty="0" smtClean="0"/>
              <a:t>HZ concept, atmospheric science essentials</a:t>
            </a:r>
          </a:p>
          <a:p>
            <a:r>
              <a:rPr lang="en-US" sz="2000" dirty="0" smtClean="0"/>
              <a:t>Post-Hadean Earth system</a:t>
            </a:r>
          </a:p>
          <a:p>
            <a:pPr marL="0" indent="0">
              <a:buNone/>
            </a:pPr>
            <a:r>
              <a:rPr lang="en-US" b="1" dirty="0" smtClean="0"/>
              <a:t>Principles – how are habitable planets initiated and sustained? (4-5 weeks)</a:t>
            </a:r>
          </a:p>
          <a:p>
            <a:r>
              <a:rPr lang="en-US" sz="1900" dirty="0" smtClean="0"/>
              <a:t>Volatile supply, volatile escape</a:t>
            </a:r>
            <a:endParaRPr lang="en-US" sz="1900" dirty="0"/>
          </a:p>
          <a:p>
            <a:r>
              <a:rPr lang="en-US" sz="1900" dirty="0" smtClean="0"/>
              <a:t>Long-term climate evolution</a:t>
            </a:r>
          </a:p>
          <a:p>
            <a:r>
              <a:rPr lang="en-US" sz="1900" dirty="0"/>
              <a:t>Runaway </a:t>
            </a:r>
            <a:r>
              <a:rPr lang="en-US" sz="1900" dirty="0" smtClean="0"/>
              <a:t>greenhouse, moist greenhouse</a:t>
            </a:r>
            <a:endParaRPr lang="en-US" sz="1900" dirty="0"/>
          </a:p>
          <a:p>
            <a:pPr marL="0" indent="0">
              <a:buNone/>
            </a:pPr>
            <a:r>
              <a:rPr lang="en-US" b="1" dirty="0" smtClean="0"/>
              <a:t>Specifics (~2 weeks)</a:t>
            </a:r>
          </a:p>
          <a:p>
            <a:r>
              <a:rPr lang="en-US" sz="1900" dirty="0" smtClean="0"/>
              <a:t>Early Mars </a:t>
            </a:r>
          </a:p>
          <a:p>
            <a:r>
              <a:rPr lang="en-US" sz="1900" dirty="0" err="1" smtClean="0"/>
              <a:t>Hyperthermals</a:t>
            </a:r>
            <a:r>
              <a:rPr lang="en-US" sz="1900" dirty="0" smtClean="0"/>
              <a:t> on Earth</a:t>
            </a:r>
          </a:p>
          <a:p>
            <a:r>
              <a:rPr lang="en-US" sz="1900" dirty="0" smtClean="0"/>
              <a:t>Oceans within ice-covered moons</a:t>
            </a:r>
          </a:p>
          <a:p>
            <a:r>
              <a:rPr lang="en-US" sz="1900" dirty="0" err="1" smtClean="0"/>
              <a:t>Exoplanetary</a:t>
            </a:r>
            <a:r>
              <a:rPr lang="en-US" sz="1900" dirty="0" smtClean="0"/>
              <a:t> systems e.g. TRAPPIST-1 system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169712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14" y="169521"/>
            <a:ext cx="8686800" cy="1143000"/>
          </a:xfrm>
        </p:spPr>
        <p:txBody>
          <a:bodyPr/>
          <a:lstStyle/>
          <a:p>
            <a:r>
              <a:rPr lang="en-US" dirty="0" smtClean="0"/>
              <a:t>Evidence for oceans on Earth &gt;4.0 </a:t>
            </a:r>
            <a:r>
              <a:rPr lang="en-US" dirty="0" err="1" smtClean="0"/>
              <a:t>Ga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4699"/>
            <a:ext cx="5181841" cy="388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310" y="2322929"/>
            <a:ext cx="4152690" cy="3464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787830"/>
            <a:ext cx="172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Jack Hills zircons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29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70846"/>
            <a:ext cx="85242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Glaciation uncommon in Earth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81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55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4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25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Earth’s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93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0"/>
            <a:ext cx="57445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01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3" y="444101"/>
            <a:ext cx="6156553" cy="6190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75"/>
            <a:ext cx="8229600" cy="338926"/>
          </a:xfrm>
        </p:spPr>
        <p:txBody>
          <a:bodyPr/>
          <a:lstStyle/>
          <a:p>
            <a:r>
              <a:rPr lang="en-US" sz="3000" dirty="0" smtClean="0"/>
              <a:t>Origin of oxygenic photosynthesis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152021" y="6265716"/>
            <a:ext cx="3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Fischer et al., Annual Reviews,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00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77470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24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6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134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04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3" y="698500"/>
            <a:ext cx="7645400" cy="546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4865" y="5921602"/>
            <a:ext cx="1299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Stephanie </a:t>
            </a:r>
          </a:p>
          <a:p>
            <a:r>
              <a:rPr lang="en-US" dirty="0" smtClean="0"/>
              <a:t>Olson et al.,</a:t>
            </a:r>
          </a:p>
          <a:p>
            <a:r>
              <a:rPr lang="en-US" dirty="0" err="1" smtClean="0"/>
              <a:t>arXiv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8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05" y="141590"/>
            <a:ext cx="8229600" cy="864900"/>
          </a:xfrm>
        </p:spPr>
        <p:txBody>
          <a:bodyPr/>
          <a:lstStyle/>
          <a:p>
            <a:r>
              <a:rPr lang="en-US" dirty="0" smtClean="0"/>
              <a:t>There is no course textbook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1105" y="1342904"/>
            <a:ext cx="8229600" cy="86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8191" y="992142"/>
            <a:ext cx="6044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PDFs of required and suggested reading will be made </a:t>
            </a:r>
            <a:r>
              <a:rPr lang="en-US" dirty="0" smtClean="0"/>
              <a:t>available</a:t>
            </a:r>
          </a:p>
          <a:p>
            <a:r>
              <a:rPr lang="en-US" dirty="0"/>
              <a:t>at http://</a:t>
            </a:r>
            <a:r>
              <a:rPr lang="en-US" dirty="0" err="1"/>
              <a:t>geosci.uchicago.edu</a:t>
            </a:r>
            <a:r>
              <a:rPr lang="en-US" dirty="0"/>
              <a:t>/~kite/geos32060/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6210" y="2023138"/>
            <a:ext cx="70393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Particularly useful books:</a:t>
            </a:r>
          </a:p>
          <a:p>
            <a:r>
              <a:rPr lang="en-US" dirty="0" smtClean="0"/>
              <a:t>Atmospheric evolution on inhabited and lifeless worlds, Catling &amp; </a:t>
            </a:r>
            <a:r>
              <a:rPr lang="en-US" dirty="0" err="1" smtClean="0"/>
              <a:t>Kasting</a:t>
            </a:r>
            <a:endParaRPr lang="en-US" dirty="0" smtClean="0"/>
          </a:p>
          <a:p>
            <a:r>
              <a:rPr lang="en-US" dirty="0" smtClean="0"/>
              <a:t>How to build a habitable planets, Langmuir &amp; </a:t>
            </a:r>
            <a:r>
              <a:rPr lang="en-US" dirty="0" err="1" smtClean="0"/>
              <a:t>Broecker</a:t>
            </a:r>
            <a:endParaRPr lang="en-US" dirty="0" smtClean="0"/>
          </a:p>
          <a:p>
            <a:r>
              <a:rPr lang="en-US" dirty="0" smtClean="0"/>
              <a:t>Principles of planetary climate</a:t>
            </a:r>
            <a:r>
              <a:rPr lang="en-US" dirty="0" smtClean="0"/>
              <a:t>, </a:t>
            </a:r>
            <a:r>
              <a:rPr lang="en-US" dirty="0" err="1" smtClean="0"/>
              <a:t>Pierrehumbert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Accessible and solid introductions:</a:t>
            </a:r>
          </a:p>
          <a:p>
            <a:r>
              <a:rPr lang="en-US" dirty="0" smtClean="0"/>
              <a:t>Life on a young planet, Andy </a:t>
            </a:r>
            <a:r>
              <a:rPr lang="en-US" dirty="0" smtClean="0"/>
              <a:t>Knoll (</a:t>
            </a:r>
            <a:r>
              <a:rPr lang="en-US" dirty="0" smtClean="0"/>
              <a:t>climate/life on </a:t>
            </a:r>
            <a:r>
              <a:rPr lang="en-US" dirty="0" smtClean="0"/>
              <a:t>Earth)</a:t>
            </a:r>
            <a:endParaRPr lang="en-US" dirty="0" smtClean="0"/>
          </a:p>
          <a:p>
            <a:r>
              <a:rPr lang="en-US" dirty="0" smtClean="0"/>
              <a:t>Planet Mars, Francois </a:t>
            </a:r>
            <a:r>
              <a:rPr lang="en-US" dirty="0" smtClean="0"/>
              <a:t>Forget (climate history on Mars)</a:t>
            </a:r>
            <a:endParaRPr lang="en-US" dirty="0" smtClean="0"/>
          </a:p>
          <a:p>
            <a:r>
              <a:rPr lang="en-US" dirty="0" smtClean="0"/>
              <a:t>Five billion years of solitude, Lee </a:t>
            </a:r>
            <a:r>
              <a:rPr lang="en-US" dirty="0" smtClean="0"/>
              <a:t>Billings (exoplanets)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6523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sz="3000" dirty="0" smtClean="0"/>
              <a:t>Using genetic data to probe paleoclimate?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73962" y="157788"/>
            <a:ext cx="266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srgbClr val="FF0000"/>
                </a:solidFill>
              </a:rPr>
              <a:t>new, little-tested method</a:t>
            </a:r>
            <a:endParaRPr lang="en-US" b="1" i="1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3962" y="6264886"/>
            <a:ext cx="238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Garcia et al. PNAS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53" y="814826"/>
            <a:ext cx="5053761" cy="6043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6538" y="2040456"/>
            <a:ext cx="3059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Resurrect ancestral proteins</a:t>
            </a:r>
          </a:p>
          <a:p>
            <a:r>
              <a:rPr lang="en-US" dirty="0" smtClean="0"/>
              <a:t>- Determine their temperature</a:t>
            </a:r>
          </a:p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55783" y="5284790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NDK = nucleoside </a:t>
            </a:r>
            <a:r>
              <a:rPr lang="en-US" dirty="0" err="1"/>
              <a:t>diphosphate</a:t>
            </a:r>
            <a:r>
              <a:rPr lang="en-US" dirty="0"/>
              <a:t> kinases</a:t>
            </a:r>
          </a:p>
        </p:txBody>
      </p:sp>
    </p:spTree>
    <p:extLst>
      <p:ext uri="{BB962C8B-B14F-4D97-AF65-F5344CB8AC3E}">
        <p14:creationId xmlns:p14="http://schemas.microsoft.com/office/powerpoint/2010/main" val="981301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1345"/>
            <a:ext cx="93299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Next lecture: why has Earth avoided the fates of Mars and Earth?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176"/>
            <a:ext cx="9144000" cy="3067665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627272"/>
            <a:ext cx="44584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geosci.uchicago.edu</a:t>
            </a:r>
            <a:r>
              <a:rPr lang="en-US" dirty="0"/>
              <a:t>/~kite/geos32060/</a:t>
            </a:r>
          </a:p>
        </p:txBody>
      </p:sp>
    </p:spTree>
    <p:extLst>
      <p:ext uri="{BB962C8B-B14F-4D97-AF65-F5344CB8AC3E}">
        <p14:creationId xmlns:p14="http://schemas.microsoft.com/office/powerpoint/2010/main" val="316977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432"/>
          </a:xfrm>
        </p:spPr>
        <p:txBody>
          <a:bodyPr/>
          <a:lstStyle/>
          <a:p>
            <a:r>
              <a:rPr lang="en-US" b="1" dirty="0" smtClean="0"/>
              <a:t>Lecture 1 Key </a:t>
            </a:r>
            <a:r>
              <a:rPr lang="en-US" b="1" dirty="0" smtClean="0"/>
              <a:t>points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74" y="1282668"/>
            <a:ext cx="8887126" cy="489577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Earth has stayed habitable for &gt;3 Gyr</a:t>
            </a:r>
          </a:p>
          <a:p>
            <a:pPr lvl="1"/>
            <a:r>
              <a:rPr lang="en-US" dirty="0" smtClean="0"/>
              <a:t>Continuously</a:t>
            </a:r>
          </a:p>
          <a:p>
            <a:pPr lvl="1"/>
            <a:r>
              <a:rPr lang="en-US" dirty="0" smtClean="0"/>
              <a:t>Earth inhabited only by microbes pre-1 Gya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smtClean="0"/>
              <a:t>`difficult step’ </a:t>
            </a:r>
            <a:r>
              <a:rPr lang="en-US" dirty="0" smtClean="0"/>
              <a:t>is a step in biological evolution whose characteristic wait time (given a habitable planet) is &gt;&gt; 10 Gyr. </a:t>
            </a:r>
            <a:r>
              <a:rPr lang="en-US" b="1" dirty="0" smtClean="0"/>
              <a:t>There are at least </a:t>
            </a:r>
            <a:r>
              <a:rPr lang="en-US" b="1" dirty="0" smtClean="0"/>
              <a:t>three candidate difficult steps on the evolutionary path leading to </a:t>
            </a:r>
            <a:r>
              <a:rPr lang="en-US" b="1" dirty="0" smtClean="0"/>
              <a:t>people.</a:t>
            </a:r>
          </a:p>
          <a:p>
            <a:r>
              <a:rPr lang="en-US" dirty="0" smtClean="0"/>
              <a:t>Earth’s continuous habitability implies</a:t>
            </a:r>
            <a:r>
              <a:rPr lang="en-US" dirty="0"/>
              <a:t> </a:t>
            </a:r>
            <a:r>
              <a:rPr lang="en-US" dirty="0" smtClean="0"/>
              <a:t>that Earth’s climate has stayed within the habitable range at least for the last 3.5 </a:t>
            </a:r>
            <a:r>
              <a:rPr lang="en-US" dirty="0" err="1" smtClean="0"/>
              <a:t>Ga</a:t>
            </a:r>
            <a:r>
              <a:rPr lang="en-US" dirty="0" smtClean="0"/>
              <a:t> </a:t>
            </a:r>
          </a:p>
          <a:p>
            <a:pPr lvl="1"/>
            <a:r>
              <a:rPr lang="en-US" b="1" dirty="0" smtClean="0"/>
              <a:t>However, Earth’s pO2, pCO2, and ocean chemistry have changed over time.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307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3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Content Placeholder 2"/>
          <p:cNvSpPr>
            <a:spLocks noGrp="1"/>
          </p:cNvSpPr>
          <p:nvPr>
            <p:ph idx="1"/>
          </p:nvPr>
        </p:nvSpPr>
        <p:spPr>
          <a:xfrm>
            <a:off x="914400" y="1054100"/>
            <a:ext cx="8229600" cy="4525963"/>
          </a:xfrm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pic>
        <p:nvPicPr>
          <p:cNvPr id="206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52463"/>
            <a:ext cx="68246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Box 4"/>
          <p:cNvSpPr txBox="1">
            <a:spLocks noChangeArrowheads="1"/>
          </p:cNvSpPr>
          <p:nvPr/>
        </p:nvSpPr>
        <p:spPr bwMode="auto">
          <a:xfrm>
            <a:off x="3619500" y="4292600"/>
            <a:ext cx="3019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dirty="0"/>
              <a:t>Sun-like </a:t>
            </a:r>
            <a:r>
              <a:rPr lang="en-US" dirty="0" smtClean="0"/>
              <a:t>stars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39063" y="4736764"/>
            <a:ext cx="119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Dong et al.</a:t>
            </a:r>
          </a:p>
          <a:p>
            <a:r>
              <a:rPr lang="en-US" dirty="0" err="1" smtClean="0"/>
              <a:t>ApJ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64482" y="36775"/>
            <a:ext cx="45551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Earth-sized planets are common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5035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1035" y="1812676"/>
            <a:ext cx="9144000" cy="5045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19" y="-19635"/>
            <a:ext cx="4563081" cy="30435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747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95" y="1869227"/>
            <a:ext cx="5899270" cy="331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8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6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1048</Words>
  <Application>Microsoft Macintosh PowerPoint</Application>
  <PresentationFormat>On-screen Show (4:3)</PresentationFormat>
  <Paragraphs>167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Office Theme</vt:lpstr>
      <vt:lpstr>10_Office Theme</vt:lpstr>
      <vt:lpstr>Blank Presentation</vt:lpstr>
      <vt:lpstr>4_Office Theme</vt:lpstr>
      <vt:lpstr>GEOS 22060/ GEOS 32060 / ASTR 45900 </vt:lpstr>
      <vt:lpstr>Today:</vt:lpstr>
      <vt:lpstr>Course outline</vt:lpstr>
      <vt:lpstr>There is no course textbook</vt:lpstr>
      <vt:lpstr>Lecture 1 Key points</vt:lpstr>
      <vt:lpstr>PowerPoint Presentation</vt:lpstr>
      <vt:lpstr>PowerPoint Presentation</vt:lpstr>
      <vt:lpstr>PowerPoint Presentation</vt:lpstr>
      <vt:lpstr>PowerPoint Presentation</vt:lpstr>
      <vt:lpstr>What makes a planet habitable?</vt:lpstr>
      <vt:lpstr>PowerPoint Presentation</vt:lpstr>
      <vt:lpstr>Habitable for what?</vt:lpstr>
      <vt:lpstr>Habitable  for what?</vt:lpstr>
      <vt:lpstr>How do we know habitability when we see it?</vt:lpstr>
      <vt:lpstr>Habitable environments can be short-lived.  How short-lived is too short-lived to be interesting? </vt:lpstr>
      <vt:lpstr>PowerPoint Presentation</vt:lpstr>
      <vt:lpstr>Earth history post-Hadean</vt:lpstr>
      <vt:lpstr>Carbon Isotopes</vt:lpstr>
      <vt:lpstr>PowerPoint Presentation</vt:lpstr>
      <vt:lpstr>PowerPoint Presentation</vt:lpstr>
      <vt:lpstr>PowerPoint Presentation</vt:lpstr>
      <vt:lpstr> Continuity of life: Proterozoic molecular fossils</vt:lpstr>
      <vt:lpstr>PowerPoint Presentation</vt:lpstr>
      <vt:lpstr>PowerPoint Presentation</vt:lpstr>
      <vt:lpstr>&lt;10^8 yr increase in complexity of life in Ediacaran -&gt; Cambrian</vt:lpstr>
      <vt:lpstr>PowerPoint Presentation</vt:lpstr>
      <vt:lpstr>Why did the development of complex, multicellular life on Earth take so long?</vt:lpstr>
      <vt:lpstr>PowerPoint Presentation</vt:lpstr>
      <vt:lpstr>What can we infer about climate from the continuity of life?</vt:lpstr>
      <vt:lpstr>Evidence for oceans on Earth &gt;4.0 Ga</vt:lpstr>
      <vt:lpstr>Glaciation uncommon in Earth history</vt:lpstr>
      <vt:lpstr>PowerPoint Presentation</vt:lpstr>
      <vt:lpstr>History of Earth’s climate</vt:lpstr>
      <vt:lpstr>PowerPoint Presentation</vt:lpstr>
      <vt:lpstr>Origin of oxygenic photosynthesis</vt:lpstr>
      <vt:lpstr>PowerPoint Presentation</vt:lpstr>
      <vt:lpstr>PowerPoint Presentation</vt:lpstr>
      <vt:lpstr>PowerPoint Presentation</vt:lpstr>
      <vt:lpstr>PowerPoint Presentation</vt:lpstr>
      <vt:lpstr>Using genetic data to probe paleoclimate?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116</cp:revision>
  <dcterms:created xsi:type="dcterms:W3CDTF">2016-01-07T03:39:51Z</dcterms:created>
  <dcterms:modified xsi:type="dcterms:W3CDTF">2018-04-03T18:47:29Z</dcterms:modified>
</cp:coreProperties>
</file>