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9" r:id="rId2"/>
    <p:sldId id="445" r:id="rId3"/>
    <p:sldId id="488" r:id="rId4"/>
    <p:sldId id="550" r:id="rId5"/>
    <p:sldId id="500" r:id="rId6"/>
    <p:sldId id="501" r:id="rId7"/>
    <p:sldId id="502" r:id="rId8"/>
    <p:sldId id="505" r:id="rId9"/>
    <p:sldId id="506" r:id="rId10"/>
    <p:sldId id="507" r:id="rId11"/>
    <p:sldId id="512" r:id="rId12"/>
    <p:sldId id="513" r:id="rId13"/>
    <p:sldId id="514" r:id="rId14"/>
    <p:sldId id="521" r:id="rId15"/>
    <p:sldId id="515" r:id="rId16"/>
    <p:sldId id="516" r:id="rId17"/>
    <p:sldId id="517" r:id="rId18"/>
    <p:sldId id="518" r:id="rId19"/>
    <p:sldId id="519" r:id="rId20"/>
    <p:sldId id="520" r:id="rId21"/>
    <p:sldId id="522" r:id="rId22"/>
    <p:sldId id="523" r:id="rId23"/>
    <p:sldId id="524" r:id="rId24"/>
    <p:sldId id="525" r:id="rId25"/>
    <p:sldId id="527" r:id="rId26"/>
    <p:sldId id="528" r:id="rId27"/>
    <p:sldId id="529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3" r:id="rId41"/>
    <p:sldId id="544" r:id="rId42"/>
    <p:sldId id="545" r:id="rId43"/>
    <p:sldId id="546" r:id="rId44"/>
    <p:sldId id="547" r:id="rId45"/>
    <p:sldId id="483" r:id="rId46"/>
    <p:sldId id="484" r:id="rId47"/>
    <p:sldId id="548" r:id="rId48"/>
    <p:sldId id="549" r:id="rId49"/>
    <p:sldId id="485" r:id="rId50"/>
    <p:sldId id="486" r:id="rId51"/>
    <p:sldId id="48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1" d="100"/>
          <a:sy n="111" d="100"/>
        </p:scale>
        <p:origin x="-2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7</a:t>
            </a:r>
          </a:p>
          <a:p>
            <a:r>
              <a:rPr lang="en-US" dirty="0"/>
              <a:t>Volatile escape, concluded</a:t>
            </a:r>
            <a:endParaRPr lang="en-US" dirty="0" smtClean="0"/>
          </a:p>
          <a:p>
            <a:r>
              <a:rPr lang="en-US" dirty="0"/>
              <a:t>Tuesday 28 </a:t>
            </a:r>
            <a:r>
              <a:rPr lang="en-US" dirty="0" smtClean="0"/>
              <a:t>January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38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Protective (?) role of planetary magnetic field with respect to solar wind stripping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57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4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1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87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9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9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5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6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283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5959475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48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Thermal structure of hydrodynamic outflow (Watson et al. 1981)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2" y="685800"/>
            <a:ext cx="6814066" cy="5510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2716" y="4953000"/>
            <a:ext cx="273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distance down gravity well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84560" y="1325011"/>
            <a:ext cx="154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dimensionless</a:t>
            </a:r>
          </a:p>
          <a:p>
            <a:r>
              <a:rPr lang="en-US" i="1" dirty="0" smtClean="0"/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894" y="3733378"/>
            <a:ext cx="1841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skin temperature</a:t>
            </a:r>
          </a:p>
          <a:p>
            <a:r>
              <a:rPr lang="en-US" i="1" dirty="0" smtClean="0"/>
              <a:t>(loosely: </a:t>
            </a:r>
          </a:p>
          <a:p>
            <a:r>
              <a:rPr lang="en-US" i="1" dirty="0" smtClean="0"/>
              <a:t>stratospheric</a:t>
            </a:r>
          </a:p>
          <a:p>
            <a:r>
              <a:rPr lang="en-US" i="1" dirty="0" smtClean="0"/>
              <a:t>temperature)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78111" y="1608667"/>
            <a:ext cx="719667" cy="536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97778" y="1285501"/>
            <a:ext cx="255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XUV assumed to be</a:t>
            </a:r>
          </a:p>
          <a:p>
            <a:r>
              <a:rPr lang="en-US" dirty="0" smtClean="0"/>
              <a:t>absorbed at a single level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11222" y="3570111"/>
            <a:ext cx="1298222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3735" y="3584222"/>
            <a:ext cx="294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PdV</a:t>
            </a:r>
            <a:r>
              <a:rPr lang="en-US" i="1" dirty="0" smtClean="0"/>
              <a:t> work done on ascending</a:t>
            </a:r>
          </a:p>
          <a:p>
            <a:r>
              <a:rPr lang="en-US" i="1" dirty="0" smtClean="0"/>
              <a:t>fluid cools the flow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33444" y="2781278"/>
            <a:ext cx="72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sonic</a:t>
            </a:r>
          </a:p>
          <a:p>
            <a:r>
              <a:rPr lang="en-US" i="1" dirty="0" smtClean="0"/>
              <a:t>point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9618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Assumes: Collisional </a:t>
            </a:r>
            <a:r>
              <a:rPr lang="en-US" dirty="0"/>
              <a:t>at sonic level (bad </a:t>
            </a:r>
            <a:r>
              <a:rPr lang="en-US" dirty="0" err="1"/>
              <a:t>approxm</a:t>
            </a:r>
            <a:r>
              <a:rPr lang="en-US" dirty="0"/>
              <a:t>. for Titan and Pluto)</a:t>
            </a:r>
          </a:p>
          <a:p>
            <a:r>
              <a:rPr lang="en-US" dirty="0"/>
              <a:t>No convective </a:t>
            </a:r>
            <a:r>
              <a:rPr lang="en-US" dirty="0" smtClean="0"/>
              <a:t>adjustment, Single</a:t>
            </a:r>
            <a:r>
              <a:rPr lang="en-US" dirty="0"/>
              <a:t>-</a:t>
            </a:r>
            <a:r>
              <a:rPr lang="en-US" dirty="0" smtClean="0"/>
              <a:t>component, H</a:t>
            </a:r>
            <a:r>
              <a:rPr lang="en-US" dirty="0"/>
              <a:t>/H2 </a:t>
            </a:r>
            <a:r>
              <a:rPr lang="en-US" dirty="0" smtClean="0"/>
              <a:t>dominated, Neutral </a:t>
            </a:r>
            <a:r>
              <a:rPr lang="en-US" dirty="0"/>
              <a:t>(vs. ionized) outflow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Atmospheric escape – </a:t>
            </a:r>
            <a:br>
              <a:rPr lang="en-US" b="1" dirty="0" smtClean="0"/>
            </a:br>
            <a:r>
              <a:rPr lang="en-US" b="1" dirty="0" smtClean="0"/>
              <a:t>key unifying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5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6169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02669" y="885465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84783" y="1362519"/>
            <a:ext cx="757964" cy="685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4445" y="4260335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lag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9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/>
              <a:t>Lecture 7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/>
              <a:t>Diffusion limit: what regulates H loss from Venus, Earth and Mars today</a:t>
            </a:r>
          </a:p>
          <a:p>
            <a:r>
              <a:rPr lang="en-US" dirty="0" smtClean="0"/>
              <a:t>Impact erosion – giant impacts and </a:t>
            </a:r>
            <a:r>
              <a:rPr lang="en-US" dirty="0" err="1" smtClean="0"/>
              <a:t>planetesimal</a:t>
            </a:r>
            <a:r>
              <a:rPr lang="en-US" dirty="0" smtClean="0"/>
              <a:t>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5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Diffusion limit: what regulates H loss from Venus, Earth and Mars today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Impact erosion – giant impacts and </a:t>
            </a:r>
            <a:r>
              <a:rPr lang="en-US" dirty="0" err="1" smtClean="0">
                <a:solidFill>
                  <a:srgbClr val="A6A6A6"/>
                </a:solidFill>
              </a:rPr>
              <a:t>planetesimal</a:t>
            </a:r>
            <a:r>
              <a:rPr lang="en-US" dirty="0" smtClean="0">
                <a:solidFill>
                  <a:srgbClr val="A6A6A6"/>
                </a:solidFill>
              </a:rPr>
              <a:t> impacts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32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354"/>
            <a:ext cx="8297333" cy="513964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732844" y="5974447"/>
            <a:ext cx="657577" cy="67339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806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/>
              <a:t>The Galaxy has many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-absent Super-Earths </a:t>
            </a:r>
            <a:r>
              <a:rPr lang="en-US" sz="2600" i="1" dirty="0" smtClean="0"/>
              <a:t>and</a:t>
            </a:r>
            <a:r>
              <a:rPr lang="en-US" sz="2600" dirty="0" smtClean="0"/>
              <a:t> many &gt;~1 </a:t>
            </a:r>
            <a:r>
              <a:rPr lang="en-US" sz="2600" dirty="0" err="1" smtClean="0"/>
              <a:t>wt</a:t>
            </a:r>
            <a:r>
              <a:rPr lang="en-US" sz="2600" dirty="0" smtClean="0"/>
              <a:t>%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mini-</a:t>
            </a:r>
            <a:r>
              <a:rPr lang="en-US" sz="2600" dirty="0" err="1" smtClean="0"/>
              <a:t>Neptunes</a:t>
            </a:r>
            <a:r>
              <a:rPr lang="en-US" sz="2600" dirty="0" smtClean="0"/>
              <a:t>: not much in between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4882444" y="6378222"/>
            <a:ext cx="288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Eylen</a:t>
            </a:r>
            <a:r>
              <a:rPr lang="en-US" dirty="0" smtClean="0"/>
              <a:t> et al. </a:t>
            </a:r>
            <a:r>
              <a:rPr lang="en-US" dirty="0" err="1" smtClean="0"/>
              <a:t>MNRAS 2018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523111" y="3330222"/>
            <a:ext cx="0" cy="1806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7887885" y="409000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harder to detect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40556" y="3908778"/>
            <a:ext cx="5348111" cy="28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06222" y="3330222"/>
            <a:ext cx="0" cy="5785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8779" y="2545392"/>
            <a:ext cx="1901351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mostly not rocky</a:t>
            </a:r>
          </a:p>
          <a:p>
            <a:r>
              <a:rPr lang="en-US" sz="1500" dirty="0" smtClean="0"/>
              <a:t>based on density data</a:t>
            </a:r>
          </a:p>
          <a:p>
            <a:r>
              <a:rPr lang="en-US" sz="1500" dirty="0" smtClean="0"/>
              <a:t>(L. Rogers </a:t>
            </a:r>
            <a:r>
              <a:rPr lang="en-US" sz="1500" dirty="0" err="1" smtClean="0"/>
              <a:t>ApJ</a:t>
            </a:r>
            <a:r>
              <a:rPr lang="en-US" sz="1500" dirty="0" smtClean="0"/>
              <a:t> 2015)</a:t>
            </a:r>
            <a:endParaRPr lang="en-US" sz="1500" dirty="0"/>
          </a:p>
        </p:txBody>
      </p:sp>
      <p:sp>
        <p:nvSpPr>
          <p:cNvPr id="14" name="Oval 13"/>
          <p:cNvSpPr/>
          <p:nvPr/>
        </p:nvSpPr>
        <p:spPr>
          <a:xfrm>
            <a:off x="50802" y="6115550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90888" y="6133997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2284" y="5975952"/>
            <a:ext cx="1438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90421" y="6055056"/>
            <a:ext cx="138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06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23" y="-35804"/>
            <a:ext cx="873477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This gap in the radius distribution can be understood as a photo-evaporation valley driven by hydrodynamic escape of hydrogen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67" y="819656"/>
            <a:ext cx="5096933" cy="6038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173" y="6322999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Owen &amp; Wu </a:t>
            </a:r>
            <a:r>
              <a:rPr lang="en-US" dirty="0" err="1" smtClean="0"/>
              <a:t>ApJ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36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83" y="0"/>
            <a:ext cx="643261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2711383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This gap in the radius distribution can be understood as a photo-evaporation valley driven by hydrodynamic escape of hydrogen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8226" y="6322999"/>
            <a:ext cx="222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Owen &amp; Wu </a:t>
            </a:r>
            <a:r>
              <a:rPr lang="en-US" dirty="0" err="1" smtClean="0"/>
              <a:t>ApJ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4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6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761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780888"/>
            <a:ext cx="6824133" cy="607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31328" y="4587875"/>
            <a:ext cx="348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&amp; Ida Nature Geoscience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21" y="0"/>
            <a:ext cx="921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UV-driven atmospheric escape is predicted to lead to a bimodal distribution of water abundance</a:t>
            </a:r>
          </a:p>
          <a:p>
            <a:r>
              <a:rPr lang="en-US" dirty="0" smtClean="0"/>
              <a:t> in the habitable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34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r>
              <a:rPr lang="en-US" dirty="0" smtClean="0">
                <a:solidFill>
                  <a:srgbClr val="A6A6A6"/>
                </a:solidFill>
              </a:rPr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/>
              <a:t>Diffusion limit: what regulates H loss from Venus, Earth and Mars today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Impact erosion – giant impacts and </a:t>
            </a:r>
            <a:r>
              <a:rPr lang="en-US" dirty="0" err="1" smtClean="0">
                <a:solidFill>
                  <a:srgbClr val="A6A6A6"/>
                </a:solidFill>
              </a:rPr>
              <a:t>planetesimal</a:t>
            </a:r>
            <a:r>
              <a:rPr lang="en-US" dirty="0" smtClean="0">
                <a:solidFill>
                  <a:srgbClr val="A6A6A6"/>
                </a:solidFill>
              </a:rPr>
              <a:t> impacts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06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222" y="570972"/>
            <a:ext cx="25625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Diffusion-limited escape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8141" cy="3714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41" y="2963332"/>
            <a:ext cx="4867714" cy="37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1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7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031875"/>
          </a:xfrm>
        </p:spPr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Lecture 7 topics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250"/>
            <a:ext cx="8229600" cy="49831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Energy-limit: XUV driven escape more-likely-than-not sculpts the exoplanet radius-period distribution (‘photo-evaporation valley’)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 limit: what regulates H loss from Venus, Earth and Mars today</a:t>
            </a:r>
          </a:p>
          <a:p>
            <a:r>
              <a:rPr lang="en-US" dirty="0" smtClean="0"/>
              <a:t>Impact erosion – giant impacts and </a:t>
            </a:r>
            <a:r>
              <a:rPr lang="en-US" dirty="0" err="1" smtClean="0"/>
              <a:t>planetesimal</a:t>
            </a:r>
            <a:r>
              <a:rPr lang="en-US" dirty="0" smtClean="0"/>
              <a:t>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45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0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49" y="4236101"/>
            <a:ext cx="2519951" cy="2635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085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History of planetary impact research: gas guns and smooth-particle hydrodynamics (SPH) codes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810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Robin Canup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Sarah Stewart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915" y="635078"/>
            <a:ext cx="1878400" cy="1920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685" y="2444655"/>
            <a:ext cx="2001539" cy="2139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569" y="447827"/>
            <a:ext cx="1554413" cy="2500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554" y="4545806"/>
            <a:ext cx="2386250" cy="2312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66251" y="3839702"/>
            <a:ext cx="2577749" cy="58477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 Zoe </a:t>
            </a:r>
            <a:r>
              <a:rPr lang="en-US" sz="3200" dirty="0" err="1"/>
              <a:t>Leinhardt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399107" y="939595"/>
            <a:ext cx="1916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Jay Melosh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0915" y="2444655"/>
            <a:ext cx="2072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Tom Ahrens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48810"/>
            <a:ext cx="2246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classical giant impact</a:t>
            </a:r>
          </a:p>
          <a:p>
            <a:r>
              <a:rPr lang="en-US" i="1"/>
              <a:t>hypothesis for Moon</a:t>
            </a:r>
          </a:p>
          <a:p>
            <a:r>
              <a:rPr lang="en-US" i="1"/>
              <a:t>origin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022496"/>
            <a:ext cx="2608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high-angular-momentum</a:t>
            </a:r>
          </a:p>
          <a:p>
            <a:r>
              <a:rPr lang="en-US" i="1"/>
              <a:t>Lunar origin theory</a:t>
            </a:r>
          </a:p>
          <a:p>
            <a:r>
              <a:rPr lang="en-US" i="1"/>
              <a:t>(“Synestia”)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2511" y="4424478"/>
            <a:ext cx="170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exoplanet giant </a:t>
            </a:r>
          </a:p>
          <a:p>
            <a:r>
              <a:rPr lang="en-US" i="1"/>
              <a:t>impact SPH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0915" y="2827031"/>
            <a:ext cx="201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early gas gun 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2512" y="1405084"/>
            <a:ext cx="2153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author of the only</a:t>
            </a:r>
          </a:p>
          <a:p>
            <a:r>
              <a:rPr lang="en-US" i="1"/>
              <a:t>book in this field</a:t>
            </a:r>
          </a:p>
          <a:p>
            <a:r>
              <a:rPr lang="en-US" i="1"/>
              <a:t>(“Impact Cratering”)</a:t>
            </a:r>
          </a:p>
        </p:txBody>
      </p:sp>
    </p:spTree>
    <p:extLst>
      <p:ext uri="{BB962C8B-B14F-4D97-AF65-F5344CB8AC3E}">
        <p14:creationId xmlns:p14="http://schemas.microsoft.com/office/powerpoint/2010/main" val="3556522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144000" cy="45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8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66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5" y="148368"/>
            <a:ext cx="5595519" cy="3867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19" y="684823"/>
            <a:ext cx="3548481" cy="3485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3831114"/>
            <a:ext cx="3863045" cy="290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400" y="28576"/>
            <a:ext cx="860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atmosphere-loss escape efficiency of giant impacts is set by the ground-motion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8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63"/>
            <a:ext cx="5695950" cy="5833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07" y="5762625"/>
            <a:ext cx="6988493" cy="1095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5950" y="5524500"/>
            <a:ext cx="225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minor constituent: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9667" y="0"/>
            <a:ext cx="473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Bottlenecks for atmospheric escape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6669" y="2723445"/>
            <a:ext cx="1383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carriers of H</a:t>
            </a:r>
          </a:p>
          <a:p>
            <a:r>
              <a:rPr lang="en-US" i="1" dirty="0" smtClean="0"/>
              <a:t>in Earth’s </a:t>
            </a:r>
          </a:p>
          <a:p>
            <a:r>
              <a:rPr lang="en-US" i="1" dirty="0" smtClean="0"/>
              <a:t>atmosphere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750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Stewart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16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927100"/>
            <a:ext cx="7537493" cy="530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8500" y="317500"/>
            <a:ext cx="81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impactor mass needed to eject the atmosphere as a function of impactor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4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4" y="0"/>
            <a:ext cx="8740683" cy="6370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125" y="6370082"/>
            <a:ext cx="33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Mukhopadhay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0486" y="2762250"/>
            <a:ext cx="171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EARTH-SPECIFIC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266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4300"/>
            <a:ext cx="7442200" cy="629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515100"/>
            <a:ext cx="325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</a:t>
            </a:r>
            <a:r>
              <a:rPr lang="en-US" dirty="0" err="1" smtClean="0"/>
              <a:t>ch.</a:t>
            </a:r>
            <a:r>
              <a:rPr lang="en-US" dirty="0" smtClean="0"/>
              <a:t> 6 (Fig. 6.18)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9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7700"/>
            <a:ext cx="66675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39500"/>
            <a:ext cx="2755900" cy="251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790" y="393700"/>
            <a:ext cx="252521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5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0575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94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49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7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85225" y="2887579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28" y="5609015"/>
            <a:ext cx="1993900" cy="113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9458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3"/>
            <a:ext cx="8229600" cy="130005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time permits:)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-Hoyle Accretion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40" y="89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dirty="0" smtClean="0">
                <a:solidFill>
                  <a:srgbClr val="FF0000"/>
                </a:solidFill>
              </a:rPr>
              <a:t>Isothermal</a:t>
            </a:r>
            <a:r>
              <a:rPr lang="en-US" dirty="0" smtClean="0"/>
              <a:t>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0" y="1503910"/>
            <a:ext cx="3955163" cy="11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7" y="2610310"/>
            <a:ext cx="8078351" cy="1297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053" y="3907789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(Bernoulli)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15707" y="1417638"/>
            <a:ext cx="0" cy="4754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04" y="3707995"/>
            <a:ext cx="2132506" cy="139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93" y="427712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5784" y="5420668"/>
            <a:ext cx="39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21" y="5071440"/>
            <a:ext cx="7622619" cy="1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5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Isothermal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31" y="1248510"/>
            <a:ext cx="6936154" cy="14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846" y="320430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r </a:t>
            </a:r>
            <a:r>
              <a:rPr lang="en-US" dirty="0" smtClean="0">
                <a:sym typeface="Wingdings"/>
              </a:rPr>
              <a:t> 0, gas is in free fall</a:t>
            </a:r>
          </a:p>
          <a:p>
            <a:r>
              <a:rPr lang="en-US" dirty="0" smtClean="0">
                <a:sym typeface="Wingdings"/>
              </a:rPr>
              <a:t>As r  infinity, u = 0 implies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437" y="3467350"/>
            <a:ext cx="1475101" cy="60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56" y="4180679"/>
            <a:ext cx="39551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8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outflows/inflows (</a:t>
            </a:r>
            <a:r>
              <a:rPr lang="en-US" dirty="0" err="1" smtClean="0"/>
              <a:t>polytrope</a:t>
            </a:r>
            <a:r>
              <a:rPr lang="en-US" dirty="0" smtClean="0"/>
              <a:t> &amp; isothermal)</a:t>
            </a:r>
          </a:p>
          <a:p>
            <a:pPr lvl="1"/>
            <a:r>
              <a:rPr lang="en-US" dirty="0" smtClean="0"/>
              <a:t>Relevant to solar wind, </a:t>
            </a:r>
            <a:r>
              <a:rPr lang="en-US" dirty="0" err="1" smtClean="0"/>
              <a:t>Bondi</a:t>
            </a:r>
            <a:r>
              <a:rPr lang="en-US" dirty="0" smtClean="0"/>
              <a:t>-Hoyle accretion of stars and gas-giant planets, and hydrodynamic escape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9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8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5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1755" y="124728"/>
            <a:ext cx="1652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Parker &amp;</a:t>
            </a:r>
          </a:p>
          <a:p>
            <a:r>
              <a:rPr lang="en-US" sz="2400" b="1" dirty="0" smtClean="0"/>
              <a:t>Chandra &amp;</a:t>
            </a:r>
          </a:p>
          <a:p>
            <a:r>
              <a:rPr lang="en-US" sz="2400" b="1" dirty="0" smtClean="0"/>
              <a:t>Fermi &amp;</a:t>
            </a:r>
          </a:p>
          <a:p>
            <a:r>
              <a:rPr lang="en-US" sz="2400" b="1" dirty="0" smtClean="0"/>
              <a:t>Compton &amp;</a:t>
            </a:r>
          </a:p>
          <a:p>
            <a:r>
              <a:rPr lang="en-US" sz="2400" b="1" dirty="0" smtClean="0"/>
              <a:t>Hubble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5439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1427</Words>
  <Application>Microsoft Macintosh PowerPoint</Application>
  <PresentationFormat>On-screen Show (4:3)</PresentationFormat>
  <Paragraphs>261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GEOS 22060/ GEOS 32060 / ASTR 45900 </vt:lpstr>
      <vt:lpstr>Course outline</vt:lpstr>
      <vt:lpstr>Lecture 6 key concepts</vt:lpstr>
      <vt:lpstr>PowerPoint Presentation</vt:lpstr>
      <vt:lpstr>PowerPoint Presentation</vt:lpstr>
      <vt:lpstr>Introduction to Hydrodynamic Escape </vt:lpstr>
      <vt:lpstr>De Laval nozzle</vt:lpstr>
      <vt:lpstr>PowerPoint Presentation</vt:lpstr>
      <vt:lpstr>Spherical outflows &amp; the sonic radius</vt:lpstr>
      <vt:lpstr>PowerPoint Presentation</vt:lpstr>
      <vt:lpstr>PowerPoint Presentation</vt:lpstr>
      <vt:lpstr>Protective (?) role of planetary magnetic field with respect to solar wind stripping</vt:lpstr>
      <vt:lpstr>PowerPoint Presentation</vt:lpstr>
      <vt:lpstr>Recent development:  Rocky-planet destruction by hydrodynamic escape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PowerPoint Presentation</vt:lpstr>
      <vt:lpstr>Lecture 6 key concepts</vt:lpstr>
      <vt:lpstr>Lecture 7</vt:lpstr>
      <vt:lpstr>Thermal structure of hydrodynamic outflow (Watson et al. 1981)</vt:lpstr>
      <vt:lpstr>Atmospheric escape –  key unifying concepts</vt:lpstr>
      <vt:lpstr>Energy sources for atmospheric escape</vt:lpstr>
      <vt:lpstr>Lecture 7 topics</vt:lpstr>
      <vt:lpstr>Lecture 7 topics</vt:lpstr>
      <vt:lpstr>The Galaxy has many H2-absent Super-Earths and many &gt;~1 wt% H2 mini-Neptunes: not much in between</vt:lpstr>
      <vt:lpstr>This gap in the radius distribution can be understood as a photo-evaporation valley driven by hydrodynamic escape of hydrogen</vt:lpstr>
      <vt:lpstr>This gap in the radius distribution can be understood as a photo-evaporation valley driven by hydrodynamic escape of hydrogen</vt:lpstr>
      <vt:lpstr>PowerPoint Presentation</vt:lpstr>
      <vt:lpstr>Lecture 7 topics</vt:lpstr>
      <vt:lpstr>Diffusion-limited escape</vt:lpstr>
      <vt:lpstr>PowerPoint Presentation</vt:lpstr>
      <vt:lpstr>Lecture 7 topics</vt:lpstr>
      <vt:lpstr>PowerPoint Presentation</vt:lpstr>
      <vt:lpstr>History of planetary impact research: gas guns and smooth-particle hydrodynamics (SPH) codes</vt:lpstr>
      <vt:lpstr>PowerPoint Presentation</vt:lpstr>
      <vt:lpstr>Formation of Earth-sized planets involves giant (oligarchic) impacts.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Bonus slides – Volatile escape</vt:lpstr>
      <vt:lpstr>PowerPoint Presentation</vt:lpstr>
      <vt:lpstr>PowerPoint Presentation</vt:lpstr>
      <vt:lpstr>PowerPoint Presentation</vt:lpstr>
      <vt:lpstr>Formation of Earth-sized planets involves giant (oligarchic) impacts.</vt:lpstr>
      <vt:lpstr>(If time permits:) Bondi-Hoyle Accretion </vt:lpstr>
      <vt:lpstr>Isothermal Bondi-Hoyle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205</cp:revision>
  <dcterms:created xsi:type="dcterms:W3CDTF">2016-01-07T03:39:51Z</dcterms:created>
  <dcterms:modified xsi:type="dcterms:W3CDTF">2020-01-28T04:27:05Z</dcterms:modified>
</cp:coreProperties>
</file>