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9" r:id="rId2"/>
    <p:sldId id="571" r:id="rId3"/>
    <p:sldId id="566" r:id="rId4"/>
    <p:sldId id="541" r:id="rId5"/>
    <p:sldId id="542" r:id="rId6"/>
    <p:sldId id="543" r:id="rId7"/>
    <p:sldId id="544" r:id="rId8"/>
    <p:sldId id="545" r:id="rId9"/>
    <p:sldId id="546" r:id="rId10"/>
    <p:sldId id="547" r:id="rId11"/>
    <p:sldId id="549" r:id="rId12"/>
    <p:sldId id="550" r:id="rId13"/>
    <p:sldId id="551" r:id="rId14"/>
    <p:sldId id="553" r:id="rId15"/>
    <p:sldId id="554" r:id="rId16"/>
    <p:sldId id="555" r:id="rId17"/>
    <p:sldId id="556" r:id="rId18"/>
    <p:sldId id="557" r:id="rId19"/>
    <p:sldId id="558" r:id="rId20"/>
    <p:sldId id="570" r:id="rId21"/>
    <p:sldId id="562" r:id="rId22"/>
    <p:sldId id="573" r:id="rId23"/>
    <p:sldId id="574" r:id="rId24"/>
    <p:sldId id="575" r:id="rId25"/>
    <p:sldId id="576" r:id="rId26"/>
    <p:sldId id="577" r:id="rId27"/>
    <p:sldId id="578" r:id="rId28"/>
    <p:sldId id="579" r:id="rId29"/>
    <p:sldId id="580" r:id="rId30"/>
    <p:sldId id="581" r:id="rId31"/>
    <p:sldId id="582" r:id="rId32"/>
    <p:sldId id="583" r:id="rId33"/>
    <p:sldId id="584" r:id="rId34"/>
    <p:sldId id="585" r:id="rId35"/>
    <p:sldId id="586" r:id="rId36"/>
    <p:sldId id="587" r:id="rId37"/>
    <p:sldId id="588" r:id="rId38"/>
    <p:sldId id="589" r:id="rId39"/>
    <p:sldId id="590" r:id="rId40"/>
    <p:sldId id="591" r:id="rId41"/>
    <p:sldId id="592" r:id="rId42"/>
    <p:sldId id="593" r:id="rId43"/>
    <p:sldId id="563" r:id="rId44"/>
    <p:sldId id="567" r:id="rId45"/>
    <p:sldId id="568" r:id="rId46"/>
    <p:sldId id="569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36" autoAdjust="0"/>
    <p:restoredTop sz="99890" autoAdjust="0"/>
  </p:normalViewPr>
  <p:slideViewPr>
    <p:cSldViewPr snapToGrid="0" snapToObjects="1">
      <p:cViewPr varScale="1">
        <p:scale>
          <a:sx n="97" d="100"/>
          <a:sy n="97" d="100"/>
        </p:scale>
        <p:origin x="-120" y="-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2/3/20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864094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Lecture 9</a:t>
            </a:r>
          </a:p>
          <a:p>
            <a:r>
              <a:rPr lang="en-US" dirty="0"/>
              <a:t>Runaway greenhouse, moist greenhouse</a:t>
            </a:r>
            <a:endParaRPr lang="en-US" dirty="0" smtClean="0"/>
          </a:p>
          <a:p>
            <a:r>
              <a:rPr lang="en-US" dirty="0"/>
              <a:t>Tuesday 4 February </a:t>
            </a:r>
            <a:r>
              <a:rPr lang="en-US" dirty="0" smtClean="0"/>
              <a:t>2020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(unin)habitable?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7944"/>
          </a:xfrm>
        </p:spPr>
        <p:txBody>
          <a:bodyPr>
            <a:normAutofit/>
          </a:bodyPr>
          <a:lstStyle/>
          <a:p>
            <a:r>
              <a:rPr lang="en-US" sz="2200" dirty="0" smtClean="0"/>
              <a:t>The runaway greenhouse leads to the end of habitability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85" y="627944"/>
            <a:ext cx="7958015" cy="6230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462253" y="3772387"/>
            <a:ext cx="499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Goldblatt</a:t>
            </a:r>
            <a:r>
              <a:rPr lang="en-US" dirty="0" smtClean="0"/>
              <a:t> &amp; Watson 2012, following Nakajima 1992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63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473"/>
            <a:ext cx="9144000" cy="1089319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The switch from a dry to a moist stratosphere happens over a narrow range of </a:t>
            </a:r>
            <a:r>
              <a:rPr lang="en-US" sz="2000" dirty="0" err="1" smtClean="0"/>
              <a:t>Tsurf</a:t>
            </a:r>
            <a:r>
              <a:rPr lang="en-US" sz="2000" dirty="0" smtClean="0"/>
              <a:t> – because of the exponential dependence of s .</a:t>
            </a:r>
            <a:r>
              <a:rPr lang="en-US" sz="2000" dirty="0" err="1" smtClean="0"/>
              <a:t>v.p.</a:t>
            </a:r>
            <a:r>
              <a:rPr lang="en-US" sz="2000" dirty="0" smtClean="0"/>
              <a:t> on T, combined with the lapse rate feedback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752" y="1266846"/>
            <a:ext cx="9187752" cy="4565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8934" y="5726801"/>
            <a:ext cx="256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Goldblatt</a:t>
            </a:r>
            <a:r>
              <a:rPr lang="en-US" dirty="0" smtClean="0"/>
              <a:t> &amp; Watson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87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74638"/>
            <a:ext cx="8521700" cy="5524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5556" y="6208889"/>
            <a:ext cx="256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Goldblatt</a:t>
            </a:r>
            <a:r>
              <a:rPr lang="en-US" dirty="0" smtClean="0"/>
              <a:t> &amp; Watson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78" y="1889478"/>
            <a:ext cx="3098800" cy="46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0378" y="1417638"/>
            <a:ext cx="187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Gray atmosphere: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300" y="2728710"/>
            <a:ext cx="3822700" cy="4904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0378" y="2359378"/>
            <a:ext cx="2891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depth at </a:t>
            </a:r>
            <a:r>
              <a:rPr lang="en-US" dirty="0" err="1" smtClean="0"/>
              <a:t>tropopause</a:t>
            </a:r>
            <a:r>
              <a:rPr lang="en-US" dirty="0" smtClean="0"/>
              <a:t>: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747000" y="3219170"/>
            <a:ext cx="4249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06807" y="3186668"/>
            <a:ext cx="171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(1/g) in brackets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722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846198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7973" y="6549999"/>
            <a:ext cx="256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Goldblatt</a:t>
            </a:r>
            <a:r>
              <a:rPr lang="en-US" dirty="0" smtClean="0"/>
              <a:t> &amp; Watson 2012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166556" y="1665111"/>
            <a:ext cx="677333" cy="889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83460" y="507115"/>
            <a:ext cx="3760540" cy="120032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slightly less than the black-body </a:t>
            </a:r>
          </a:p>
          <a:p>
            <a:r>
              <a:rPr lang="en-US" dirty="0" smtClean="0"/>
              <a:t>flux corresponding to the </a:t>
            </a:r>
          </a:p>
          <a:p>
            <a:r>
              <a:rPr lang="en-US" dirty="0" smtClean="0"/>
              <a:t>temperature one optical depth </a:t>
            </a:r>
          </a:p>
          <a:p>
            <a:r>
              <a:rPr lang="en-US" dirty="0" smtClean="0"/>
              <a:t>down from the top of the atmosphere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636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01" y="1047663"/>
            <a:ext cx="7141871" cy="5810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0"/>
            <a:ext cx="85844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stops the temperature from going up indefinitely? (Why is it limited to ~1500K?)</a:t>
            </a:r>
          </a:p>
          <a:p>
            <a:r>
              <a:rPr lang="en-US" i="1" dirty="0" smtClean="0"/>
              <a:t>(It’s not the latent heat of magma melting – it’s coincidence that the runaway GH stops </a:t>
            </a:r>
          </a:p>
          <a:p>
            <a:r>
              <a:rPr lang="en-US" i="1" dirty="0" smtClean="0"/>
              <a:t>around the dry-rock solidus).</a:t>
            </a:r>
          </a:p>
          <a:p>
            <a:r>
              <a:rPr lang="en-US" dirty="0" smtClean="0"/>
              <a:t>Two key windows in the water vapor absorption spectrum: 8-12 microns and &lt;~4 microns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038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10"/>
            <a:ext cx="8229600" cy="1143000"/>
          </a:xfrm>
        </p:spPr>
        <p:txBody>
          <a:bodyPr>
            <a:noAutofit/>
          </a:bodyPr>
          <a:lstStyle/>
          <a:p>
            <a:r>
              <a:rPr lang="en-US" sz="3000" dirty="0"/>
              <a:t>Anthropogenic greenhouse gases (probably) cannot trigger the runaway </a:t>
            </a:r>
            <a:r>
              <a:rPr lang="en-US" sz="3000" dirty="0" smtClean="0"/>
              <a:t>greenhouse.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59110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Goldblatt</a:t>
            </a:r>
            <a:r>
              <a:rPr lang="en-US" dirty="0" smtClean="0"/>
              <a:t> et al. Nature Geoscience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8442"/>
            <a:ext cx="5357570" cy="2992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984" y="4592353"/>
            <a:ext cx="2831118" cy="1615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48102" y="4916509"/>
            <a:ext cx="69477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Black</a:t>
            </a:r>
          </a:p>
          <a:p>
            <a:r>
              <a:rPr lang="en-US" sz="1500" dirty="0" smtClean="0"/>
              <a:t>Green</a:t>
            </a:r>
          </a:p>
          <a:p>
            <a:r>
              <a:rPr lang="en-US" sz="1500" dirty="0" smtClean="0"/>
              <a:t>Blue</a:t>
            </a:r>
          </a:p>
          <a:p>
            <a:r>
              <a:rPr lang="en-US" sz="1500" dirty="0" smtClean="0"/>
              <a:t>Red</a:t>
            </a:r>
          </a:p>
          <a:p>
            <a:r>
              <a:rPr lang="en-US" sz="1500" dirty="0" smtClean="0"/>
              <a:t>purple</a:t>
            </a:r>
            <a:endParaRPr lang="en-US" sz="1500" dirty="0"/>
          </a:p>
        </p:txBody>
      </p:sp>
      <p:sp>
        <p:nvSpPr>
          <p:cNvPr id="11" name="TextBox 10"/>
          <p:cNvSpPr txBox="1"/>
          <p:nvPr/>
        </p:nvSpPr>
        <p:spPr>
          <a:xfrm>
            <a:off x="5576544" y="5393595"/>
            <a:ext cx="2088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RH &lt; 1</a:t>
            </a:r>
          </a:p>
          <a:p>
            <a:r>
              <a:rPr lang="en-US" dirty="0" smtClean="0"/>
              <a:t>Solid lines:  RH = 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591" y="1384628"/>
            <a:ext cx="3851409" cy="400896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4942880" y="4779725"/>
            <a:ext cx="633664" cy="467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80667" y="6207503"/>
            <a:ext cx="1636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Modern albedo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77834"/>
            <a:ext cx="588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Applications and extensions of the runaway greenhouse idea</a:t>
            </a:r>
          </a:p>
        </p:txBody>
      </p:sp>
    </p:spTree>
    <p:extLst>
      <p:ext uri="{BB962C8B-B14F-4D97-AF65-F5344CB8AC3E}">
        <p14:creationId xmlns:p14="http://schemas.microsoft.com/office/powerpoint/2010/main" val="2963019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/>
              <a:t>Earth today is close to the runaway greenhouse limit. The runaway greenhouse can be triggered by an increase in solar </a:t>
            </a:r>
            <a:r>
              <a:rPr lang="en-US" sz="2400" dirty="0" smtClean="0"/>
              <a:t>luminosity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87" y="1143000"/>
            <a:ext cx="4329591" cy="3983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33335"/>
            <a:ext cx="2673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Leconte</a:t>
            </a:r>
            <a:r>
              <a:rPr lang="en-US" dirty="0" smtClean="0"/>
              <a:t> et al. 2013 Nature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346" y="2388616"/>
            <a:ext cx="4967654" cy="51663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488920" y="2029296"/>
            <a:ext cx="0" cy="359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444225" y="2905252"/>
            <a:ext cx="0" cy="3642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25229" y="1428745"/>
            <a:ext cx="1127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ater lost</a:t>
            </a:r>
          </a:p>
          <a:p>
            <a:r>
              <a:rPr lang="en-US" dirty="0" smtClean="0"/>
              <a:t>(bars)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08178" y="3269488"/>
            <a:ext cx="1635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 loss flux</a:t>
            </a:r>
          </a:p>
          <a:p>
            <a:r>
              <a:rPr lang="en-US" dirty="0" smtClean="0"/>
              <a:t>(atoms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94083" y="1438371"/>
            <a:ext cx="1381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for loss</a:t>
            </a:r>
          </a:p>
          <a:p>
            <a:r>
              <a:rPr lang="en-US" dirty="0" smtClean="0"/>
              <a:t>(10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780056" y="2075076"/>
            <a:ext cx="0" cy="359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-77834"/>
            <a:ext cx="588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Applications and extensions of the runaway greenhouse idea</a:t>
            </a:r>
          </a:p>
        </p:txBody>
      </p:sp>
    </p:spTree>
    <p:extLst>
      <p:ext uri="{BB962C8B-B14F-4D97-AF65-F5344CB8AC3E}">
        <p14:creationId xmlns:p14="http://schemas.microsoft.com/office/powerpoint/2010/main" val="3662327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749"/>
            <a:ext cx="9144000" cy="8382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High gravity moves the runaway greenhouse limit closer to the star</a:t>
            </a:r>
            <a:br>
              <a:rPr lang="en-US" sz="2400" dirty="0" smtClean="0"/>
            </a:br>
            <a:r>
              <a:rPr lang="en-US" sz="2400" dirty="0"/>
              <a:t>	</a:t>
            </a:r>
            <a:r>
              <a:rPr lang="en-US" sz="2400" dirty="0" smtClean="0"/>
              <a:t>e.g. metal-rich planet, </a:t>
            </a:r>
            <a:r>
              <a:rPr lang="en-US" sz="2400" dirty="0"/>
              <a:t> l</a:t>
            </a:r>
            <a:r>
              <a:rPr lang="en-US" sz="2400" dirty="0" smtClean="0"/>
              <a:t>arger-radius super-Earth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09" y="1754042"/>
            <a:ext cx="4774244" cy="3892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418" y="1927804"/>
            <a:ext cx="5908257" cy="4114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209" y="933949"/>
            <a:ext cx="6814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</a:t>
            </a:r>
            <a:r>
              <a:rPr lang="en-US" dirty="0" smtClean="0">
                <a:sym typeface="Wingdings"/>
              </a:rPr>
              <a:t> vapor pressure</a:t>
            </a:r>
          </a:p>
          <a:p>
            <a:r>
              <a:rPr lang="en-US" dirty="0" smtClean="0"/>
              <a:t>Vapor pressure x humidity / gravity </a:t>
            </a:r>
            <a:r>
              <a:rPr lang="en-US" dirty="0" smtClean="0">
                <a:sym typeface="Wingdings"/>
              </a:rPr>
              <a:t> column mass of greenhouse gas</a:t>
            </a:r>
          </a:p>
          <a:p>
            <a:r>
              <a:rPr lang="en-US" dirty="0" smtClean="0">
                <a:sym typeface="Wingdings"/>
              </a:rPr>
              <a:t>Column mass  greenhouse effect.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574" y="5850004"/>
            <a:ext cx="4895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OLR ~= slightly less than the blackbody</a:t>
            </a:r>
          </a:p>
          <a:p>
            <a:r>
              <a:rPr lang="en-US" dirty="0" smtClean="0"/>
              <a:t>flux corresponding to the temperature one optical </a:t>
            </a:r>
          </a:p>
          <a:p>
            <a:r>
              <a:rPr lang="en-US" dirty="0" smtClean="0"/>
              <a:t>depth down from the top of the atmosphere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-77834"/>
            <a:ext cx="588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Applications and extensions of the runaway greenhouse idea</a:t>
            </a:r>
          </a:p>
        </p:txBody>
      </p:sp>
    </p:spTree>
    <p:extLst>
      <p:ext uri="{BB962C8B-B14F-4D97-AF65-F5344CB8AC3E}">
        <p14:creationId xmlns:p14="http://schemas.microsoft.com/office/powerpoint/2010/main" val="638759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High-albedo clouds can shift the runaway GH boundary closer to the star. High-albedo clouds are at the substellar point when the planet is slowly rotating (e.g., tidally locked and in the habitable zone).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746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7828" y="6164225"/>
            <a:ext cx="167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Yang et al.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77834"/>
            <a:ext cx="588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Applications and extensions of the runaway greenhouse idea</a:t>
            </a:r>
          </a:p>
        </p:txBody>
      </p:sp>
    </p:spTree>
    <p:extLst>
      <p:ext uri="{BB962C8B-B14F-4D97-AF65-F5344CB8AC3E}">
        <p14:creationId xmlns:p14="http://schemas.microsoft.com/office/powerpoint/2010/main" val="925091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555"/>
            <a:ext cx="4600222" cy="4382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557" y="968099"/>
            <a:ext cx="4645442" cy="508000"/>
          </a:xfrm>
        </p:spPr>
        <p:txBody>
          <a:bodyPr>
            <a:noAutofit/>
          </a:bodyPr>
          <a:lstStyle/>
          <a:p>
            <a:pPr algn="l"/>
            <a:r>
              <a:rPr lang="en-US" sz="2200" dirty="0" smtClean="0"/>
              <a:t>Runaways due to the GH-effect of a condensable apply to non-H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O condensates as well – e.g., CO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 on Mars</a:t>
            </a:r>
            <a:r>
              <a:rPr lang="en-US" sz="2500" dirty="0" smtClean="0"/>
              <a:t> </a:t>
            </a:r>
            <a:endParaRPr lang="en-US" sz="2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33" y="4841394"/>
            <a:ext cx="5545667" cy="20166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533" y="5088071"/>
            <a:ext cx="2129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et al. P&amp;SS 2020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265333"/>
            <a:ext cx="327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Also: N2 runaway on Early Titan?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-77834"/>
            <a:ext cx="588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Applications and extensions of the runaway greenhouse idea</a:t>
            </a:r>
          </a:p>
        </p:txBody>
      </p:sp>
    </p:spTree>
    <p:extLst>
      <p:ext uri="{BB962C8B-B14F-4D97-AF65-F5344CB8AC3E}">
        <p14:creationId xmlns:p14="http://schemas.microsoft.com/office/powerpoint/2010/main" val="781658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b="1" dirty="0" smtClean="0"/>
              <a:t>Please hand in mid-term feedback forms</a:t>
            </a:r>
          </a:p>
          <a:p>
            <a:r>
              <a:rPr lang="en-US" b="1" dirty="0" smtClean="0"/>
              <a:t>Seeking </a:t>
            </a:r>
            <a:r>
              <a:rPr lang="en-US" b="1" dirty="0"/>
              <a:t>volunteers for Yang et al. 2013 ‘Stabilizing cloud feedback dramatically expands the habitable zone of tidally locked planets’ (to be presented on Tue 11 Feb</a:t>
            </a:r>
            <a:r>
              <a:rPr lang="en-US" b="1" dirty="0" smtClean="0"/>
              <a:t>)</a:t>
            </a:r>
          </a:p>
          <a:p>
            <a:r>
              <a:rPr lang="en-US" b="1" dirty="0"/>
              <a:t>Homework 3 will be issued this Thu and due next Thu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895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9753"/>
          </a:xfrm>
        </p:spPr>
        <p:txBody>
          <a:bodyPr>
            <a:noAutofit/>
          </a:bodyPr>
          <a:lstStyle/>
          <a:p>
            <a:r>
              <a:rPr lang="en-US" sz="2000" dirty="0" smtClean="0"/>
              <a:t>Lecture summary slide: Condensable greenhouse gases lead to climate instability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Kombayashi</a:t>
            </a:r>
            <a:r>
              <a:rPr lang="en-US" sz="2000" dirty="0" smtClean="0"/>
              <a:t>-Ingersoll limit)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138" y="919753"/>
            <a:ext cx="6674038" cy="537973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02188" y="2759259"/>
            <a:ext cx="1734573" cy="145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04376" y="1109543"/>
            <a:ext cx="14598" cy="17957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36679" y="28425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376" y="735087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583931" y="2087693"/>
            <a:ext cx="952748" cy="5255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83931" y="1104419"/>
            <a:ext cx="0" cy="9832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4627963"/>
            <a:ext cx="23962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Consequences:</a:t>
            </a:r>
          </a:p>
          <a:p>
            <a:r>
              <a:rPr lang="en-US" b="1" dirty="0" smtClean="0"/>
              <a:t>(all are important)</a:t>
            </a:r>
          </a:p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 dissociation</a:t>
            </a:r>
          </a:p>
          <a:p>
            <a:r>
              <a:rPr lang="en-US" dirty="0" smtClean="0"/>
              <a:t>VNIR window</a:t>
            </a:r>
          </a:p>
          <a:p>
            <a:r>
              <a:rPr lang="en-US" dirty="0" smtClean="0"/>
              <a:t>Surface magma</a:t>
            </a:r>
          </a:p>
          <a:p>
            <a:r>
              <a:rPr lang="en-US" dirty="0" smtClean="0"/>
              <a:t>All water lost to space</a:t>
            </a:r>
          </a:p>
          <a:p>
            <a:r>
              <a:rPr lang="en-US" dirty="0" smtClean="0"/>
              <a:t>Carbonates decompose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204376" y="1824906"/>
            <a:ext cx="379555" cy="26278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7363" y="550421"/>
            <a:ext cx="144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Assumptions: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8974" y="3211836"/>
            <a:ext cx="1449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Constant  RH</a:t>
            </a:r>
          </a:p>
          <a:p>
            <a:r>
              <a:rPr lang="en-US" dirty="0" smtClean="0"/>
              <a:t>(RH = relative</a:t>
            </a:r>
          </a:p>
          <a:p>
            <a:r>
              <a:rPr lang="en-US" dirty="0"/>
              <a:t>h</a:t>
            </a:r>
            <a:r>
              <a:rPr lang="en-US" dirty="0" smtClean="0"/>
              <a:t>umidity)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7240737" y="4732963"/>
            <a:ext cx="290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, Nature,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01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84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Runaway greenhouse – 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089" y="894644"/>
            <a:ext cx="8489244" cy="55541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(H2O-)runaway greenhouse is a geologically rapid increase in planet surface temperature from &lt;400K to &gt;1000K caused by a positive feedback between the saturation vapor pressure of water vapor and the </a:t>
            </a:r>
          </a:p>
          <a:p>
            <a:r>
              <a:rPr lang="en-US" dirty="0" smtClean="0"/>
              <a:t>Be able to explain the mechanism of the runaway greenhouse</a:t>
            </a:r>
          </a:p>
          <a:p>
            <a:r>
              <a:rPr lang="en-US" dirty="0" smtClean="0"/>
              <a:t>It is almost certain that release of CO2 by humans cannot cause a runaway greenhouse</a:t>
            </a:r>
          </a:p>
          <a:p>
            <a:r>
              <a:rPr lang="en-US" dirty="0" smtClean="0"/>
              <a:t>The exact threshold for the runaway greenhouse depends on cloud cover, land fraction, and planet rotation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40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</a:t>
            </a:r>
            <a:r>
              <a:rPr lang="en-US" b="1" dirty="0" smtClean="0"/>
              <a:t>Lecture 9 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</a:t>
            </a:r>
            <a:r>
              <a:rPr lang="en-US" b="1" baseline="-25000" dirty="0"/>
              <a:t>2</a:t>
            </a:r>
            <a:r>
              <a:rPr lang="en-US" b="1" dirty="0"/>
              <a:t>-atmosphere </a:t>
            </a:r>
            <a:r>
              <a:rPr lang="en-US" b="1" dirty="0" smtClean="0"/>
              <a:t>collapse</a:t>
            </a:r>
          </a:p>
          <a:p>
            <a:r>
              <a:rPr lang="en-US" dirty="0" smtClean="0"/>
              <a:t>“Maximum greenhouse” - CO2 condensation</a:t>
            </a:r>
          </a:p>
          <a:p>
            <a:r>
              <a:rPr lang="en-US" dirty="0"/>
              <a:t> </a:t>
            </a:r>
            <a:r>
              <a:rPr lang="en-US" dirty="0" smtClean="0"/>
              <a:t>Ice-albedo feedback, snowball states</a:t>
            </a:r>
          </a:p>
          <a:p>
            <a:r>
              <a:rPr lang="en-US" dirty="0" smtClean="0"/>
              <a:t> Limit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467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0"/>
            <a:ext cx="635758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465383" y="5319889"/>
            <a:ext cx="244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Forget et al. Icarus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8111" y="3852333"/>
            <a:ext cx="66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55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7333"/>
          </a:xfrm>
        </p:spPr>
        <p:txBody>
          <a:bodyPr>
            <a:normAutofit/>
          </a:bodyPr>
          <a:lstStyle/>
          <a:p>
            <a:pPr algn="l"/>
            <a:r>
              <a:rPr lang="en-US" sz="2700" dirty="0" smtClean="0"/>
              <a:t>Phase portrait for atmospheric collapse on Mars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22" y="677332"/>
            <a:ext cx="6462490" cy="6180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1222" y="3597112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obliquity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81359" y="2348468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s.v.p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for CO2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99111" y="4783667"/>
            <a:ext cx="21013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permanent CO2</a:t>
            </a:r>
          </a:p>
          <a:p>
            <a:r>
              <a:rPr lang="en-US" dirty="0" smtClean="0"/>
              <a:t>caps appear for a </a:t>
            </a:r>
          </a:p>
          <a:p>
            <a:r>
              <a:rPr lang="en-US" dirty="0" smtClean="0"/>
              <a:t>planet in a Snowball</a:t>
            </a:r>
          </a:p>
          <a:p>
            <a:r>
              <a:rPr lang="en-US" dirty="0" smtClean="0"/>
              <a:t>state, </a:t>
            </a:r>
            <a:r>
              <a:rPr lang="en-US" dirty="0" err="1" smtClean="0"/>
              <a:t>deglaciation</a:t>
            </a:r>
            <a:r>
              <a:rPr lang="en-US" dirty="0" smtClean="0"/>
              <a:t> is </a:t>
            </a:r>
          </a:p>
          <a:p>
            <a:r>
              <a:rPr lang="en-US" dirty="0" smtClean="0"/>
              <a:t>very difficult</a:t>
            </a:r>
          </a:p>
        </p:txBody>
      </p:sp>
    </p:spTree>
    <p:extLst>
      <p:ext uri="{BB962C8B-B14F-4D97-AF65-F5344CB8AC3E}">
        <p14:creationId xmlns:p14="http://schemas.microsoft.com/office/powerpoint/2010/main" val="174344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/>
              <a:t>CO2-atmosphere </a:t>
            </a:r>
            <a:r>
              <a:rPr lang="en-US" dirty="0" smtClean="0"/>
              <a:t>collapse</a:t>
            </a:r>
          </a:p>
          <a:p>
            <a:r>
              <a:rPr lang="en-US" sz="4000" b="1" dirty="0" smtClean="0"/>
              <a:t>“Maximum greenhouse” - CO2 condensation</a:t>
            </a:r>
          </a:p>
          <a:p>
            <a:r>
              <a:rPr lang="en-US" dirty="0"/>
              <a:t> </a:t>
            </a:r>
            <a:r>
              <a:rPr lang="en-US" dirty="0" smtClean="0"/>
              <a:t>Ice-albedo feedback, snowball states</a:t>
            </a:r>
          </a:p>
          <a:p>
            <a:r>
              <a:rPr lang="en-US" dirty="0" smtClean="0"/>
              <a:t> If time permits: Limit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68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9" y="0"/>
            <a:ext cx="4210887" cy="334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21" y="3290456"/>
            <a:ext cx="4147255" cy="34588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3778" y="6279444"/>
            <a:ext cx="262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Kasting</a:t>
            </a:r>
            <a:r>
              <a:rPr lang="en-US" dirty="0" smtClean="0"/>
              <a:t> et al., Icarus, 1993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1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26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Generalization to M-stars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92667"/>
            <a:ext cx="6997700" cy="527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1889" y="663223"/>
            <a:ext cx="83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 stars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81889" y="3397956"/>
            <a:ext cx="883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stars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859"/>
            <a:ext cx="9144000" cy="3497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6481495" y="3101623"/>
            <a:ext cx="353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Wordsworth &amp; </a:t>
            </a:r>
            <a:r>
              <a:rPr lang="en-US" dirty="0" err="1" smtClean="0"/>
              <a:t>Pierrehumbert</a:t>
            </a:r>
            <a:r>
              <a:rPr lang="en-US" dirty="0" smtClean="0"/>
              <a:t>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850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8000"/>
          </a:xfrm>
        </p:spPr>
        <p:txBody>
          <a:bodyPr>
            <a:noAutofit/>
          </a:bodyPr>
          <a:lstStyle/>
          <a:p>
            <a:r>
              <a:rPr lang="en-US" sz="3000" dirty="0" smtClean="0"/>
              <a:t>Dependence of HZ boundaries on star type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08000"/>
            <a:ext cx="5357090" cy="4092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047166"/>
            <a:ext cx="2251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Kopparapu</a:t>
            </a:r>
            <a:r>
              <a:rPr lang="en-US" dirty="0" smtClean="0"/>
              <a:t> et al. 2013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3415678"/>
            <a:ext cx="4825999" cy="344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15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/>
              <a:t>CO2-atmosphere </a:t>
            </a:r>
            <a:r>
              <a:rPr lang="en-US" dirty="0" smtClean="0"/>
              <a:t>collapse</a:t>
            </a:r>
          </a:p>
          <a:p>
            <a:r>
              <a:rPr lang="en-US" dirty="0" smtClean="0"/>
              <a:t>“Maximum greenhouse” - CO2 condensation</a:t>
            </a:r>
          </a:p>
          <a:p>
            <a:r>
              <a:rPr lang="en-US" sz="4000" b="1" dirty="0"/>
              <a:t> </a:t>
            </a:r>
            <a:r>
              <a:rPr lang="en-US" sz="4000" b="1" dirty="0" smtClean="0"/>
              <a:t>Ice-albedo feedback, snowball states</a:t>
            </a:r>
          </a:p>
          <a:p>
            <a:r>
              <a:rPr lang="en-US" dirty="0" smtClean="0"/>
              <a:t> If time permits: Limit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907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44160"/>
            <a:ext cx="7442200" cy="598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54889" y="6250001"/>
            <a:ext cx="3032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 2010 figure 4.4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53444" y="267054"/>
            <a:ext cx="6284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runaway greenhouse leads to the loss of surface liquid water</a:t>
            </a:r>
          </a:p>
          <a:p>
            <a:r>
              <a:rPr lang="en-US" dirty="0" smtClean="0"/>
              <a:t>(However, a supercritical H2O-rich C-poor phase may persist)</a:t>
            </a:r>
          </a:p>
        </p:txBody>
      </p:sp>
    </p:spTree>
    <p:extLst>
      <p:ext uri="{BB962C8B-B14F-4D97-AF65-F5344CB8AC3E}">
        <p14:creationId xmlns:p14="http://schemas.microsoft.com/office/powerpoint/2010/main" val="1547292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43" y="34749"/>
            <a:ext cx="8799689" cy="716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Snowball Earth hypothesis: Joe </a:t>
            </a:r>
            <a:r>
              <a:rPr lang="en-US" dirty="0" err="1" smtClean="0"/>
              <a:t>Kirschvink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477"/>
            <a:ext cx="4618567" cy="1739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643" y="2476825"/>
            <a:ext cx="159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1992: &lt;2 pages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089" y="858352"/>
            <a:ext cx="2085131" cy="1787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027" y="2243666"/>
            <a:ext cx="4487626" cy="43889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33094" y="6042776"/>
            <a:ext cx="2355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Hoffman et al.</a:t>
            </a:r>
          </a:p>
          <a:p>
            <a:r>
              <a:rPr lang="en-US" dirty="0" smtClean="0"/>
              <a:t>Science Advances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83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72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Snowball events in Earth history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200"/>
            <a:ext cx="9144000" cy="4157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3843" y="5926667"/>
            <a:ext cx="3742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Hoffman et al. Science Advances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653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67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111" y="0"/>
            <a:ext cx="7981244" cy="11430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Evidence for Proterozoic low-latitude glaciation on Earth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01043" y="6488668"/>
            <a:ext cx="374295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Hoffman et al. Science Advances 2017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13000" y="5602111"/>
            <a:ext cx="173637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Glacial striations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20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3927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30111" y="0"/>
            <a:ext cx="7981244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Evidence for Proterozoic low-latitude glaciation on Earth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01043" y="6488668"/>
            <a:ext cx="374295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Hoffman et al. Science Advances 2017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13000" y="5602111"/>
            <a:ext cx="224626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Ice-rafted debris (IRD)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840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4" y="1220611"/>
            <a:ext cx="4813300" cy="88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2201" y="5969000"/>
            <a:ext cx="3371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Roe &amp; Baker 2010</a:t>
            </a:r>
          </a:p>
          <a:p>
            <a:r>
              <a:rPr lang="en-US" dirty="0" smtClean="0"/>
              <a:t>(optional reading, </a:t>
            </a:r>
            <a:r>
              <a:rPr lang="en-US" dirty="0" err="1" smtClean="0"/>
              <a:t>pdf</a:t>
            </a:r>
            <a:r>
              <a:rPr lang="en-US" dirty="0" smtClean="0"/>
              <a:t> on website)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51223" y="1481666"/>
            <a:ext cx="21479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= sin(latitude)</a:t>
            </a:r>
          </a:p>
          <a:p>
            <a:endParaRPr lang="en-US" dirty="0"/>
          </a:p>
          <a:p>
            <a:r>
              <a:rPr lang="en-US" dirty="0" err="1" smtClean="0"/>
              <a:t>x_s</a:t>
            </a:r>
            <a:r>
              <a:rPr lang="en-US" dirty="0" smtClean="0"/>
              <a:t> = ice line latitude</a:t>
            </a:r>
          </a:p>
          <a:p>
            <a:endParaRPr lang="en-US" dirty="0"/>
          </a:p>
          <a:p>
            <a:r>
              <a:rPr lang="en-US" dirty="0" smtClean="0"/>
              <a:t>Suppose</a:t>
            </a:r>
          </a:p>
          <a:p>
            <a:r>
              <a:rPr lang="en-US" dirty="0" smtClean="0"/>
              <a:t>α = 0.6, T &lt; T_s</a:t>
            </a:r>
          </a:p>
          <a:p>
            <a:r>
              <a:rPr lang="en-US" dirty="0"/>
              <a:t>α = </a:t>
            </a:r>
            <a:r>
              <a:rPr lang="en-US" dirty="0" smtClean="0"/>
              <a:t>0.3, </a:t>
            </a:r>
            <a:r>
              <a:rPr lang="en-US" dirty="0"/>
              <a:t>T </a:t>
            </a:r>
            <a:r>
              <a:rPr lang="en-US" dirty="0" smtClean="0"/>
              <a:t>&gt; </a:t>
            </a:r>
            <a:r>
              <a:rPr lang="en-US" dirty="0"/>
              <a:t>T_s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681111" y="1850998"/>
            <a:ext cx="12982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81111" y="1850998"/>
            <a:ext cx="1595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linearization of</a:t>
            </a:r>
          </a:p>
          <a:p>
            <a:r>
              <a:rPr lang="en-US" dirty="0" smtClean="0"/>
              <a:t>Outgoing</a:t>
            </a:r>
          </a:p>
          <a:p>
            <a:r>
              <a:rPr lang="en-US" dirty="0" smtClean="0"/>
              <a:t>Longwave</a:t>
            </a:r>
          </a:p>
          <a:p>
            <a:r>
              <a:rPr lang="en-US" dirty="0" smtClean="0"/>
              <a:t>Radiation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276420" y="1368778"/>
            <a:ext cx="7062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79333" y="722447"/>
            <a:ext cx="2481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divergence of</a:t>
            </a:r>
          </a:p>
          <a:p>
            <a:r>
              <a:rPr lang="en-US" dirty="0" err="1" smtClean="0"/>
              <a:t>poleward</a:t>
            </a:r>
            <a:r>
              <a:rPr lang="en-US" dirty="0" smtClean="0"/>
              <a:t> heat transport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9890"/>
            <a:ext cx="6232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Snowball Earth catastrophe can be modeled using a </a:t>
            </a:r>
          </a:p>
          <a:p>
            <a:r>
              <a:rPr lang="en-US" sz="2200" b="1" dirty="0" smtClean="0"/>
              <a:t>1D (latitudinal) Energy Balance Model (EBM)</a:t>
            </a:r>
            <a:endParaRPr lang="en-US" sz="2200" b="1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63222" y="1850998"/>
            <a:ext cx="4797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6323" y="2109611"/>
            <a:ext cx="20333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normalized</a:t>
            </a:r>
          </a:p>
          <a:p>
            <a:r>
              <a:rPr lang="en-US" dirty="0" smtClean="0"/>
              <a:t>latitudinal</a:t>
            </a:r>
          </a:p>
          <a:p>
            <a:r>
              <a:rPr lang="en-US" dirty="0" smtClean="0"/>
              <a:t>distribution of</a:t>
            </a:r>
          </a:p>
          <a:p>
            <a:r>
              <a:rPr lang="en-US" dirty="0" smtClean="0"/>
              <a:t>insolation (depends</a:t>
            </a:r>
          </a:p>
          <a:p>
            <a:r>
              <a:rPr lang="en-US" dirty="0" smtClean="0"/>
              <a:t>on obliquity)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818444" y="1850998"/>
            <a:ext cx="14112" cy="258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12" y="4494009"/>
            <a:ext cx="2438400" cy="533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4198" y="4545189"/>
            <a:ext cx="146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Budyko</a:t>
            </a:r>
            <a:r>
              <a:rPr lang="en-US" dirty="0" smtClean="0"/>
              <a:t> 1969: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912" y="5205589"/>
            <a:ext cx="3441700" cy="990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97086" y="5486779"/>
            <a:ext cx="131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1975: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20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890"/>
            <a:ext cx="6232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Snowball Earth catastrophe can be modeled using a </a:t>
            </a:r>
          </a:p>
          <a:p>
            <a:r>
              <a:rPr lang="en-US" sz="2200" b="1" dirty="0" smtClean="0"/>
              <a:t>1D (latitudinal) Energy Balance Model (EBM)</a:t>
            </a:r>
            <a:endParaRPr lang="en-US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72201" y="5763988"/>
            <a:ext cx="3408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Following Roe &amp; Baker 2010</a:t>
            </a:r>
          </a:p>
          <a:p>
            <a:r>
              <a:rPr lang="en-US" i="1" dirty="0" smtClean="0"/>
              <a:t>(optional reading, </a:t>
            </a:r>
            <a:r>
              <a:rPr lang="en-US" i="1" dirty="0" err="1" smtClean="0"/>
              <a:t>pdf</a:t>
            </a:r>
            <a:r>
              <a:rPr lang="en-US" i="1" dirty="0" smtClean="0"/>
              <a:t> on website)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01" y="809331"/>
            <a:ext cx="5448300" cy="132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4" y="2130131"/>
            <a:ext cx="5435600" cy="97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1" y="3108031"/>
            <a:ext cx="5361276" cy="3619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24222" y="2624667"/>
            <a:ext cx="30828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Due to spherical geometry for</a:t>
            </a:r>
          </a:p>
          <a:p>
            <a:r>
              <a:rPr lang="en-US" dirty="0" smtClean="0"/>
              <a:t>a rapidly-rotating planet:</a:t>
            </a:r>
          </a:p>
          <a:p>
            <a:r>
              <a:rPr lang="en-US" dirty="0" smtClean="0"/>
              <a:t>At lower latitudes,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local insolation</a:t>
            </a:r>
          </a:p>
          <a:p>
            <a:r>
              <a:rPr lang="en-US" dirty="0" smtClean="0"/>
              <a:t>(negative feedback) increases </a:t>
            </a:r>
          </a:p>
          <a:p>
            <a:r>
              <a:rPr lang="en-US" dirty="0" smtClean="0"/>
              <a:t>more slowly with decreasing </a:t>
            </a:r>
          </a:p>
          <a:p>
            <a:r>
              <a:rPr lang="en-US" dirty="0" smtClean="0"/>
              <a:t>latitude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local divergence of the heat</a:t>
            </a:r>
          </a:p>
          <a:p>
            <a:r>
              <a:rPr lang="en-US" dirty="0" smtClean="0"/>
              <a:t>flux (+</a:t>
            </a:r>
            <a:r>
              <a:rPr lang="en-US" dirty="0" err="1" smtClean="0"/>
              <a:t>ve</a:t>
            </a:r>
            <a:r>
              <a:rPr lang="en-US" dirty="0" smtClean="0"/>
              <a:t> feedback) leads to</a:t>
            </a:r>
          </a:p>
          <a:p>
            <a:r>
              <a:rPr lang="en-US" dirty="0" smtClean="0"/>
              <a:t>more cooling</a:t>
            </a:r>
          </a:p>
          <a:p>
            <a:r>
              <a:rPr lang="en-US" dirty="0" smtClean="0"/>
              <a:t>with decreasing latitude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83556" y="3922890"/>
            <a:ext cx="2858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low-latitude ice-line location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unstable to becoming</a:t>
            </a:r>
          </a:p>
          <a:p>
            <a:r>
              <a:rPr lang="en-US" dirty="0" smtClean="0">
                <a:sym typeface="Wingdings"/>
              </a:rPr>
              <a:t>global glaciation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11955" y="6488668"/>
            <a:ext cx="76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see Abbot et al. 2011 for a proposed low-latitude stable-ice-line glacial state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800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0903"/>
            <a:ext cx="9144000" cy="5582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6222" y="6377001"/>
            <a:ext cx="208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686800" cy="903111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Snowball Earth hysteresis loop CO2 thresholds</a:t>
            </a:r>
            <a:br>
              <a:rPr lang="en-US" sz="3000" dirty="0" smtClean="0"/>
            </a:br>
            <a:r>
              <a:rPr lang="en-US" sz="3000" dirty="0" smtClean="0"/>
              <a:t>are very sensitive to ice albedo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388582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CO2-atmosphere </a:t>
            </a:r>
            <a:r>
              <a:rPr lang="en-US" dirty="0" smtClean="0"/>
              <a:t>collapse</a:t>
            </a:r>
          </a:p>
          <a:p>
            <a:r>
              <a:rPr lang="en-US" dirty="0" smtClean="0"/>
              <a:t>“Maximum greenhouse” - CO2 condensation</a:t>
            </a:r>
          </a:p>
          <a:p>
            <a:r>
              <a:rPr lang="en-US" dirty="0"/>
              <a:t> </a:t>
            </a:r>
            <a:r>
              <a:rPr lang="en-US" dirty="0" smtClean="0"/>
              <a:t>Ice-albedo feedback, snowball states</a:t>
            </a:r>
          </a:p>
          <a:p>
            <a:r>
              <a:rPr lang="en-US" sz="4000" b="1" dirty="0" smtClean="0"/>
              <a:t> If time permits: Limit cycles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73996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86729" y="5941497"/>
            <a:ext cx="1868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</a:p>
          <a:p>
            <a:r>
              <a:rPr lang="en-US" dirty="0" err="1" smtClean="0"/>
              <a:t>Menou</a:t>
            </a:r>
            <a:r>
              <a:rPr lang="en-US" dirty="0" smtClean="0"/>
              <a:t> EPSL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5842000" cy="4126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46246"/>
            <a:ext cx="6704068" cy="2951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0" y="2785631"/>
            <a:ext cx="3302000" cy="11962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85556" y="169334"/>
            <a:ext cx="34330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pCO2-dependent weathering</a:t>
            </a:r>
          </a:p>
          <a:p>
            <a:r>
              <a:rPr lang="en-US" sz="2100" b="1" dirty="0" smtClean="0"/>
              <a:t>rate allows limit cycles</a:t>
            </a:r>
          </a:p>
          <a:p>
            <a:r>
              <a:rPr lang="en-US" sz="2100" b="1" dirty="0" smtClean="0"/>
              <a:t>near outer edge of the</a:t>
            </a:r>
          </a:p>
          <a:p>
            <a:r>
              <a:rPr lang="en-US" sz="2100" b="1" dirty="0" smtClean="0"/>
              <a:t>habitable zone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1115590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2800"/>
          </a:xfrm>
        </p:spPr>
        <p:txBody>
          <a:bodyPr>
            <a:normAutofit/>
          </a:bodyPr>
          <a:lstStyle/>
          <a:p>
            <a:r>
              <a:rPr lang="en-US" dirty="0" smtClean="0"/>
              <a:t>Example limit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812800"/>
            <a:ext cx="3924300" cy="5219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729" y="5941497"/>
            <a:ext cx="1868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err="1" smtClean="0"/>
              <a:t>Menou</a:t>
            </a:r>
            <a:r>
              <a:rPr lang="en-US" dirty="0" smtClean="0"/>
              <a:t> EPSL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6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inner edge of the habitable zone is defined by the runaway greenhouse limit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704" y="1143000"/>
            <a:ext cx="4453938" cy="554048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965046" y="4817251"/>
            <a:ext cx="0" cy="4491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752473" y="1980168"/>
            <a:ext cx="265788" cy="4491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52473" y="2429364"/>
            <a:ext cx="1624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in &lt;2 Gyr</a:t>
            </a:r>
          </a:p>
          <a:p>
            <a:r>
              <a:rPr lang="en-US" dirty="0" smtClean="0"/>
              <a:t>(uninhabitable)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65046" y="4943282"/>
            <a:ext cx="1207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now</a:t>
            </a:r>
          </a:p>
          <a:p>
            <a:r>
              <a:rPr lang="en-US" dirty="0" smtClean="0"/>
              <a:t>(habitable)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838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44" y="533400"/>
            <a:ext cx="7454900" cy="577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0" y="6311900"/>
            <a:ext cx="220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Kadoya</a:t>
            </a:r>
            <a:r>
              <a:rPr lang="en-US" dirty="0" smtClean="0"/>
              <a:t> &amp; </a:t>
            </a:r>
            <a:r>
              <a:rPr lang="en-US" dirty="0" err="1" smtClean="0"/>
              <a:t>Tajika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1333" y="4683667"/>
            <a:ext cx="121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limit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594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0"/>
            <a:ext cx="8229600" cy="608717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“Geodynamic death” as volcanic degassing ceases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657577"/>
            <a:ext cx="7404100" cy="572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0" y="6311900"/>
            <a:ext cx="220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Kadoya</a:t>
            </a:r>
            <a:r>
              <a:rPr lang="en-US" dirty="0" smtClean="0"/>
              <a:t> &amp; </a:t>
            </a:r>
            <a:r>
              <a:rPr lang="en-US" dirty="0" err="1" smtClean="0"/>
              <a:t>Tajika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62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/>
              <a:t>CO2-atmosphere </a:t>
            </a:r>
            <a:r>
              <a:rPr lang="en-US" dirty="0" smtClean="0"/>
              <a:t>collapse</a:t>
            </a:r>
          </a:p>
          <a:p>
            <a:r>
              <a:rPr lang="en-US" dirty="0" smtClean="0"/>
              <a:t>“Maximum greenhouse” - CO2 condensation</a:t>
            </a:r>
          </a:p>
          <a:p>
            <a:r>
              <a:rPr lang="en-US" dirty="0"/>
              <a:t> </a:t>
            </a:r>
            <a:r>
              <a:rPr lang="en-US" dirty="0" smtClean="0"/>
              <a:t>Ice-albedo feedback, snowball states</a:t>
            </a:r>
          </a:p>
          <a:p>
            <a:r>
              <a:rPr lang="en-US" dirty="0" smtClean="0"/>
              <a:t> If time permits: Limit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8155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/>
          <a:lstStyle/>
          <a:p>
            <a:r>
              <a:rPr lang="en-US" b="1" dirty="0" smtClean="0"/>
              <a:t>Backup/additional slides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0917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5778"/>
            <a:ext cx="4467075" cy="11430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The runaway &amp; moist greenhouses:</a:t>
            </a:r>
            <a:br>
              <a:rPr lang="en-US" sz="3000" dirty="0" smtClean="0"/>
            </a:br>
            <a:r>
              <a:rPr lang="en-US" sz="3000" dirty="0" smtClean="0"/>
              <a:t>under the hood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075" y="0"/>
            <a:ext cx="50268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179" y="1967321"/>
            <a:ext cx="37469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Raising temperature raises the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r>
              <a:rPr lang="en-US" dirty="0"/>
              <a:t>m</a:t>
            </a:r>
            <a:r>
              <a:rPr lang="en-US" dirty="0" smtClean="0"/>
              <a:t>ixing ratio at the cold trap (assumed</a:t>
            </a:r>
          </a:p>
          <a:p>
            <a:r>
              <a:rPr lang="en-US" dirty="0"/>
              <a:t>i</a:t>
            </a:r>
            <a:r>
              <a:rPr lang="en-US" dirty="0" smtClean="0"/>
              <a:t>sothermal)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759" y="2890651"/>
            <a:ext cx="4633903" cy="34947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1000" y="6508202"/>
            <a:ext cx="138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Kasting</a:t>
            </a:r>
            <a:r>
              <a:rPr lang="en-US" dirty="0" smtClean="0"/>
              <a:t>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21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35"/>
            <a:ext cx="9144000" cy="4133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7667" y="4252867"/>
            <a:ext cx="138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Kasting</a:t>
            </a:r>
            <a:r>
              <a:rPr lang="en-US" dirty="0" smtClean="0"/>
              <a:t>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204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99" y="685546"/>
            <a:ext cx="357192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How was the last 10</a:t>
            </a:r>
            <a:r>
              <a:rPr lang="en-US" baseline="30000" dirty="0" smtClean="0"/>
              <a:t>th</a:t>
            </a:r>
            <a:r>
              <a:rPr lang="en-US" dirty="0" smtClean="0"/>
              <a:t> of Venus’ ocean removed?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25" y="0"/>
            <a:ext cx="459017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8187" y="6242533"/>
            <a:ext cx="138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Kasting</a:t>
            </a:r>
            <a:r>
              <a:rPr lang="en-US" dirty="0" smtClean="0"/>
              <a:t> 1988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75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dirty="0" err="1" smtClean="0"/>
              <a:t>Clasius-Clapeyron</a:t>
            </a:r>
            <a:r>
              <a:rPr lang="en-US" sz="3100" dirty="0" smtClean="0"/>
              <a:t> relation:</a:t>
            </a:r>
            <a:br>
              <a:rPr lang="en-US" sz="3100" dirty="0" smtClean="0"/>
            </a:br>
            <a:r>
              <a:rPr lang="en-US" sz="3100" b="1" dirty="0" smtClean="0"/>
              <a:t>exponential</a:t>
            </a:r>
            <a:r>
              <a:rPr lang="en-US" sz="3100" dirty="0" smtClean="0"/>
              <a:t> increase in water vapor partial pressure with increasing T </a:t>
            </a:r>
            <a:r>
              <a:rPr lang="en-US" sz="2800" dirty="0" smtClean="0"/>
              <a:t>(7% per degree K, linearizing around modern Earth T)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149359" y="5462222"/>
            <a:ext cx="3994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section 1.1.3.5 of Catling &amp; </a:t>
            </a:r>
            <a:r>
              <a:rPr lang="en-US" dirty="0" err="1" smtClean="0"/>
              <a:t>Kasting</a:t>
            </a:r>
            <a:r>
              <a:rPr lang="en-US" dirty="0" smtClean="0"/>
              <a:t>, </a:t>
            </a:r>
            <a:r>
              <a:rPr lang="en-US" dirty="0" err="1" smtClean="0"/>
              <a:t>ch.</a:t>
            </a:r>
            <a:r>
              <a:rPr lang="en-US" dirty="0" smtClean="0"/>
              <a:t> 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147" y="2851540"/>
            <a:ext cx="5190190" cy="115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85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1122"/>
            <a:ext cx="3786360" cy="155313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Definitions: </a:t>
            </a:r>
            <a:br>
              <a:rPr lang="en-US" dirty="0" smtClean="0"/>
            </a:br>
            <a:r>
              <a:rPr lang="en-US" dirty="0" err="1" smtClean="0"/>
              <a:t>adiabat</a:t>
            </a:r>
            <a:r>
              <a:rPr lang="en-US" dirty="0" smtClean="0"/>
              <a:t> and moist </a:t>
            </a:r>
            <a:r>
              <a:rPr lang="en-US" dirty="0" err="1" smtClean="0"/>
              <a:t>adiabat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(1/2)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874" y="423298"/>
            <a:ext cx="5388348" cy="5319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4555" y="1418355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today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9173" y="90933"/>
            <a:ext cx="836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Going from one-component condensible atmospheres to two-component atmospheres</a:t>
            </a:r>
          </a:p>
        </p:txBody>
      </p:sp>
    </p:spTree>
    <p:extLst>
      <p:ext uri="{BB962C8B-B14F-4D97-AF65-F5344CB8AC3E}">
        <p14:creationId xmlns:p14="http://schemas.microsoft.com/office/powerpoint/2010/main" val="1539626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151031"/>
            <a:ext cx="9135097" cy="690448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Definitions: </a:t>
            </a:r>
            <a:r>
              <a:rPr lang="en-US" sz="3600" dirty="0"/>
              <a:t> </a:t>
            </a:r>
            <a:r>
              <a:rPr lang="en-US" sz="3600" dirty="0" err="1" smtClean="0"/>
              <a:t>adiabat</a:t>
            </a:r>
            <a:r>
              <a:rPr lang="en-US" sz="3600" dirty="0" smtClean="0"/>
              <a:t> and moist </a:t>
            </a:r>
            <a:r>
              <a:rPr lang="en-US" sz="3600" dirty="0" err="1" smtClean="0"/>
              <a:t>adiabat</a:t>
            </a:r>
            <a:r>
              <a:rPr lang="en-US" sz="3600" dirty="0"/>
              <a:t> </a:t>
            </a:r>
            <a:r>
              <a:rPr lang="en-US" sz="3600" dirty="0" smtClean="0"/>
              <a:t>(2/2)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03" y="1285634"/>
            <a:ext cx="9144000" cy="1170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1404" y="836436"/>
            <a:ext cx="6255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Condensible</a:t>
            </a:r>
            <a:r>
              <a:rPr lang="en-US" dirty="0" smtClean="0"/>
              <a:t> “c” (e.g. water) and </a:t>
            </a:r>
            <a:r>
              <a:rPr lang="en-US" dirty="0" err="1" smtClean="0"/>
              <a:t>noncondensible</a:t>
            </a:r>
            <a:r>
              <a:rPr lang="en-US" dirty="0" smtClean="0"/>
              <a:t> “a” (e.g. O</a:t>
            </a:r>
            <a:r>
              <a:rPr lang="en-US" baseline="-25000" dirty="0" smtClean="0"/>
              <a:t>2</a:t>
            </a:r>
            <a:r>
              <a:rPr lang="en-US" dirty="0" smtClean="0"/>
              <a:t>/N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Assume instant precipitation of condensate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1081"/>
            <a:ext cx="9144000" cy="168596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8023023" y="4910189"/>
            <a:ext cx="402700" cy="8364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62738" y="574662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Mixing ratio at</a:t>
            </a:r>
          </a:p>
          <a:p>
            <a:r>
              <a:rPr lang="en-US" dirty="0" smtClean="0"/>
              <a:t>saturation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7815" y="3097911"/>
            <a:ext cx="433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Assuming saturation  (relative humidity = 1),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626288" y="1482767"/>
            <a:ext cx="573073" cy="7632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29308" y="2239305"/>
            <a:ext cx="182720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  <a:r>
              <a:rPr lang="en-US" dirty="0" smtClean="0">
                <a:solidFill>
                  <a:srgbClr val="FF0000"/>
                </a:solidFill>
              </a:rPr>
              <a:t>ero by definition</a:t>
            </a:r>
          </a:p>
          <a:p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f </a:t>
            </a:r>
            <a:r>
              <a:rPr lang="en-US" dirty="0" err="1" smtClean="0">
                <a:solidFill>
                  <a:srgbClr val="FF0000"/>
                </a:solidFill>
              </a:rPr>
              <a:t>adiabat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4875" y="5297656"/>
            <a:ext cx="66187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limit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sat</a:t>
            </a:r>
            <a:r>
              <a:rPr lang="en-US" dirty="0" smtClean="0"/>
              <a:t> = 0 (dry atmosphere), this equation</a:t>
            </a:r>
          </a:p>
          <a:p>
            <a:r>
              <a:rPr lang="en-US" dirty="0"/>
              <a:t>g</a:t>
            </a:r>
            <a:r>
              <a:rPr lang="en-US" dirty="0" smtClean="0"/>
              <a:t>ives the dry </a:t>
            </a:r>
            <a:r>
              <a:rPr lang="en-US" dirty="0" err="1" smtClean="0"/>
              <a:t>adiabat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 the limit where water vapor is the dominant constituent </a:t>
            </a:r>
          </a:p>
          <a:p>
            <a:r>
              <a:rPr lang="en-US" dirty="0" smtClean="0"/>
              <a:t>of the atmosphere, this tends to the saturation vapor pressure curve.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9173" y="31583"/>
            <a:ext cx="836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Going from one-component condensible atmospheres to two-component atmospheres</a:t>
            </a:r>
          </a:p>
        </p:txBody>
      </p:sp>
    </p:spTree>
    <p:extLst>
      <p:ext uri="{BB962C8B-B14F-4D97-AF65-F5344CB8AC3E}">
        <p14:creationId xmlns:p14="http://schemas.microsoft.com/office/powerpoint/2010/main" val="277698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09" y="540907"/>
            <a:ext cx="5923871" cy="61524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166" y="10419"/>
            <a:ext cx="828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temperature increases, the moist </a:t>
            </a:r>
            <a:r>
              <a:rPr lang="en-US" dirty="0" err="1" smtClean="0"/>
              <a:t>adiabat</a:t>
            </a:r>
            <a:r>
              <a:rPr lang="en-US" dirty="0" smtClean="0"/>
              <a:t> increasingly diverges from the dry </a:t>
            </a:r>
            <a:r>
              <a:rPr lang="en-US" dirty="0" err="1" smtClean="0"/>
              <a:t>adiabat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632223" y="5051778"/>
            <a:ext cx="2417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HUMIDITY=1</a:t>
            </a:r>
          </a:p>
          <a:p>
            <a:r>
              <a:rPr lang="en-US" dirty="0" smtClean="0"/>
              <a:t>EARTH AIR, 1 BAR (DRY)</a:t>
            </a:r>
          </a:p>
          <a:p>
            <a:r>
              <a:rPr lang="en-US" dirty="0" err="1" smtClean="0"/>
              <a:t>Pierrehumbert</a:t>
            </a:r>
            <a:r>
              <a:rPr lang="en-US" dirty="0" smtClean="0"/>
              <a:t> 2010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91239"/>
            <a:ext cx="1824769" cy="721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445000"/>
            <a:ext cx="1309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dry </a:t>
            </a:r>
            <a:r>
              <a:rPr lang="en-US" dirty="0" err="1" smtClean="0"/>
              <a:t>adiabat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397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05"/>
            <a:ext cx="8229600" cy="949037"/>
          </a:xfrm>
        </p:spPr>
        <p:txBody>
          <a:bodyPr/>
          <a:lstStyle/>
          <a:p>
            <a:r>
              <a:rPr lang="en-US" dirty="0" smtClean="0"/>
              <a:t>Stratospheric cold-trap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674"/>
            <a:ext cx="4962107" cy="4962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026" y="1223674"/>
            <a:ext cx="4481973" cy="510201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5730730" y="3113400"/>
            <a:ext cx="820889" cy="69703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900" y="1223674"/>
            <a:ext cx="4356100" cy="5448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834" y="5887396"/>
            <a:ext cx="1618192" cy="784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0776" y="6001131"/>
            <a:ext cx="234488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potential temperature: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90000" y="-169333"/>
            <a:ext cx="1846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97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2848</TotalTime>
  <Words>1478</Words>
  <Application>Microsoft Macintosh PowerPoint</Application>
  <PresentationFormat>On-screen Show (4:3)</PresentationFormat>
  <Paragraphs>237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GEOS 22060/ GEOS 32060 / ASTR 45900 </vt:lpstr>
      <vt:lpstr>PowerPoint Presentation</vt:lpstr>
      <vt:lpstr>PowerPoint Presentation</vt:lpstr>
      <vt:lpstr>The inner edge of the habitable zone is defined by the runaway greenhouse limit</vt:lpstr>
      <vt:lpstr>Clasius-Clapeyron relation: exponential increase in water vapor partial pressure with increasing T (7% per degree K, linearizing around modern Earth T) </vt:lpstr>
      <vt:lpstr>Definitions:  adiabat and moist adiabat (1/2)</vt:lpstr>
      <vt:lpstr>Definitions:  adiabat and moist adiabat (2/2)</vt:lpstr>
      <vt:lpstr>PowerPoint Presentation</vt:lpstr>
      <vt:lpstr>Stratospheric cold-trap</vt:lpstr>
      <vt:lpstr>The runaway greenhouse leads to the end of habitability</vt:lpstr>
      <vt:lpstr>The switch from a dry to a moist stratosphere happens over a narrow range of Tsurf – because of the exponential dependence of s .v.p. on T, combined with the lapse rate feedback </vt:lpstr>
      <vt:lpstr>PowerPoint Presentation</vt:lpstr>
      <vt:lpstr>PowerPoint Presentation</vt:lpstr>
      <vt:lpstr>PowerPoint Presentation</vt:lpstr>
      <vt:lpstr>Anthropogenic greenhouse gases (probably) cannot trigger the runaway greenhouse.</vt:lpstr>
      <vt:lpstr>Earth today is close to the runaway greenhouse limit. The runaway greenhouse can be triggered by an increase in solar luminosity</vt:lpstr>
      <vt:lpstr>High gravity moves the runaway greenhouse limit closer to the star  e.g. metal-rich planet,  larger-radius super-Earth</vt:lpstr>
      <vt:lpstr>High-albedo clouds can shift the runaway GH boundary closer to the star. High-albedo clouds are at the substellar point when the planet is slowly rotating (e.g., tidally locked and in the habitable zone).</vt:lpstr>
      <vt:lpstr>Runaways due to the GH-effect of a condensable apply to non-H2O condensates as well – e.g., CO2 on Mars </vt:lpstr>
      <vt:lpstr>Lecture summary slide: Condensable greenhouse gases lead to climate instability (Kombayashi-Ingersoll limit)</vt:lpstr>
      <vt:lpstr>Runaway greenhouse – key points</vt:lpstr>
      <vt:lpstr>Outer limits of the habitable zone – Lecture 9 outline</vt:lpstr>
      <vt:lpstr>PowerPoint Presentation</vt:lpstr>
      <vt:lpstr>Phase portrait for atmospheric collapse on Mars</vt:lpstr>
      <vt:lpstr>Outer limits of the habitable zone – outline</vt:lpstr>
      <vt:lpstr>PowerPoint Presentation</vt:lpstr>
      <vt:lpstr>Generalization to M-stars</vt:lpstr>
      <vt:lpstr>Dependence of HZ boundaries on star type</vt:lpstr>
      <vt:lpstr>Outer limits of the habitable zone – outline</vt:lpstr>
      <vt:lpstr>Snowball Earth hypothesis: Joe Kirschvink</vt:lpstr>
      <vt:lpstr>Snowball events in Earth history</vt:lpstr>
      <vt:lpstr>Evidence for Proterozoic low-latitude glaciation on Earth</vt:lpstr>
      <vt:lpstr>PowerPoint Presentation</vt:lpstr>
      <vt:lpstr>PowerPoint Presentation</vt:lpstr>
      <vt:lpstr>PowerPoint Presentation</vt:lpstr>
      <vt:lpstr>Snowball Earth hysteresis loop CO2 thresholds are very sensitive to ice albedo</vt:lpstr>
      <vt:lpstr>Outer limits of the habitable zone – outline</vt:lpstr>
      <vt:lpstr>PowerPoint Presentation</vt:lpstr>
      <vt:lpstr>Example limit cycle</vt:lpstr>
      <vt:lpstr>PowerPoint Presentation</vt:lpstr>
      <vt:lpstr>“Geodynamic death” as volcanic degassing ceases </vt:lpstr>
      <vt:lpstr>Outer limits of the habitable zone – outline</vt:lpstr>
      <vt:lpstr>Backup/additional slides</vt:lpstr>
      <vt:lpstr>The runaway &amp; moist greenhouses: under the hood</vt:lpstr>
      <vt:lpstr>PowerPoint Presentation</vt:lpstr>
      <vt:lpstr>How was the last 10th of Venus’ ocean removed?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225</cp:revision>
  <dcterms:created xsi:type="dcterms:W3CDTF">2016-01-07T03:39:51Z</dcterms:created>
  <dcterms:modified xsi:type="dcterms:W3CDTF">2020-02-04T04:53:08Z</dcterms:modified>
</cp:coreProperties>
</file>