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879" r:id="rId3"/>
    <p:sldId id="952" r:id="rId4"/>
    <p:sldId id="949" r:id="rId5"/>
    <p:sldId id="957" r:id="rId6"/>
    <p:sldId id="965" r:id="rId7"/>
    <p:sldId id="950" r:id="rId8"/>
    <p:sldId id="951" r:id="rId9"/>
    <p:sldId id="953" r:id="rId10"/>
    <p:sldId id="954" r:id="rId11"/>
    <p:sldId id="955" r:id="rId12"/>
    <p:sldId id="956" r:id="rId13"/>
    <p:sldId id="962" r:id="rId14"/>
    <p:sldId id="958" r:id="rId15"/>
    <p:sldId id="959" r:id="rId16"/>
    <p:sldId id="960" r:id="rId17"/>
    <p:sldId id="967" r:id="rId18"/>
    <p:sldId id="961" r:id="rId19"/>
    <p:sldId id="963" r:id="rId20"/>
    <p:sldId id="964" r:id="rId21"/>
    <p:sldId id="968" r:id="rId22"/>
    <p:sldId id="970" r:id="rId23"/>
    <p:sldId id="969" r:id="rId24"/>
    <p:sldId id="9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3CA3A6-C8C7-7E45-9174-BFD62E2A6911}">
          <p14:sldIdLst>
            <p14:sldId id="259"/>
            <p14:sldId id="879"/>
            <p14:sldId id="952"/>
            <p14:sldId id="949"/>
            <p14:sldId id="957"/>
            <p14:sldId id="965"/>
            <p14:sldId id="950"/>
            <p14:sldId id="951"/>
            <p14:sldId id="953"/>
            <p14:sldId id="954"/>
            <p14:sldId id="955"/>
            <p14:sldId id="956"/>
            <p14:sldId id="962"/>
            <p14:sldId id="958"/>
            <p14:sldId id="959"/>
            <p14:sldId id="960"/>
            <p14:sldId id="967"/>
            <p14:sldId id="961"/>
            <p14:sldId id="963"/>
            <p14:sldId id="964"/>
            <p14:sldId id="968"/>
            <p14:sldId id="970"/>
            <p14:sldId id="969"/>
            <p14:sldId id="971"/>
          </p14:sldIdLst>
        </p14:section>
        <p14:section name="Untitled Section" id="{AD297D48-81D8-4D41-8F69-D2F4B5EF540D}">
          <p14:sldIdLst/>
        </p14:section>
        <p14:section name="Untitled Section" id="{5ECF2DDC-FD93-EB4A-9890-FEE626839460}">
          <p14:sldIdLst/>
        </p14:section>
        <p14:section name="Untitled Section" id="{E8B7FD1E-3EA9-2D43-9675-FED1845953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9" autoAdjust="0"/>
    <p:restoredTop sz="92555" autoAdjust="0"/>
  </p:normalViewPr>
  <p:slideViewPr>
    <p:cSldViewPr snapToGrid="0" snapToObjects="1">
      <p:cViewPr>
        <p:scale>
          <a:sx n="100" d="100"/>
          <a:sy n="100" d="100"/>
        </p:scale>
        <p:origin x="-1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71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</a:t>
            </a:r>
            <a:r>
              <a:rPr lang="en-US" sz="3400" dirty="0"/>
              <a:t>3</a:t>
            </a:r>
            <a:r>
              <a:rPr lang="en-US" sz="3400" dirty="0" smtClean="0"/>
              <a:t>8600/ GEOS 28600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0735"/>
            <a:ext cx="9144000" cy="2852419"/>
          </a:xfrm>
        </p:spPr>
        <p:txBody>
          <a:bodyPr>
            <a:normAutofit/>
          </a:bodyPr>
          <a:lstStyle/>
          <a:p>
            <a:r>
              <a:rPr lang="en-US" dirty="0" smtClean="0"/>
              <a:t>Lecture 12</a:t>
            </a:r>
          </a:p>
          <a:p>
            <a:r>
              <a:rPr lang="en-US" dirty="0" smtClean="0"/>
              <a:t>Monday 20 Feb 2017</a:t>
            </a:r>
          </a:p>
          <a:p>
            <a:endParaRPr lang="en-US" dirty="0"/>
          </a:p>
          <a:p>
            <a:r>
              <a:rPr lang="en-US" dirty="0" smtClean="0"/>
              <a:t>Fluvial sediment transport: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98500" y="3732768"/>
            <a:ext cx="512649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792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Law of the wall, recap: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100" y="841970"/>
            <a:ext cx="17418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K</a:t>
            </a:r>
            <a:r>
              <a:rPr lang="en-US" baseline="-25000" dirty="0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872172"/>
            <a:ext cx="18994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μ(</a:t>
            </a:r>
            <a:r>
              <a:rPr lang="en-US" dirty="0" err="1" smtClean="0">
                <a:solidFill>
                  <a:srgbClr val="FF0000"/>
                </a:solidFill>
              </a:rPr>
              <a:t>T,σ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0"/>
            <a:ext cx="0" cy="1330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1330404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4100" y="376198"/>
            <a:ext cx="192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Glaciers ( Re &lt;&lt; 1):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800" y="502840"/>
            <a:ext cx="320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Rivers ( Re &gt;&gt; 1, fully turbulent):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5" idx="2"/>
          </p:cNvCxnSpPr>
          <p:nvPr/>
        </p:nvCxnSpPr>
        <p:spPr>
          <a:xfrm flipH="1" flipV="1">
            <a:off x="1417004" y="1211302"/>
            <a:ext cx="132397" cy="27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57300" y="1511300"/>
            <a:ext cx="32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viscosity, “diffuses” velocity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8500" y="2405102"/>
            <a:ext cx="1853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</a:t>
            </a:r>
            <a:r>
              <a:rPr lang="en-US" baseline="-25000" dirty="0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 = (k z )</a:t>
            </a:r>
            <a:r>
              <a:rPr lang="en-US" baseline="30000" dirty="0" smtClean="0"/>
              <a:t>2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400" y="2035770"/>
            <a:ext cx="3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empirical &amp; theoretical studies: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0900" y="2970768"/>
            <a:ext cx="2222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ρ</a:t>
            </a:r>
            <a:r>
              <a:rPr lang="en-US" dirty="0" smtClean="0"/>
              <a:t>(k z)</a:t>
            </a:r>
            <a:r>
              <a:rPr lang="en-US" baseline="30000" dirty="0" smtClean="0"/>
              <a:t>2 </a:t>
            </a:r>
            <a:r>
              <a:rPr lang="en-US" dirty="0" smtClean="0"/>
              <a:t>(du/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  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03300" y="3732768"/>
            <a:ext cx="4788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(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 /</a:t>
            </a:r>
            <a:r>
              <a:rPr lang="en-US" dirty="0" err="1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 smtClean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= k z (du / </a:t>
            </a:r>
            <a:r>
              <a:rPr lang="en-US" dirty="0" err="1" smtClean="0">
                <a:sym typeface="Wingdings"/>
              </a:rPr>
              <a:t>dz</a:t>
            </a:r>
            <a:r>
              <a:rPr lang="en-US" dirty="0" smtClean="0">
                <a:sym typeface="Wingdings"/>
              </a:rPr>
              <a:t>) = u* = “shear velocity”</a:t>
            </a:r>
            <a:endParaRPr lang="en-US" baseline="30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79500" y="4140200"/>
            <a:ext cx="33522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(</a:t>
            </a:r>
            <a:r>
              <a:rPr lang="en-US" dirty="0" err="1" smtClean="0"/>
              <a:t>ρ</a:t>
            </a:r>
            <a:r>
              <a:rPr lang="en-US" dirty="0" smtClean="0"/>
              <a:t> g h S /</a:t>
            </a:r>
            <a:r>
              <a:rPr lang="en-US" dirty="0" err="1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 smtClean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=  u* = (</a:t>
            </a:r>
            <a:r>
              <a:rPr lang="en-US" dirty="0" smtClean="0"/>
              <a:t> </a:t>
            </a:r>
            <a:r>
              <a:rPr lang="en-US" dirty="0"/>
              <a:t>g h S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192451" y="4661932"/>
            <a:ext cx="22171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Now u* = k z (du / </a:t>
            </a:r>
            <a:r>
              <a:rPr lang="en-US" dirty="0" err="1" smtClean="0">
                <a:sym typeface="Wingdings"/>
              </a:rPr>
              <a:t>dz</a:t>
            </a:r>
            <a:r>
              <a:rPr lang="en-US" dirty="0" smtClean="0">
                <a:sym typeface="Wingdings"/>
              </a:rPr>
              <a:t>)</a:t>
            </a:r>
            <a:endParaRPr lang="en-US" baseline="30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941317" y="4676696"/>
            <a:ext cx="36217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Separate variables: du = (u* / k z ) </a:t>
            </a:r>
            <a:r>
              <a:rPr lang="en-US" dirty="0" err="1" smtClean="0">
                <a:sym typeface="Wingdings"/>
              </a:rPr>
              <a:t>dz</a:t>
            </a:r>
            <a:endParaRPr lang="en-US" baseline="30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251559" y="5384800"/>
            <a:ext cx="602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Integrate: u = (u*/k) (</a:t>
            </a:r>
            <a:r>
              <a:rPr lang="en-US" dirty="0" err="1" smtClean="0"/>
              <a:t>ln</a:t>
            </a:r>
            <a:r>
              <a:rPr lang="en-US" dirty="0" smtClean="0"/>
              <a:t> z + c).    For convenience, set c = -</a:t>
            </a:r>
            <a:r>
              <a:rPr lang="en-US" dirty="0" err="1" smtClean="0"/>
              <a:t>ln</a:t>
            </a:r>
            <a:r>
              <a:rPr lang="en-US" dirty="0" smtClean="0"/>
              <a:t>(z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81598" y="5906532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Then, u = (u*/k) </a:t>
            </a:r>
            <a:r>
              <a:rPr lang="en-US" dirty="0" err="1" smtClean="0"/>
              <a:t>ln</a:t>
            </a:r>
            <a:r>
              <a:rPr lang="en-US" dirty="0" smtClean="0"/>
              <a:t> (z/z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52230" y="2405102"/>
            <a:ext cx="447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(where k = 0.39-0.4 = von Karman’s constant)</a:t>
            </a:r>
            <a:endParaRPr lang="en-US" i="1" dirty="0"/>
          </a:p>
        </p:txBody>
      </p:sp>
      <p:sp>
        <p:nvSpPr>
          <p:cNvPr id="31" name="Oval 30"/>
          <p:cNvSpPr/>
          <p:nvPr/>
        </p:nvSpPr>
        <p:spPr>
          <a:xfrm>
            <a:off x="2868551" y="5754132"/>
            <a:ext cx="3252849" cy="6593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57300" y="6082268"/>
            <a:ext cx="17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“law of the wall”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391400" y="5754132"/>
            <a:ext cx="171709" cy="52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63972" y="6263164"/>
            <a:ext cx="24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(explained on next slide)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51559" y="6413500"/>
            <a:ext cx="231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when z = z</a:t>
            </a:r>
            <a:r>
              <a:rPr lang="en-US" baseline="-25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, u = 0 m/s.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4995" y="3732768"/>
            <a:ext cx="159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Memorize this.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50878" y="1753632"/>
            <a:ext cx="19983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06038" y="1550432"/>
            <a:ext cx="2537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Properties of turbulence:</a:t>
            </a:r>
          </a:p>
          <a:p>
            <a:pPr algn="r"/>
            <a:r>
              <a:rPr lang="en-US" dirty="0" smtClean="0"/>
              <a:t>Irregularity</a:t>
            </a:r>
          </a:p>
          <a:p>
            <a:pPr algn="r"/>
            <a:r>
              <a:rPr lang="en-US" dirty="0" smtClean="0"/>
              <a:t>Diffusivity</a:t>
            </a:r>
          </a:p>
          <a:p>
            <a:pPr algn="r"/>
            <a:r>
              <a:rPr lang="en-US" dirty="0" err="1" smtClean="0"/>
              <a:t>Vorticity</a:t>
            </a:r>
            <a:endParaRPr lang="en-US" dirty="0" smtClean="0"/>
          </a:p>
          <a:p>
            <a:pPr algn="r"/>
            <a:r>
              <a:rPr lang="en-US" dirty="0" smtClean="0"/>
              <a:t>Dissipation</a:t>
            </a:r>
          </a:p>
        </p:txBody>
      </p:sp>
    </p:spTree>
    <p:extLst>
      <p:ext uri="{BB962C8B-B14F-4D97-AF65-F5344CB8AC3E}">
        <p14:creationId xmlns:p14="http://schemas.microsoft.com/office/powerpoint/2010/main" val="315268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202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Calculating river discharge, </a:t>
            </a:r>
            <a:r>
              <a:rPr lang="en-US" sz="3000" b="1" i="1" dirty="0" smtClean="0"/>
              <a:t>Q </a:t>
            </a:r>
            <a:r>
              <a:rPr lang="en-US" sz="3000" b="1" dirty="0" smtClean="0"/>
              <a:t>(m</a:t>
            </a:r>
            <a:r>
              <a:rPr lang="en-US" sz="3000" b="1" baseline="30000" dirty="0" smtClean="0"/>
              <a:t>3</a:t>
            </a:r>
            <a:r>
              <a:rPr lang="en-US" sz="3000" b="1" dirty="0" smtClean="0"/>
              <a:t>s</a:t>
            </a:r>
            <a:r>
              <a:rPr lang="en-US" sz="3000" b="1" baseline="30000" dirty="0" smtClean="0"/>
              <a:t>-1</a:t>
            </a:r>
            <a:r>
              <a:rPr lang="en-US" sz="3000" b="1" dirty="0" smtClean="0"/>
              <a:t>)</a:t>
            </a:r>
            <a:endParaRPr lang="en-US" sz="3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03700" y="617498"/>
            <a:ext cx="6880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is a length scale for grain roughness</a:t>
            </a:r>
          </a:p>
          <a:p>
            <a:r>
              <a:rPr lang="en-US" dirty="0" smtClean="0"/>
              <a:t>varies with the size of the </a:t>
            </a:r>
            <a:r>
              <a:rPr lang="en-US" dirty="0" err="1" smtClean="0"/>
              <a:t>bedload</a:t>
            </a:r>
            <a:r>
              <a:rPr lang="en-US" dirty="0" smtClean="0"/>
              <a:t>. In this class, use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= 0.12 D</a:t>
            </a:r>
            <a:r>
              <a:rPr lang="en-US" baseline="-25000" dirty="0" smtClean="0"/>
              <a:t>84</a:t>
            </a:r>
            <a:r>
              <a:rPr lang="en-US" dirty="0" smtClean="0"/>
              <a:t>, where D</a:t>
            </a:r>
            <a:r>
              <a:rPr lang="en-US" baseline="-25000" dirty="0" smtClean="0"/>
              <a:t>84</a:t>
            </a:r>
            <a:r>
              <a:rPr lang="en-US" dirty="0" smtClean="0"/>
              <a:t> is the 84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percentile size in a pebble-count (100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percentile is the biggest).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0" y="2270204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&lt;u&gt; w 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9800" y="2968704"/>
            <a:ext cx="272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     u(z) </a:t>
            </a:r>
            <a:r>
              <a:rPr lang="en-US" dirty="0" err="1" smtClean="0"/>
              <a:t>dz</a:t>
            </a:r>
            <a:r>
              <a:rPr lang="en-US" dirty="0" smtClean="0"/>
              <a:t>    (1/(h-z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84849"/>
              </p:ext>
            </p:extLst>
          </p:nvPr>
        </p:nvGraphicFramePr>
        <p:xfrm>
          <a:off x="1536902" y="2844062"/>
          <a:ext cx="558232" cy="64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" imgW="241300" imgH="279400" progId="Equation.3">
                  <p:embed/>
                </p:oleObj>
              </mc:Choice>
              <mc:Fallback>
                <p:oleObj name="Equation" r:id="rId3" imgW="241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902" y="2844062"/>
                        <a:ext cx="558232" cy="64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7277" y="3259772"/>
            <a:ext cx="35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754866" y="265939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800" y="3828534"/>
            <a:ext cx="469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(z0 + h ( </a:t>
            </a:r>
            <a:r>
              <a:rPr lang="en-US" dirty="0" err="1" smtClean="0"/>
              <a:t>ln</a:t>
            </a:r>
            <a:r>
              <a:rPr lang="en-US" dirty="0" smtClean="0"/>
              <a:t>( h / z</a:t>
            </a:r>
            <a:r>
              <a:rPr lang="en-US" baseline="-25000" dirty="0" smtClean="0"/>
              <a:t>0 </a:t>
            </a:r>
            <a:r>
              <a:rPr lang="en-US" dirty="0" smtClean="0"/>
              <a:t>) – 1 ) ) (1/ (h - z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5134" y="2013065"/>
            <a:ext cx="24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brackets denote vertical </a:t>
            </a:r>
          </a:p>
          <a:p>
            <a:r>
              <a:rPr lang="en-US" i="1" dirty="0" smtClean="0"/>
              <a:t>average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3098" y="750332"/>
            <a:ext cx="186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(u*/k) </a:t>
            </a:r>
            <a:r>
              <a:rPr lang="en-US" dirty="0" err="1" smtClean="0"/>
              <a:t>ln</a:t>
            </a:r>
            <a:r>
              <a:rPr lang="en-US" dirty="0" smtClean="0"/>
              <a:t> (z/z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0852" y="617498"/>
            <a:ext cx="2009957" cy="6593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01339" y="1092200"/>
            <a:ext cx="17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“law of the wall”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2200" y="5022334"/>
            <a:ext cx="2845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</a:t>
            </a:r>
            <a:r>
              <a:rPr lang="en-US" dirty="0" err="1" smtClean="0"/>
              <a:t>ln</a:t>
            </a:r>
            <a:r>
              <a:rPr lang="en-US" dirty="0" smtClean="0"/>
              <a:t> ( h / e z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&lt;u&gt; = (u*/k) </a:t>
            </a:r>
            <a:r>
              <a:rPr lang="en-US" dirty="0" err="1" smtClean="0"/>
              <a:t>ln</a:t>
            </a:r>
            <a:r>
              <a:rPr lang="en-US" dirty="0" smtClean="0"/>
              <a:t> (0.368 h / z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800" y="4389398"/>
            <a:ext cx="30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  ( </a:t>
            </a:r>
            <a:r>
              <a:rPr lang="en-US" dirty="0" err="1" smtClean="0"/>
              <a:t>ln</a:t>
            </a:r>
            <a:r>
              <a:rPr lang="en-US" dirty="0" smtClean="0"/>
              <a:t>( h / z</a:t>
            </a:r>
            <a:r>
              <a:rPr lang="en-US" baseline="-25000" dirty="0" smtClean="0"/>
              <a:t>0 </a:t>
            </a:r>
            <a:r>
              <a:rPr lang="en-US" dirty="0" smtClean="0"/>
              <a:t>) – 1 )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3098" y="4020066"/>
            <a:ext cx="93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&gt;&gt; z</a:t>
            </a:r>
            <a:r>
              <a:rPr lang="en-US" i="1" baseline="-25000" dirty="0" smtClean="0"/>
              <a:t>0</a:t>
            </a:r>
            <a:r>
              <a:rPr lang="en-US" i="1" dirty="0" smtClean="0"/>
              <a:t>:</a:t>
            </a:r>
            <a:endParaRPr lang="en-US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035300" y="5945664"/>
            <a:ext cx="612092" cy="35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17900" y="6299200"/>
            <a:ext cx="24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rounded to 0.4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14040" y="4593272"/>
            <a:ext cx="2905062" cy="2031325"/>
          </a:xfrm>
          <a:prstGeom prst="rect">
            <a:avLst/>
          </a:prstGeom>
          <a:solidFill>
            <a:srgbClr val="F2DCD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Extending the law of the wall</a:t>
            </a:r>
          </a:p>
          <a:p>
            <a:r>
              <a:rPr lang="en-US" dirty="0" smtClean="0"/>
              <a:t>through the flow is a rough</a:t>
            </a:r>
          </a:p>
          <a:p>
            <a:r>
              <a:rPr lang="en-US" dirty="0" smtClean="0"/>
              <a:t>approximation – do not use</a:t>
            </a:r>
          </a:p>
          <a:p>
            <a:r>
              <a:rPr lang="en-US" dirty="0" smtClean="0"/>
              <a:t>this for civil-engineering</a:t>
            </a:r>
          </a:p>
          <a:p>
            <a:r>
              <a:rPr lang="en-US" dirty="0" smtClean="0"/>
              <a:t>applications. This approach</a:t>
            </a:r>
          </a:p>
          <a:p>
            <a:r>
              <a:rPr lang="en-US" dirty="0" smtClean="0"/>
              <a:t>does not work at all when</a:t>
            </a:r>
          </a:p>
          <a:p>
            <a:r>
              <a:rPr lang="en-US" dirty="0" smtClean="0"/>
              <a:t>depth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clast</a:t>
            </a:r>
            <a:r>
              <a:rPr lang="en-US" dirty="0" smtClean="0">
                <a:sym typeface="Wingdings"/>
              </a:rPr>
              <a:t> grainsize.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9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570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Drag coefficient for bed particles:</a:t>
            </a:r>
            <a:endParaRPr lang="en-US" sz="3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569794"/>
            <a:ext cx="27636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ρgRS</a:t>
            </a:r>
            <a:r>
              <a:rPr lang="en-US" dirty="0" smtClean="0"/>
              <a:t> =  C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dirty="0" smtClean="0"/>
              <a:t> &lt;u&gt;</a:t>
            </a:r>
            <a:r>
              <a:rPr lang="en-US" baseline="30000" dirty="0" smtClean="0"/>
              <a:t>2</a:t>
            </a:r>
            <a:r>
              <a:rPr lang="en-US" dirty="0" smtClean="0"/>
              <a:t> /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0" y="107196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( 2g R S / C</a:t>
            </a:r>
            <a:r>
              <a:rPr lang="en-US" baseline="-25000" dirty="0" smtClean="0"/>
              <a:t>D 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071960"/>
            <a:ext cx="34174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( 2g / C</a:t>
            </a:r>
            <a:r>
              <a:rPr lang="en-US" baseline="-25000" dirty="0" smtClean="0"/>
              <a:t>D 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r>
              <a:rPr lang="en-US" dirty="0" smtClean="0"/>
              <a:t> = C = </a:t>
            </a:r>
            <a:r>
              <a:rPr lang="en-US" dirty="0" err="1" smtClean="0"/>
              <a:t>Chezy</a:t>
            </a:r>
            <a:r>
              <a:rPr lang="en-US" dirty="0" smtClean="0"/>
              <a:t> coefficient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471" y="148042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C ( </a:t>
            </a:r>
            <a:r>
              <a:rPr lang="en-US" dirty="0"/>
              <a:t>R </a:t>
            </a:r>
            <a:r>
              <a:rPr lang="en-US" dirty="0" smtClean="0"/>
              <a:t>S</a:t>
            </a:r>
            <a:r>
              <a:rPr lang="en-US" baseline="-25000" dirty="0" smtClean="0"/>
              <a:t> </a:t>
            </a:r>
            <a:r>
              <a:rPr lang="en-US" dirty="0"/>
              <a:t>)</a:t>
            </a:r>
            <a:r>
              <a:rPr lang="en-US" baseline="30000" dirty="0"/>
              <a:t>1/2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441292"/>
            <a:ext cx="229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Chezy</a:t>
            </a:r>
            <a:r>
              <a:rPr lang="en-US" dirty="0" smtClean="0"/>
              <a:t> equation (1769)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253" y="1949608"/>
            <a:ext cx="2534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( 8 g / f</a:t>
            </a:r>
            <a:r>
              <a:rPr lang="en-US" baseline="-25000" dirty="0" smtClean="0"/>
              <a:t> </a:t>
            </a:r>
            <a:r>
              <a:rPr lang="en-US" dirty="0"/>
              <a:t>)</a:t>
            </a:r>
            <a:r>
              <a:rPr lang="en-US" baseline="30000" dirty="0"/>
              <a:t>1/</a:t>
            </a:r>
            <a:r>
              <a:rPr lang="en-US" baseline="30000" dirty="0" smtClean="0"/>
              <a:t>2</a:t>
            </a:r>
            <a:r>
              <a:rPr lang="en-US" dirty="0" smtClean="0"/>
              <a:t> ( R S )</a:t>
            </a:r>
            <a:r>
              <a:rPr lang="en-US" baseline="30000" dirty="0"/>
              <a:t>1/2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4568" y="1949608"/>
            <a:ext cx="331375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 = Darcy-</a:t>
            </a:r>
            <a:r>
              <a:rPr lang="en-US" dirty="0" err="1" smtClean="0"/>
              <a:t>Weisbach</a:t>
            </a:r>
            <a:r>
              <a:rPr lang="en-US" dirty="0" smtClean="0"/>
              <a:t> friction factor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25253" y="2530901"/>
            <a:ext cx="1768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R</a:t>
            </a:r>
            <a:r>
              <a:rPr lang="en-US" baseline="30000" dirty="0" smtClean="0"/>
              <a:t>2/3</a:t>
            </a:r>
            <a:r>
              <a:rPr lang="en-US" dirty="0" smtClean="0"/>
              <a:t> S</a:t>
            </a:r>
            <a:r>
              <a:rPr lang="en-US" baseline="30000" dirty="0" smtClean="0"/>
              <a:t>1/2</a:t>
            </a:r>
            <a:r>
              <a:rPr lang="en-US" dirty="0" smtClean="0"/>
              <a:t> n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5372100" y="2747090"/>
            <a:ext cx="60641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3 alternative methods</a:t>
            </a:r>
            <a:endParaRPr lang="en-US" sz="5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34568" y="2554090"/>
            <a:ext cx="34177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Manning roughness coefficient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" y="1810624"/>
            <a:ext cx="7249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" y="2351564"/>
            <a:ext cx="7249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3708400"/>
            <a:ext cx="6988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0.025 &lt; n &lt; 0.03 ----- Clean, straight rivers (no debris or wood in channel) </a:t>
            </a:r>
          </a:p>
          <a:p>
            <a:r>
              <a:rPr lang="en-US" dirty="0" smtClean="0"/>
              <a:t>0.033 &lt; n &lt; 0.03 ----- Winding rivers with pools and riffles</a:t>
            </a:r>
          </a:p>
          <a:p>
            <a:r>
              <a:rPr lang="en-US" dirty="0" smtClean="0"/>
              <a:t>0.075 &lt; n &lt; 0.15 ----- Weedy, winding and overgrown rivers</a:t>
            </a:r>
          </a:p>
          <a:p>
            <a:r>
              <a:rPr lang="en-US" dirty="0" smtClean="0"/>
              <a:t>n = 0.031(D</a:t>
            </a:r>
            <a:r>
              <a:rPr lang="en-US" baseline="-25000" dirty="0" smtClean="0"/>
              <a:t>84</a:t>
            </a:r>
            <a:r>
              <a:rPr lang="en-US" dirty="0" smtClean="0"/>
              <a:t>)</a:t>
            </a:r>
            <a:r>
              <a:rPr lang="en-US" baseline="30000" dirty="0" smtClean="0"/>
              <a:t>1/6</a:t>
            </a:r>
            <a:r>
              <a:rPr lang="en-US" dirty="0" smtClean="0"/>
              <a:t> ---- Straight, </a:t>
            </a:r>
            <a:r>
              <a:rPr lang="en-US" dirty="0" err="1" smtClean="0"/>
              <a:t>gravelled</a:t>
            </a:r>
            <a:r>
              <a:rPr lang="en-US" dirty="0" smtClean="0"/>
              <a:t> rivers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94194" y="5118100"/>
            <a:ext cx="7888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sand-bedded rivers (e.g. Mississippi), form drag due to sand dunes is important.</a:t>
            </a:r>
          </a:p>
          <a:p>
            <a:endParaRPr lang="en-US" dirty="0" smtClean="0"/>
          </a:p>
          <a:p>
            <a:r>
              <a:rPr lang="en-US" dirty="0" smtClean="0"/>
              <a:t>In very steep streams, supercritical flow may occur: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092700" y="5740400"/>
            <a:ext cx="2259653" cy="95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46095" y="62385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Froude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5988" y="6210036"/>
            <a:ext cx="210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</a:t>
            </a:r>
            <a:r>
              <a:rPr lang="en-US" dirty="0" smtClean="0"/>
              <a:t> # = &lt;u&gt;/(</a:t>
            </a:r>
            <a:r>
              <a:rPr lang="en-US" dirty="0" err="1" smtClean="0"/>
              <a:t>gh</a:t>
            </a:r>
            <a:r>
              <a:rPr lang="en-US" dirty="0" smtClean="0"/>
              <a:t>)</a:t>
            </a:r>
            <a:r>
              <a:rPr lang="en-US" baseline="30000" dirty="0" smtClean="0"/>
              <a:t>1/2 </a:t>
            </a:r>
            <a:r>
              <a:rPr lang="en-US" dirty="0" smtClean="0"/>
              <a:t>&gt;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08600" y="5775498"/>
            <a:ext cx="18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supercritical flow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9400" y="3361898"/>
            <a:ext cx="5610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 used, because lots of investment in measuring </a:t>
            </a:r>
            <a:r>
              <a:rPr lang="en-US" sz="1400" i="1" dirty="0" smtClean="0"/>
              <a:t>n</a:t>
            </a:r>
            <a:r>
              <a:rPr lang="en-US" sz="1400" dirty="0" smtClean="0"/>
              <a:t> for different objects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033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143000"/>
            <a:ext cx="5098574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9589" y="6084332"/>
            <a:ext cx="15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John Southard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059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00" y="4047192"/>
            <a:ext cx="2523582" cy="867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77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Sediment transport in rivers:</a:t>
            </a:r>
          </a:p>
          <a:p>
            <a:r>
              <a:rPr lang="en-US" sz="3000" b="1" dirty="0" smtClean="0"/>
              <a:t>(Shields number)</a:t>
            </a:r>
            <a:endParaRPr lang="en-US" sz="3000" b="1" dirty="0"/>
          </a:p>
        </p:txBody>
      </p:sp>
      <p:sp>
        <p:nvSpPr>
          <p:cNvPr id="5" name="Oval 4"/>
          <p:cNvSpPr/>
          <p:nvPr/>
        </p:nvSpPr>
        <p:spPr>
          <a:xfrm>
            <a:off x="4013200" y="14859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16891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7500" y="757198"/>
            <a:ext cx="1168400" cy="1103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94400" y="381000"/>
            <a:ext cx="12700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94400" y="926068"/>
            <a:ext cx="901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100" y="606504"/>
            <a:ext cx="38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0704" y="23336"/>
            <a:ext cx="35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60704" y="1307068"/>
            <a:ext cx="0" cy="214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30723" y="3454400"/>
            <a:ext cx="234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(submerged weight)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30723" y="1079500"/>
            <a:ext cx="1879777" cy="889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30723" y="1968500"/>
            <a:ext cx="234515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87541" y="1345168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926068"/>
            <a:ext cx="3209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initiation of grain motion,</a:t>
            </a:r>
          </a:p>
          <a:p>
            <a:endParaRPr lang="en-US" dirty="0"/>
          </a:p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r>
              <a:rPr lang="en-US" dirty="0" smtClean="0"/>
              <a:t> = ( </a:t>
            </a:r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dirty="0" smtClean="0"/>
              <a:t> – F</a:t>
            </a:r>
            <a:r>
              <a:rPr lang="en-US" baseline="-25000" dirty="0" smtClean="0"/>
              <a:t>L</a:t>
            </a:r>
            <a:r>
              <a:rPr lang="en-US" dirty="0" smtClean="0"/>
              <a:t> ) tan </a:t>
            </a:r>
            <a:r>
              <a:rPr lang="en-US" i="1" dirty="0" err="1" smtClean="0"/>
              <a:t>Φ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 F</a:t>
            </a:r>
            <a:r>
              <a:rPr lang="en-US" baseline="-25000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F’</a:t>
            </a:r>
            <a:r>
              <a:rPr lang="en-US" baseline="-25000" dirty="0" err="1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=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68420" y="1873250"/>
            <a:ext cx="765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tan </a:t>
            </a:r>
            <a:r>
              <a:rPr lang="en-US" i="1" dirty="0" err="1"/>
              <a:t>Φ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485900" y="2298015"/>
            <a:ext cx="160813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85900" y="229801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1 + (F</a:t>
            </a:r>
            <a:r>
              <a:rPr lang="en-US" baseline="-25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/F</a:t>
            </a:r>
            <a:r>
              <a:rPr lang="en-US" baseline="-25000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) tan </a:t>
            </a:r>
            <a:r>
              <a:rPr lang="en-US" i="1" dirty="0" err="1" smtClean="0"/>
              <a:t>Φ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2944346"/>
            <a:ext cx="13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	   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363461" y="3352115"/>
            <a:ext cx="1113039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63461" y="335211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ρ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ρ</a:t>
            </a:r>
            <a:r>
              <a:rPr lang="en-US" dirty="0" smtClean="0">
                <a:sym typeface="Wingdings"/>
              </a:rPr>
              <a:t>)gD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12284" y="4047192"/>
            <a:ext cx="242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	     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		</a:t>
            </a:r>
            <a:r>
              <a:rPr lang="en-US" dirty="0" smtClean="0"/>
              <a:t>=</a:t>
            </a:r>
            <a:r>
              <a:rPr lang="en-US" baseline="-25000" dirty="0" smtClean="0"/>
              <a:t>    </a:t>
            </a:r>
            <a:r>
              <a:rPr lang="en-US" dirty="0" err="1" smtClean="0"/>
              <a:t>τ</a:t>
            </a:r>
            <a:r>
              <a:rPr lang="en-US" baseline="-25000" dirty="0" smtClean="0"/>
              <a:t>*  </a:t>
            </a:r>
            <a:endParaRPr lang="en-US" baseline="300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61345" y="4454961"/>
            <a:ext cx="1113039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61345" y="44549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ρ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ρ</a:t>
            </a:r>
            <a:r>
              <a:rPr lang="en-US" dirty="0" smtClean="0">
                <a:sym typeface="Wingdings"/>
              </a:rPr>
              <a:t>)</a:t>
            </a:r>
            <a:r>
              <a:rPr lang="en-US" dirty="0" err="1" smtClean="0">
                <a:sym typeface="Wingdings"/>
              </a:rPr>
              <a:t>gD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68420" y="4923492"/>
            <a:ext cx="366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Shields number (“drag/weight ratio”)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56237" y="557530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there a representative particle size for the </a:t>
            </a:r>
            <a:r>
              <a:rPr lang="en-US" dirty="0" err="1" smtClean="0"/>
              <a:t>bedload</a:t>
            </a:r>
            <a:r>
              <a:rPr lang="en-US" dirty="0" smtClean="0"/>
              <a:t> as a whole?</a:t>
            </a:r>
          </a:p>
          <a:p>
            <a:r>
              <a:rPr lang="en-US" dirty="0" smtClean="0"/>
              <a:t>Yes: it’s D</a:t>
            </a:r>
            <a:r>
              <a:rPr lang="en-US" baseline="-25000" dirty="0" smtClean="0"/>
              <a:t>50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4" y="34687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Equal mobility hypothesis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2768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0600" y="1143000"/>
            <a:ext cx="0" cy="177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13200" y="14859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16891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7500" y="757198"/>
            <a:ext cx="1168400" cy="1103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94400" y="381000"/>
            <a:ext cx="12700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94400" y="926068"/>
            <a:ext cx="901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100" y="606504"/>
            <a:ext cx="38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0704" y="23336"/>
            <a:ext cx="35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60704" y="1307068"/>
            <a:ext cx="0" cy="214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30723" y="3454400"/>
            <a:ext cx="234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(submerged weight)</a:t>
            </a:r>
            <a:endParaRPr lang="en-US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30723" y="1079500"/>
            <a:ext cx="1879777" cy="889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30723" y="1968500"/>
            <a:ext cx="234515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87541" y="1345168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0041" y="1689100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61541" y="2914134"/>
            <a:ext cx="71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D/D</a:t>
            </a:r>
            <a:r>
              <a:rPr lang="en-US" baseline="-25000" dirty="0" smtClean="0"/>
              <a:t>50</a:t>
            </a:r>
            <a:endParaRPr lang="en-US" baseline="-25000" dirty="0"/>
          </a:p>
        </p:txBody>
      </p:sp>
      <p:sp>
        <p:nvSpPr>
          <p:cNvPr id="23" name="Freeform 22"/>
          <p:cNvSpPr/>
          <p:nvPr/>
        </p:nvSpPr>
        <p:spPr>
          <a:xfrm>
            <a:off x="1270000" y="1244600"/>
            <a:ext cx="1358900" cy="1397000"/>
          </a:xfrm>
          <a:custGeom>
            <a:avLst/>
            <a:gdLst>
              <a:gd name="connsiteX0" fmla="*/ 0 w 1358900"/>
              <a:gd name="connsiteY0" fmla="*/ 0 h 1068052"/>
              <a:gd name="connsiteX1" fmla="*/ 50800 w 1358900"/>
              <a:gd name="connsiteY1" fmla="*/ 190500 h 1068052"/>
              <a:gd name="connsiteX2" fmla="*/ 76200 w 1358900"/>
              <a:gd name="connsiteY2" fmla="*/ 266700 h 1068052"/>
              <a:gd name="connsiteX3" fmla="*/ 114300 w 1358900"/>
              <a:gd name="connsiteY3" fmla="*/ 355600 h 1068052"/>
              <a:gd name="connsiteX4" fmla="*/ 165100 w 1358900"/>
              <a:gd name="connsiteY4" fmla="*/ 419100 h 1068052"/>
              <a:gd name="connsiteX5" fmla="*/ 203200 w 1358900"/>
              <a:gd name="connsiteY5" fmla="*/ 482600 h 1068052"/>
              <a:gd name="connsiteX6" fmla="*/ 254000 w 1358900"/>
              <a:gd name="connsiteY6" fmla="*/ 584200 h 1068052"/>
              <a:gd name="connsiteX7" fmla="*/ 317500 w 1358900"/>
              <a:gd name="connsiteY7" fmla="*/ 635000 h 1068052"/>
              <a:gd name="connsiteX8" fmla="*/ 368300 w 1358900"/>
              <a:gd name="connsiteY8" fmla="*/ 698500 h 1068052"/>
              <a:gd name="connsiteX9" fmla="*/ 520700 w 1358900"/>
              <a:gd name="connsiteY9" fmla="*/ 838200 h 1068052"/>
              <a:gd name="connsiteX10" fmla="*/ 622300 w 1358900"/>
              <a:gd name="connsiteY10" fmla="*/ 939800 h 1068052"/>
              <a:gd name="connsiteX11" fmla="*/ 660400 w 1358900"/>
              <a:gd name="connsiteY11" fmla="*/ 977900 h 1068052"/>
              <a:gd name="connsiteX12" fmla="*/ 711200 w 1358900"/>
              <a:gd name="connsiteY12" fmla="*/ 1003300 h 1068052"/>
              <a:gd name="connsiteX13" fmla="*/ 901700 w 1358900"/>
              <a:gd name="connsiteY13" fmla="*/ 1028700 h 1068052"/>
              <a:gd name="connsiteX14" fmla="*/ 977900 w 1358900"/>
              <a:gd name="connsiteY14" fmla="*/ 1041400 h 1068052"/>
              <a:gd name="connsiteX15" fmla="*/ 1130300 w 1358900"/>
              <a:gd name="connsiteY15" fmla="*/ 1054100 h 1068052"/>
              <a:gd name="connsiteX16" fmla="*/ 1206500 w 1358900"/>
              <a:gd name="connsiteY16" fmla="*/ 1066800 h 1068052"/>
              <a:gd name="connsiteX17" fmla="*/ 1358900 w 1358900"/>
              <a:gd name="connsiteY17" fmla="*/ 1066800 h 106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8900" h="1068052">
                <a:moveTo>
                  <a:pt x="0" y="0"/>
                </a:moveTo>
                <a:cubicBezTo>
                  <a:pt x="19664" y="78654"/>
                  <a:pt x="27473" y="114688"/>
                  <a:pt x="50800" y="190500"/>
                </a:cubicBezTo>
                <a:cubicBezTo>
                  <a:pt x="58674" y="216090"/>
                  <a:pt x="66589" y="241711"/>
                  <a:pt x="76200" y="266700"/>
                </a:cubicBezTo>
                <a:cubicBezTo>
                  <a:pt x="87774" y="296791"/>
                  <a:pt x="98055" y="327752"/>
                  <a:pt x="114300" y="355600"/>
                </a:cubicBezTo>
                <a:cubicBezTo>
                  <a:pt x="127958" y="379014"/>
                  <a:pt x="149555" y="396893"/>
                  <a:pt x="165100" y="419100"/>
                </a:cubicBezTo>
                <a:cubicBezTo>
                  <a:pt x="179256" y="439322"/>
                  <a:pt x="191497" y="460866"/>
                  <a:pt x="203200" y="482600"/>
                </a:cubicBezTo>
                <a:cubicBezTo>
                  <a:pt x="221151" y="515938"/>
                  <a:pt x="231282" y="553909"/>
                  <a:pt x="254000" y="584200"/>
                </a:cubicBezTo>
                <a:cubicBezTo>
                  <a:pt x="270264" y="605885"/>
                  <a:pt x="298333" y="615833"/>
                  <a:pt x="317500" y="635000"/>
                </a:cubicBezTo>
                <a:cubicBezTo>
                  <a:pt x="336667" y="654167"/>
                  <a:pt x="350167" y="678352"/>
                  <a:pt x="368300" y="698500"/>
                </a:cubicBezTo>
                <a:cubicBezTo>
                  <a:pt x="439154" y="777226"/>
                  <a:pt x="435468" y="758650"/>
                  <a:pt x="520700" y="838200"/>
                </a:cubicBezTo>
                <a:cubicBezTo>
                  <a:pt x="555714" y="870879"/>
                  <a:pt x="588433" y="905933"/>
                  <a:pt x="622300" y="939800"/>
                </a:cubicBezTo>
                <a:cubicBezTo>
                  <a:pt x="635000" y="952500"/>
                  <a:pt x="644336" y="969868"/>
                  <a:pt x="660400" y="977900"/>
                </a:cubicBezTo>
                <a:cubicBezTo>
                  <a:pt x="677333" y="986367"/>
                  <a:pt x="693799" y="995842"/>
                  <a:pt x="711200" y="1003300"/>
                </a:cubicBezTo>
                <a:cubicBezTo>
                  <a:pt x="775531" y="1030870"/>
                  <a:pt x="820226" y="1019647"/>
                  <a:pt x="901700" y="1028700"/>
                </a:cubicBezTo>
                <a:cubicBezTo>
                  <a:pt x="927293" y="1031544"/>
                  <a:pt x="952307" y="1038556"/>
                  <a:pt x="977900" y="1041400"/>
                </a:cubicBezTo>
                <a:cubicBezTo>
                  <a:pt x="1028564" y="1047029"/>
                  <a:pt x="1079636" y="1048471"/>
                  <a:pt x="1130300" y="1054100"/>
                </a:cubicBezTo>
                <a:cubicBezTo>
                  <a:pt x="1155893" y="1056944"/>
                  <a:pt x="1180789" y="1065372"/>
                  <a:pt x="1206500" y="1066800"/>
                </a:cubicBezTo>
                <a:cubicBezTo>
                  <a:pt x="1257222" y="1069618"/>
                  <a:pt x="1308100" y="1066800"/>
                  <a:pt x="1358900" y="1066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60951" y="706903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“Hiding” effect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small particles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don’t move significantly</a:t>
            </a:r>
          </a:p>
          <a:p>
            <a:r>
              <a:rPr lang="en-US" dirty="0" smtClean="0">
                <a:sym typeface="Wingdings"/>
              </a:rPr>
              <a:t>before the D</a:t>
            </a:r>
            <a:r>
              <a:rPr lang="en-US" baseline="-25000" dirty="0" smtClean="0">
                <a:sym typeface="Wingdings"/>
              </a:rPr>
              <a:t>50</a:t>
            </a:r>
            <a:r>
              <a:rPr lang="en-US" dirty="0" smtClean="0">
                <a:sym typeface="Wingdings"/>
              </a:rPr>
              <a:t> moves.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074" y="3861832"/>
            <a:ext cx="883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controversy over validity of equal mobility hypothesis in the late </a:t>
            </a:r>
            <a:r>
              <a:rPr lang="uk-UA" dirty="0" smtClean="0"/>
              <a:t>’</a:t>
            </a:r>
            <a:r>
              <a:rPr lang="en-US" dirty="0" smtClean="0"/>
              <a:t>80s – early </a:t>
            </a:r>
            <a:r>
              <a:rPr lang="uk-UA" dirty="0" smtClean="0"/>
              <a:t>’</a:t>
            </a:r>
            <a:r>
              <a:rPr lang="en-US" dirty="0" smtClean="0"/>
              <a:t>90s.</a:t>
            </a:r>
          </a:p>
          <a:p>
            <a:r>
              <a:rPr lang="en-US" dirty="0" err="1" smtClean="0"/>
              <a:t>Parameterise</a:t>
            </a:r>
            <a:r>
              <a:rPr lang="en-US" dirty="0" smtClean="0"/>
              <a:t> using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08400" y="450816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τ</a:t>
            </a:r>
            <a:r>
              <a:rPr lang="en-US" baseline="-25000" dirty="0" smtClean="0"/>
              <a:t>* </a:t>
            </a:r>
            <a:r>
              <a:rPr lang="en-US" dirty="0" smtClean="0"/>
              <a:t>= B(D/D</a:t>
            </a:r>
            <a:r>
              <a:rPr lang="en-US" baseline="-25000" dirty="0" smtClean="0"/>
              <a:t>50</a:t>
            </a:r>
            <a:r>
              <a:rPr lang="en-US" dirty="0" smtClean="0"/>
              <a:t>)</a:t>
            </a:r>
            <a:r>
              <a:rPr lang="en-US" baseline="30000" dirty="0" smtClean="0"/>
              <a:t>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163234"/>
            <a:ext cx="91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-1 would indicate perfect equal mobility (</a:t>
            </a:r>
            <a:r>
              <a:rPr lang="en-US" b="1" dirty="0" smtClean="0"/>
              <a:t>no</a:t>
            </a:r>
            <a:r>
              <a:rPr lang="en-US" dirty="0" smtClean="0"/>
              <a:t> sorting by grain size with downstream distance)</a:t>
            </a:r>
          </a:p>
          <a:p>
            <a:r>
              <a:rPr lang="en-US" dirty="0"/>
              <a:t>α = </a:t>
            </a:r>
            <a:r>
              <a:rPr lang="en-US" dirty="0" smtClean="0"/>
              <a:t>-0.9 found from flume experiments (permitting long-distance sorting by grain size).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074" y="3302000"/>
            <a:ext cx="42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Trade-off between size and </a:t>
            </a:r>
            <a:r>
              <a:rPr lang="en-US" i="1" dirty="0" err="1" smtClean="0"/>
              <a:t>embeddedness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658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2865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Buffington &amp; Montgomery, Water Resources Research, 1999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14" y="532187"/>
            <a:ext cx="6474485" cy="2535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683000"/>
            <a:ext cx="6311900" cy="2125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564" y="1764268"/>
            <a:ext cx="6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08202" y="2133600"/>
            <a:ext cx="32050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13214" y="2133600"/>
            <a:ext cx="12085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1164" y="1764268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834"/>
            <a:ext cx="9002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/>
              <a:t>τ</a:t>
            </a:r>
            <a:r>
              <a:rPr lang="en-US" sz="3000" b="1" baseline="-25000" dirty="0" smtClean="0"/>
              <a:t>*c50 </a:t>
            </a:r>
            <a:r>
              <a:rPr lang="en-US" sz="3000" b="1" dirty="0" smtClean="0"/>
              <a:t>~ 0.04, from experiments </a:t>
            </a:r>
            <a:r>
              <a:rPr lang="en-US" sz="2000" b="1" dirty="0" smtClean="0"/>
              <a:t>(0.045-0.047 for gravel, 0.03 for sand)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3212" y="591066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1936: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11296" y="3683000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1999: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347508"/>
            <a:ext cx="3720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has approximately</a:t>
            </a:r>
          </a:p>
          <a:p>
            <a:r>
              <a:rPr lang="en-US" dirty="0" smtClean="0"/>
              <a:t>reproduced some parts</a:t>
            </a:r>
          </a:p>
          <a:p>
            <a:r>
              <a:rPr lang="en-US" dirty="0" smtClean="0"/>
              <a:t>of this curve.</a:t>
            </a:r>
          </a:p>
          <a:p>
            <a:endParaRPr lang="en-US" dirty="0"/>
          </a:p>
          <a:p>
            <a:r>
              <a:rPr lang="en-US" dirty="0" smtClean="0"/>
              <a:t>Causes of scatter:</a:t>
            </a:r>
          </a:p>
          <a:p>
            <a:r>
              <a:rPr lang="en-US" dirty="0" smtClean="0"/>
              <a:t>(1) differing definitions of</a:t>
            </a:r>
          </a:p>
          <a:p>
            <a:r>
              <a:rPr lang="en-US" dirty="0" smtClean="0"/>
              <a:t>initiation of motion (most important).</a:t>
            </a:r>
          </a:p>
          <a:p>
            <a:r>
              <a:rPr lang="en-US" dirty="0" smtClean="0"/>
              <a:t>(2) slope-dependence?</a:t>
            </a:r>
          </a:p>
          <a:p>
            <a:r>
              <a:rPr lang="en-US" dirty="0" smtClean="0"/>
              <a:t>(Lamb et al. JGR 2008)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764268"/>
            <a:ext cx="255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Hydraulically rough:</a:t>
            </a:r>
          </a:p>
          <a:p>
            <a:r>
              <a:rPr lang="en-US" dirty="0" smtClean="0"/>
              <a:t>viscous </a:t>
            </a:r>
            <a:r>
              <a:rPr lang="en-US" dirty="0" err="1" smtClean="0"/>
              <a:t>sublayer</a:t>
            </a:r>
            <a:r>
              <a:rPr lang="en-US" dirty="0" smtClean="0"/>
              <a:t> is a thin</a:t>
            </a:r>
          </a:p>
          <a:p>
            <a:r>
              <a:rPr lang="en-US" dirty="0" smtClean="0"/>
              <a:t>skin around the particles.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08202" y="3067796"/>
            <a:ext cx="359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Re* = “Reynolds roughness number”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4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REVIEW OF REQUIRED READING </a:t>
            </a:r>
            <a:r>
              <a:rPr lang="en-US" sz="2400" dirty="0" smtClean="0">
                <a:solidFill>
                  <a:srgbClr val="7F7F7F"/>
                </a:solidFill>
              </a:rPr>
              <a:t>(SCHOOF &amp; HEWITT 2013)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F7F7F"/>
                </a:solidFill>
              </a:rPr>
              <a:t>Fluvial sediment transport: introduction</a:t>
            </a:r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3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690562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Consequences of increasing shear stress: gravel-bed vs. sand-bed rivers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3516"/>
            <a:ext cx="4775200" cy="338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3696732"/>
            <a:ext cx="15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John Southard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84863" y="1238934"/>
            <a:ext cx="40741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Suspension: characteristic velocity for</a:t>
            </a:r>
          </a:p>
          <a:p>
            <a:r>
              <a:rPr lang="en-US" dirty="0" smtClean="0"/>
              <a:t>turbulent fluctuations (u*) exceeds</a:t>
            </a:r>
          </a:p>
          <a:p>
            <a:r>
              <a:rPr lang="en-US" dirty="0" smtClean="0"/>
              <a:t>settling velocity (ratio is ~Rouse number).</a:t>
            </a:r>
          </a:p>
          <a:p>
            <a:endParaRPr lang="en-US" dirty="0" smtClean="0"/>
          </a:p>
          <a:p>
            <a:r>
              <a:rPr lang="en-US" dirty="0" smtClean="0"/>
              <a:t>Typical transport distance</a:t>
            </a:r>
          </a:p>
          <a:p>
            <a:r>
              <a:rPr lang="en-US" dirty="0" smtClean="0"/>
              <a:t>100m/</a:t>
            </a:r>
            <a:r>
              <a:rPr lang="en-US" dirty="0" err="1" smtClean="0"/>
              <a:t>yr</a:t>
            </a:r>
            <a:r>
              <a:rPr lang="en-US" dirty="0" smtClean="0"/>
              <a:t> in gravel-bedded </a:t>
            </a:r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0012" y="2868492"/>
            <a:ext cx="14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Sand: km/day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54700"/>
            <a:ext cx="8833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Empirically, rivers are either gravel-bedded or sand-bedded (little in between)</a:t>
            </a:r>
          </a:p>
          <a:p>
            <a:r>
              <a:rPr lang="en-US" dirty="0" smtClean="0"/>
              <a:t>The cause is unsettled: e.g. Jerolmack &amp; </a:t>
            </a:r>
            <a:r>
              <a:rPr lang="en-US" dirty="0" err="1" smtClean="0"/>
              <a:t>Brzinski</a:t>
            </a:r>
            <a:r>
              <a:rPr lang="en-US" dirty="0" smtClean="0"/>
              <a:t> Geology 2010 vs. Lamb &amp; </a:t>
            </a:r>
            <a:r>
              <a:rPr lang="en-US" dirty="0" err="1" smtClean="0"/>
              <a:t>Venditti</a:t>
            </a:r>
            <a:r>
              <a:rPr lang="en-US" dirty="0" smtClean="0"/>
              <a:t> GRL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4200" y="4330700"/>
            <a:ext cx="3602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(Experimentally, u* is approximately</a:t>
            </a:r>
          </a:p>
          <a:p>
            <a:r>
              <a:rPr lang="en-US" dirty="0" smtClean="0"/>
              <a:t>equal to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fluctuations in vertical</a:t>
            </a:r>
          </a:p>
          <a:p>
            <a:r>
              <a:rPr lang="en-US" dirty="0" smtClean="0"/>
              <a:t>turbulent velocity)</a:t>
            </a:r>
          </a:p>
        </p:txBody>
      </p:sp>
    </p:spTree>
    <p:extLst>
      <p:ext uri="{BB962C8B-B14F-4D97-AF65-F5344CB8AC3E}">
        <p14:creationId xmlns:p14="http://schemas.microsoft.com/office/powerpoint/2010/main" val="369777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593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Bedload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008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(Most common</a:t>
            </a:r>
            <a:r>
              <a:rPr lang="en-US" dirty="0" smtClean="0">
                <a:sym typeface="Wingdings"/>
              </a:rPr>
              <a:t>:)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025803"/>
            <a:ext cx="2754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q</a:t>
            </a:r>
            <a:r>
              <a:rPr lang="en-US" sz="3000" baseline="-25000" dirty="0" err="1" smtClean="0"/>
              <a:t>bl</a:t>
            </a:r>
            <a:r>
              <a:rPr lang="en-US" sz="3000" dirty="0" smtClean="0"/>
              <a:t> = k</a:t>
            </a:r>
            <a:r>
              <a:rPr lang="en-US" sz="3000" baseline="-25000" dirty="0" smtClean="0"/>
              <a:t>b</a:t>
            </a:r>
            <a:r>
              <a:rPr lang="en-US" sz="3000" dirty="0" smtClean="0"/>
              <a:t>(</a:t>
            </a:r>
            <a:r>
              <a:rPr lang="en-US" sz="3000" dirty="0" err="1" smtClean="0"/>
              <a:t>τ</a:t>
            </a:r>
            <a:r>
              <a:rPr lang="en-US" sz="3000" baseline="-25000" dirty="0" err="1" smtClean="0"/>
              <a:t>b</a:t>
            </a:r>
            <a:r>
              <a:rPr lang="en-US" sz="3000" dirty="0" smtClean="0"/>
              <a:t> – </a:t>
            </a:r>
            <a:r>
              <a:rPr lang="en-US" sz="3000" dirty="0" err="1" smtClean="0"/>
              <a:t>τ</a:t>
            </a:r>
            <a:r>
              <a:rPr lang="en-US" sz="3000" baseline="-25000" dirty="0" err="1" smtClean="0"/>
              <a:t>c</a:t>
            </a:r>
            <a:r>
              <a:rPr lang="en-US" sz="3000" dirty="0" smtClean="0"/>
              <a:t>)</a:t>
            </a:r>
            <a:r>
              <a:rPr lang="en-US" sz="3000" baseline="30000" dirty="0" smtClean="0"/>
              <a:t>3/2</a:t>
            </a:r>
            <a:endParaRPr lang="en-US" sz="30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4216400"/>
            <a:ext cx="3297936" cy="121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4114800"/>
            <a:ext cx="685800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" y="3371472"/>
            <a:ext cx="419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no theory for </a:t>
            </a:r>
            <a:r>
              <a:rPr lang="en-US" i="1" dirty="0" err="1" smtClean="0"/>
              <a:t>washload</a:t>
            </a:r>
            <a:r>
              <a:rPr lang="en-US" i="1" dirty="0" smtClean="0"/>
              <a:t>:</a:t>
            </a:r>
          </a:p>
          <a:p>
            <a:r>
              <a:rPr lang="en-US" i="1" dirty="0" smtClean="0"/>
              <a:t>it is entirely controlled by upstream supply</a:t>
            </a:r>
            <a:endParaRPr lang="en-US" i="1" dirty="0"/>
          </a:p>
        </p:txBody>
      </p:sp>
      <p:sp>
        <p:nvSpPr>
          <p:cNvPr id="10" name="Left Brace 9"/>
          <p:cNvSpPr/>
          <p:nvPr/>
        </p:nvSpPr>
        <p:spPr>
          <a:xfrm>
            <a:off x="5459768" y="810935"/>
            <a:ext cx="560032" cy="923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8700" y="633135"/>
            <a:ext cx="2718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alternatives, e.g.</a:t>
            </a:r>
          </a:p>
          <a:p>
            <a:r>
              <a:rPr lang="en-US" dirty="0" err="1" smtClean="0"/>
              <a:t>Yalin</a:t>
            </a:r>
            <a:endParaRPr lang="en-US" dirty="0" smtClean="0"/>
          </a:p>
          <a:p>
            <a:r>
              <a:rPr lang="en-US" dirty="0" smtClean="0"/>
              <a:t>Einstein</a:t>
            </a:r>
          </a:p>
          <a:p>
            <a:r>
              <a:rPr lang="en-US" dirty="0" smtClean="0"/>
              <a:t>Discrete element modeling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69" y="3374836"/>
            <a:ext cx="3640836" cy="2537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5911849"/>
            <a:ext cx="153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Southard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58701" y="607735"/>
            <a:ext cx="204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Meyer-Peter Muller</a:t>
            </a:r>
          </a:p>
        </p:txBody>
      </p:sp>
      <p:cxnSp>
        <p:nvCxnSpPr>
          <p:cNvPr id="18" name="Straight Connector 17"/>
          <p:cNvCxnSpPr>
            <a:stCxn id="6" idx="0"/>
          </p:cNvCxnSpPr>
          <p:nvPr/>
        </p:nvCxnSpPr>
        <p:spPr>
          <a:xfrm>
            <a:off x="2385568" y="4216400"/>
            <a:ext cx="129032" cy="1854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2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REVIEW OF REQUIRED READING </a:t>
            </a:r>
            <a:r>
              <a:rPr lang="en-US" sz="2400" dirty="0" smtClean="0">
                <a:solidFill>
                  <a:srgbClr val="000000"/>
                </a:solidFill>
              </a:rPr>
              <a:t>(SCHOOF &amp; HEWITT 2013)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Fluvial sediment transport: introduction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9144000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River channel morphology and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000"/>
            <a:ext cx="8940800" cy="4525963"/>
          </a:xfrm>
        </p:spPr>
        <p:txBody>
          <a:bodyPr>
            <a:normAutofit/>
          </a:bodyPr>
          <a:lstStyle/>
          <a:p>
            <a:r>
              <a:rPr lang="en-US" sz="1700" dirty="0" smtClean="0"/>
              <a:t>“Rivers are the authors of their own geometry” (L. Leopold)</a:t>
            </a:r>
          </a:p>
          <a:p>
            <a:pPr lvl="1"/>
            <a:r>
              <a:rPr lang="en-US" sz="1800" i="1" dirty="0" smtClean="0"/>
              <a:t>And of their own bed grain-size distribution.</a:t>
            </a:r>
          </a:p>
          <a:p>
            <a:r>
              <a:rPr lang="en-US" sz="1700" dirty="0" smtClean="0"/>
              <a:t>Rivers have well-defined banks.</a:t>
            </a:r>
          </a:p>
          <a:p>
            <a:pPr lvl="1"/>
            <a:r>
              <a:rPr lang="en-US" sz="1700" i="1" dirty="0" err="1" smtClean="0"/>
              <a:t>Bankfull</a:t>
            </a:r>
            <a:r>
              <a:rPr lang="en-US" sz="1700" i="1" dirty="0" smtClean="0"/>
              <a:t> discharge 5-7 days per year; floodplains inundated every 1-2 years.</a:t>
            </a:r>
          </a:p>
          <a:p>
            <a:pPr lvl="1"/>
            <a:r>
              <a:rPr lang="en-US" sz="1700" i="1" dirty="0" smtClean="0"/>
              <a:t>Regular geometry also applicable to canyon rivers.</a:t>
            </a:r>
          </a:p>
          <a:p>
            <a:pPr lvl="1"/>
            <a:r>
              <a:rPr lang="en-US" sz="1700" i="1" dirty="0" smtClean="0"/>
              <a:t>Width scales as Q</a:t>
            </a:r>
            <a:r>
              <a:rPr lang="en-US" sz="1700" baseline="30000" dirty="0" smtClean="0"/>
              <a:t>0.5</a:t>
            </a:r>
          </a:p>
          <a:p>
            <a:r>
              <a:rPr lang="en-US" sz="1700" dirty="0" smtClean="0"/>
              <a:t>River beds are (usually) not flat.</a:t>
            </a:r>
          </a:p>
          <a:p>
            <a:pPr lvl="1"/>
            <a:r>
              <a:rPr lang="en-US" sz="1500" i="1" dirty="0" smtClean="0"/>
              <a:t>Plane beds are uncommon. Bars and pools, spacing = 5.4x width.</a:t>
            </a:r>
          </a:p>
          <a:p>
            <a:r>
              <a:rPr lang="en-US" sz="1700" dirty="0" smtClean="0"/>
              <a:t>Rivers meander.</a:t>
            </a:r>
          </a:p>
          <a:p>
            <a:pPr lvl="1"/>
            <a:r>
              <a:rPr lang="en-US" sz="1500" i="1" dirty="0" smtClean="0"/>
              <a:t>Wavelength ~ 11</a:t>
            </a:r>
            <a:r>
              <a:rPr lang="en-US" sz="1500" dirty="0" smtClean="0"/>
              <a:t>x</a:t>
            </a:r>
            <a:r>
              <a:rPr lang="en-US" sz="1500" i="1" dirty="0" smtClean="0"/>
              <a:t> channel width.</a:t>
            </a:r>
          </a:p>
          <a:p>
            <a:r>
              <a:rPr lang="en-US" sz="1700" dirty="0" smtClean="0"/>
              <a:t>River profiles are concave-up.</a:t>
            </a:r>
          </a:p>
          <a:p>
            <a:pPr lvl="1"/>
            <a:r>
              <a:rPr lang="en-US" sz="1500" i="1" dirty="0" smtClean="0"/>
              <a:t>Grainsize also decreases downstream.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16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96900" y="863600"/>
            <a:ext cx="7988300" cy="3162300"/>
          </a:xfrm>
          <a:custGeom>
            <a:avLst/>
            <a:gdLst>
              <a:gd name="connsiteX0" fmla="*/ 0 w 7988300"/>
              <a:gd name="connsiteY0" fmla="*/ 0 h 2844800"/>
              <a:gd name="connsiteX1" fmla="*/ 584200 w 7988300"/>
              <a:gd name="connsiteY1" fmla="*/ 952500 h 2844800"/>
              <a:gd name="connsiteX2" fmla="*/ 1587500 w 7988300"/>
              <a:gd name="connsiteY2" fmla="*/ 2057400 h 2844800"/>
              <a:gd name="connsiteX3" fmla="*/ 3238500 w 7988300"/>
              <a:gd name="connsiteY3" fmla="*/ 2565400 h 2844800"/>
              <a:gd name="connsiteX4" fmla="*/ 5702300 w 7988300"/>
              <a:gd name="connsiteY4" fmla="*/ 2844800 h 2844800"/>
              <a:gd name="connsiteX5" fmla="*/ 7988300 w 7988300"/>
              <a:gd name="connsiteY5" fmla="*/ 28321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00" h="2844800">
                <a:moveTo>
                  <a:pt x="0" y="0"/>
                </a:moveTo>
                <a:lnTo>
                  <a:pt x="584200" y="952500"/>
                </a:lnTo>
                <a:lnTo>
                  <a:pt x="1587500" y="2057400"/>
                </a:lnTo>
                <a:lnTo>
                  <a:pt x="3238500" y="2565400"/>
                </a:lnTo>
                <a:lnTo>
                  <a:pt x="5702300" y="2844800"/>
                </a:lnTo>
                <a:lnTo>
                  <a:pt x="7988300" y="283210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1181100" y="1922406"/>
            <a:ext cx="59372" cy="22133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59000" y="3116206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5400" y="3708400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37300" y="4025900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00" y="678934"/>
            <a:ext cx="157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&gt;20%; </a:t>
            </a:r>
            <a:r>
              <a:rPr lang="en-US" dirty="0" err="1" smtClean="0"/>
              <a:t>colluvial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00" y="0"/>
            <a:ext cx="7582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Slope, grain size, and transport mechanism: strongly correlated</a:t>
            </a:r>
            <a:endParaRPr lang="en-US" sz="22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3700" y="774700"/>
            <a:ext cx="76200" cy="372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00" y="678934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8600" y="4216400"/>
            <a:ext cx="2255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&lt;0.1%</a:t>
            </a:r>
          </a:p>
          <a:p>
            <a:r>
              <a:rPr lang="en-US" dirty="0" smtClean="0"/>
              <a:t>bar-pool</a:t>
            </a:r>
          </a:p>
          <a:p>
            <a:r>
              <a:rPr lang="en-US" dirty="0" smtClean="0"/>
              <a:t>sand</a:t>
            </a:r>
          </a:p>
          <a:p>
            <a:r>
              <a:rPr lang="en-US" dirty="0" err="1" smtClean="0"/>
              <a:t>bedload</a:t>
            </a:r>
            <a:r>
              <a:rPr lang="en-US" dirty="0" smtClean="0"/>
              <a:t> &amp; suspension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3900" y="4135735"/>
            <a:ext cx="98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0.1-3%</a:t>
            </a:r>
          </a:p>
          <a:p>
            <a:r>
              <a:rPr lang="en-US" dirty="0" smtClean="0"/>
              <a:t>bar-pool</a:t>
            </a:r>
          </a:p>
          <a:p>
            <a:r>
              <a:rPr lang="en-US" dirty="0" smtClean="0"/>
              <a:t>gravel</a:t>
            </a:r>
          </a:p>
          <a:p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89200" y="3687465"/>
            <a:ext cx="107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3-8%</a:t>
            </a:r>
          </a:p>
          <a:p>
            <a:r>
              <a:rPr lang="en-US" dirty="0" smtClean="0"/>
              <a:t>step-pool</a:t>
            </a:r>
          </a:p>
          <a:p>
            <a:r>
              <a:rPr lang="en-US" dirty="0" smtClean="0"/>
              <a:t>gravel</a:t>
            </a:r>
          </a:p>
          <a:p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1100" y="2941935"/>
            <a:ext cx="101822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8-20%</a:t>
            </a:r>
          </a:p>
          <a:p>
            <a:r>
              <a:rPr lang="en-US" sz="1300" dirty="0" smtClean="0"/>
              <a:t>boulder</a:t>
            </a:r>
          </a:p>
          <a:p>
            <a:r>
              <a:rPr lang="en-US" sz="1300" dirty="0" smtClean="0"/>
              <a:t>cascade</a:t>
            </a:r>
          </a:p>
          <a:p>
            <a:r>
              <a:rPr lang="en-US" sz="1300" dirty="0" smtClean="0"/>
              <a:t>(periodically</a:t>
            </a:r>
          </a:p>
          <a:p>
            <a:r>
              <a:rPr lang="en-US" sz="1300" dirty="0" smtClean="0"/>
              <a:t>swept by</a:t>
            </a:r>
          </a:p>
          <a:p>
            <a:r>
              <a:rPr lang="en-US" sz="1300" dirty="0" smtClean="0"/>
              <a:t>debris</a:t>
            </a:r>
          </a:p>
          <a:p>
            <a:r>
              <a:rPr lang="en-US" sz="1300" dirty="0" smtClean="0"/>
              <a:t>flows)</a:t>
            </a:r>
            <a:endParaRPr lang="en-US" sz="1300" dirty="0"/>
          </a:p>
        </p:txBody>
      </p:sp>
      <p:cxnSp>
        <p:nvCxnSpPr>
          <p:cNvPr id="23" name="Straight Arrow Connector 22"/>
          <p:cNvCxnSpPr>
            <a:endCxn id="20" idx="2"/>
          </p:cNvCxnSpPr>
          <p:nvPr/>
        </p:nvCxnSpPr>
        <p:spPr>
          <a:xfrm flipV="1">
            <a:off x="1240472" y="4434651"/>
            <a:ext cx="449742" cy="1445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900" y="58801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rocks may be</a:t>
            </a:r>
          </a:p>
          <a:p>
            <a:r>
              <a:rPr lang="en-US" dirty="0" smtClean="0"/>
              <a:t>abraded in place;</a:t>
            </a:r>
          </a:p>
          <a:p>
            <a:r>
              <a:rPr lang="en-US" dirty="0" smtClean="0"/>
              <a:t>fine sediment bypasses boulders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6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30353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sets width?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443" y="0"/>
            <a:ext cx="4627333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096" y="6045200"/>
            <a:ext cx="228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Eaton, Treatise on</a:t>
            </a:r>
          </a:p>
          <a:p>
            <a:pPr algn="r"/>
            <a:r>
              <a:rPr lang="en-US" dirty="0" smtClean="0"/>
              <a:t>Geomorphology,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51000"/>
            <a:ext cx="11977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</a:t>
            </a:r>
            <a:r>
              <a:rPr lang="en-US" dirty="0" err="1" smtClean="0"/>
              <a:t>wd</a:t>
            </a:r>
            <a:r>
              <a:rPr lang="en-US" dirty="0" smtClean="0"/>
              <a:t>&lt;u&gt;</a:t>
            </a:r>
          </a:p>
          <a:p>
            <a:endParaRPr lang="en-US" dirty="0"/>
          </a:p>
          <a:p>
            <a:r>
              <a:rPr lang="en-US" dirty="0" smtClean="0"/>
              <a:t>w = </a:t>
            </a:r>
            <a:r>
              <a:rPr lang="en-US" dirty="0" err="1" smtClean="0"/>
              <a:t>aQ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d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cQ</a:t>
            </a:r>
            <a:r>
              <a:rPr lang="en-US" baseline="30000" dirty="0" err="1" smtClean="0"/>
              <a:t>f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&lt;u&gt; = </a:t>
            </a:r>
            <a:r>
              <a:rPr lang="en-US" dirty="0" err="1" smtClean="0"/>
              <a:t>kQ</a:t>
            </a:r>
            <a:r>
              <a:rPr lang="en-US" baseline="30000" dirty="0" err="1" smtClean="0"/>
              <a:t>m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32720" y="3548459"/>
            <a:ext cx="112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b+f+m</a:t>
            </a:r>
            <a:r>
              <a:rPr lang="en-US" dirty="0" smtClean="0"/>
              <a:t> = 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6218" y="4377035"/>
            <a:ext cx="880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0.5</a:t>
            </a:r>
          </a:p>
          <a:p>
            <a:r>
              <a:rPr lang="en-US" dirty="0" smtClean="0"/>
              <a:t>m = 0.1</a:t>
            </a:r>
          </a:p>
          <a:p>
            <a:r>
              <a:rPr lang="en-US" dirty="0" smtClean="0"/>
              <a:t>f = 0.4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59764" y="4377035"/>
            <a:ext cx="0" cy="923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4876800"/>
            <a:ext cx="4357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377035"/>
            <a:ext cx="163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</a:t>
            </a:r>
          </a:p>
          <a:p>
            <a:r>
              <a:rPr lang="en-US" dirty="0" smtClean="0"/>
              <a:t>different points</a:t>
            </a:r>
          </a:p>
          <a:p>
            <a:r>
              <a:rPr lang="en-US" dirty="0" smtClean="0"/>
              <a:t>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7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23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(1) Posit </a:t>
            </a:r>
            <a:r>
              <a:rPr lang="en-US" b="1" dirty="0" smtClean="0"/>
              <a:t>empirical relationships between hydraulics, sediment supply, and form </a:t>
            </a:r>
            <a:r>
              <a:rPr lang="en-US" dirty="0" smtClean="0"/>
              <a:t>(Parker et al. 2008 in suggested reading; Ikeda et al. 1988 Water Resources Research).</a:t>
            </a:r>
          </a:p>
          <a:p>
            <a:pPr marL="0" indent="0">
              <a:buNone/>
            </a:pPr>
            <a:r>
              <a:rPr lang="en-US" dirty="0" smtClean="0"/>
              <a:t>(2) </a:t>
            </a:r>
            <a:r>
              <a:rPr lang="en-US" b="1" dirty="0" smtClean="0"/>
              <a:t>Extremal hypotheses</a:t>
            </a:r>
            <a:r>
              <a:rPr lang="en-US" dirty="0" smtClean="0"/>
              <a:t>; posit an optimum channel, minimizing energy (Examples: minimum </a:t>
            </a:r>
            <a:r>
              <a:rPr lang="en-US" dirty="0" err="1" smtClean="0"/>
              <a:t>streampower</a:t>
            </a:r>
            <a:r>
              <a:rPr lang="en-US" dirty="0" smtClean="0"/>
              <a:t> per unit length; maximum friction; maximum sediment transport rate; minimum total </a:t>
            </a:r>
            <a:r>
              <a:rPr lang="en-US" dirty="0" err="1" smtClean="0"/>
              <a:t>streampower</a:t>
            </a:r>
            <a:r>
              <a:rPr lang="en-US" dirty="0" smtClean="0"/>
              <a:t>; minimize Froude number)</a:t>
            </a:r>
          </a:p>
          <a:p>
            <a:pPr marL="0" indent="0">
              <a:buNone/>
            </a:pPr>
            <a:r>
              <a:rPr lang="en-US" dirty="0" smtClean="0"/>
              <a:t>(3) What is the actual mechanism? What controls what sediment does, how high the bank is, &amp; c.?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/>
              <a:t>What sets width? Three approaches to this unsolved question: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7966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/>
          <a:lstStyle/>
          <a:p>
            <a:r>
              <a:rPr lang="en-US" dirty="0" smtClean="0"/>
              <a:t>Key points from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Shields stress</a:t>
            </a:r>
          </a:p>
          <a:p>
            <a:r>
              <a:rPr lang="en-US" dirty="0" smtClean="0"/>
              <a:t>Differences between gravel-bed vs. sand-bed rivers</a:t>
            </a:r>
          </a:p>
          <a:p>
            <a:r>
              <a:rPr lang="en-US" dirty="0" smtClean="0"/>
              <a:t>Discharge-width scaling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4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71800" cy="97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658" y="-32266"/>
            <a:ext cx="661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&lt;&lt; 1 </a:t>
            </a:r>
            <a:r>
              <a:rPr lang="en-US" dirty="0" smtClean="0">
                <a:sym typeface="Wingdings"/>
              </a:rPr>
              <a:t> inertial forces unimportant  Stokes flow / creeping flow: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01"/>
            <a:ext cx="8483600" cy="4710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5430" y="6488668"/>
            <a:ext cx="222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Schoof</a:t>
            </a:r>
            <a:r>
              <a:rPr lang="en-US" dirty="0" smtClean="0"/>
              <a:t> &amp; Hewitt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06271"/>
            <a:ext cx="90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Ice sheets can have multiple stable </a:t>
            </a:r>
            <a:r>
              <a:rPr lang="en-US" b="1" dirty="0" err="1" smtClean="0"/>
              <a:t>equilibria</a:t>
            </a:r>
            <a:r>
              <a:rPr lang="en-US" b="1" dirty="0" smtClean="0"/>
              <a:t> for the same external forcing, with geologically</a:t>
            </a:r>
          </a:p>
          <a:p>
            <a:r>
              <a:rPr lang="en-US" b="1" dirty="0" smtClean="0"/>
              <a:t>rapid transitions between </a:t>
            </a:r>
            <a:r>
              <a:rPr lang="en-US" b="1" dirty="0" err="1" smtClean="0"/>
              <a:t>equilibria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1066800"/>
            <a:ext cx="91440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6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/>
          <a:lstStyle/>
          <a:p>
            <a:r>
              <a:rPr lang="en-US" dirty="0" smtClean="0"/>
              <a:t>Key points from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Shields stress</a:t>
            </a:r>
          </a:p>
          <a:p>
            <a:r>
              <a:rPr lang="en-US" dirty="0" smtClean="0"/>
              <a:t>Differences between gravel-bed vs. sand-bed rivers</a:t>
            </a:r>
          </a:p>
          <a:p>
            <a:r>
              <a:rPr lang="en-US" dirty="0" smtClean="0"/>
              <a:t>Discharge-width scaling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1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Prospectus: fluvial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Today: overview, hydraulics, initiation of motion, channel width adjustment.</a:t>
            </a:r>
          </a:p>
          <a:p>
            <a:r>
              <a:rPr lang="en-US" dirty="0" smtClean="0"/>
              <a:t>Channel long-profile evolution.</a:t>
            </a:r>
          </a:p>
          <a:p>
            <a:r>
              <a:rPr lang="en-US" dirty="0" smtClean="0"/>
              <a:t>Mountain belts.</a:t>
            </a:r>
            <a:endParaRPr lang="en-US" dirty="0"/>
          </a:p>
          <a:p>
            <a:r>
              <a:rPr lang="en-US" dirty="0" smtClean="0"/>
              <a:t>Final lectures: landscape evolution (including fluvial processes.)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600" y="5854700"/>
            <a:ext cx="687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This section of the course draws on courses by W.E. Dietrich (Berkeley),</a:t>
            </a:r>
          </a:p>
          <a:p>
            <a:r>
              <a:rPr lang="en-US" i="1" dirty="0" smtClean="0"/>
              <a:t>D. </a:t>
            </a:r>
            <a:r>
              <a:rPr lang="en-US" i="1" dirty="0" err="1" smtClean="0"/>
              <a:t>Mohrig</a:t>
            </a:r>
            <a:r>
              <a:rPr lang="en-US" i="1" dirty="0" smtClean="0"/>
              <a:t> (MIT </a:t>
            </a:r>
            <a:r>
              <a:rPr lang="en-US" i="1" dirty="0" smtClean="0">
                <a:sym typeface="Wingdings"/>
              </a:rPr>
              <a:t> U.T. Austin), and J. Southard (MIT).</a:t>
            </a:r>
            <a:r>
              <a:rPr lang="en-US" i="1" dirty="0" smtClean="0"/>
              <a:t>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03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REVIEW OF REQUIRED READING </a:t>
            </a:r>
            <a:r>
              <a:rPr lang="en-US" sz="2400" dirty="0" smtClean="0">
                <a:solidFill>
                  <a:srgbClr val="7F7F7F"/>
                </a:solidFill>
              </a:rPr>
              <a:t>(SCHOOF &amp; HEWITT 2013)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F7F7F"/>
                </a:solidFill>
              </a:rPr>
              <a:t>Fluvial sediment transport: introduction</a:t>
            </a:r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2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4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Hydraulics and sediment transport in rivers: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Relate flow to frictional resistance so can relate discharge to hydraulic geometry.</a:t>
            </a:r>
          </a:p>
          <a:p>
            <a:pPr marL="0" indent="0">
              <a:buNone/>
            </a:pPr>
            <a:r>
              <a:rPr lang="en-US" dirty="0" smtClean="0"/>
              <a:t>2) Calculate the boundary shear stress.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56" y="3530600"/>
            <a:ext cx="3829844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508" y="5213675"/>
            <a:ext cx="320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Parker </a:t>
            </a:r>
            <a:r>
              <a:rPr lang="en-US" dirty="0" err="1" smtClean="0"/>
              <a:t>Morphodynamics</a:t>
            </a:r>
            <a:r>
              <a:rPr lang="en-US" dirty="0" smtClean="0"/>
              <a:t> e-book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55600" y="4356100"/>
            <a:ext cx="4127500" cy="1042241"/>
          </a:xfrm>
          <a:custGeom>
            <a:avLst/>
            <a:gdLst>
              <a:gd name="connsiteX0" fmla="*/ 0 w 4127500"/>
              <a:gd name="connsiteY0" fmla="*/ 0 h 1042241"/>
              <a:gd name="connsiteX1" fmla="*/ 114300 w 4127500"/>
              <a:gd name="connsiteY1" fmla="*/ 63500 h 1042241"/>
              <a:gd name="connsiteX2" fmla="*/ 152400 w 4127500"/>
              <a:gd name="connsiteY2" fmla="*/ 76200 h 1042241"/>
              <a:gd name="connsiteX3" fmla="*/ 215900 w 4127500"/>
              <a:gd name="connsiteY3" fmla="*/ 101600 h 1042241"/>
              <a:gd name="connsiteX4" fmla="*/ 254000 w 4127500"/>
              <a:gd name="connsiteY4" fmla="*/ 114300 h 1042241"/>
              <a:gd name="connsiteX5" fmla="*/ 304800 w 4127500"/>
              <a:gd name="connsiteY5" fmla="*/ 139700 h 1042241"/>
              <a:gd name="connsiteX6" fmla="*/ 381000 w 4127500"/>
              <a:gd name="connsiteY6" fmla="*/ 165100 h 1042241"/>
              <a:gd name="connsiteX7" fmla="*/ 469900 w 4127500"/>
              <a:gd name="connsiteY7" fmla="*/ 190500 h 1042241"/>
              <a:gd name="connsiteX8" fmla="*/ 800100 w 4127500"/>
              <a:gd name="connsiteY8" fmla="*/ 177800 h 1042241"/>
              <a:gd name="connsiteX9" fmla="*/ 863600 w 4127500"/>
              <a:gd name="connsiteY9" fmla="*/ 152400 h 1042241"/>
              <a:gd name="connsiteX10" fmla="*/ 927100 w 4127500"/>
              <a:gd name="connsiteY10" fmla="*/ 139700 h 1042241"/>
              <a:gd name="connsiteX11" fmla="*/ 990600 w 4127500"/>
              <a:gd name="connsiteY11" fmla="*/ 114300 h 1042241"/>
              <a:gd name="connsiteX12" fmla="*/ 1270000 w 4127500"/>
              <a:gd name="connsiteY12" fmla="*/ 76200 h 1042241"/>
              <a:gd name="connsiteX13" fmla="*/ 1435100 w 4127500"/>
              <a:gd name="connsiteY13" fmla="*/ 88900 h 1042241"/>
              <a:gd name="connsiteX14" fmla="*/ 1562100 w 4127500"/>
              <a:gd name="connsiteY14" fmla="*/ 139700 h 1042241"/>
              <a:gd name="connsiteX15" fmla="*/ 1612900 w 4127500"/>
              <a:gd name="connsiteY15" fmla="*/ 165100 h 1042241"/>
              <a:gd name="connsiteX16" fmla="*/ 1778000 w 4127500"/>
              <a:gd name="connsiteY16" fmla="*/ 266700 h 1042241"/>
              <a:gd name="connsiteX17" fmla="*/ 1828800 w 4127500"/>
              <a:gd name="connsiteY17" fmla="*/ 304800 h 1042241"/>
              <a:gd name="connsiteX18" fmla="*/ 1917700 w 4127500"/>
              <a:gd name="connsiteY18" fmla="*/ 469900 h 1042241"/>
              <a:gd name="connsiteX19" fmla="*/ 1943100 w 4127500"/>
              <a:gd name="connsiteY19" fmla="*/ 508000 h 1042241"/>
              <a:gd name="connsiteX20" fmla="*/ 2057400 w 4127500"/>
              <a:gd name="connsiteY20" fmla="*/ 571500 h 1042241"/>
              <a:gd name="connsiteX21" fmla="*/ 2108200 w 4127500"/>
              <a:gd name="connsiteY21" fmla="*/ 584200 h 1042241"/>
              <a:gd name="connsiteX22" fmla="*/ 2171700 w 4127500"/>
              <a:gd name="connsiteY22" fmla="*/ 609600 h 1042241"/>
              <a:gd name="connsiteX23" fmla="*/ 2222500 w 4127500"/>
              <a:gd name="connsiteY23" fmla="*/ 622300 h 1042241"/>
              <a:gd name="connsiteX24" fmla="*/ 2260600 w 4127500"/>
              <a:gd name="connsiteY24" fmla="*/ 635000 h 1042241"/>
              <a:gd name="connsiteX25" fmla="*/ 2794000 w 4127500"/>
              <a:gd name="connsiteY25" fmla="*/ 622300 h 1042241"/>
              <a:gd name="connsiteX26" fmla="*/ 2870200 w 4127500"/>
              <a:gd name="connsiteY26" fmla="*/ 596900 h 1042241"/>
              <a:gd name="connsiteX27" fmla="*/ 3263900 w 4127500"/>
              <a:gd name="connsiteY27" fmla="*/ 609600 h 1042241"/>
              <a:gd name="connsiteX28" fmla="*/ 3340100 w 4127500"/>
              <a:gd name="connsiteY28" fmla="*/ 635000 h 1042241"/>
              <a:gd name="connsiteX29" fmla="*/ 3429000 w 4127500"/>
              <a:gd name="connsiteY29" fmla="*/ 660400 h 1042241"/>
              <a:gd name="connsiteX30" fmla="*/ 3517900 w 4127500"/>
              <a:gd name="connsiteY30" fmla="*/ 685800 h 1042241"/>
              <a:gd name="connsiteX31" fmla="*/ 3581400 w 4127500"/>
              <a:gd name="connsiteY31" fmla="*/ 711200 h 1042241"/>
              <a:gd name="connsiteX32" fmla="*/ 3670300 w 4127500"/>
              <a:gd name="connsiteY32" fmla="*/ 736600 h 1042241"/>
              <a:gd name="connsiteX33" fmla="*/ 3822700 w 4127500"/>
              <a:gd name="connsiteY33" fmla="*/ 825500 h 1042241"/>
              <a:gd name="connsiteX34" fmla="*/ 3860800 w 4127500"/>
              <a:gd name="connsiteY34" fmla="*/ 850900 h 1042241"/>
              <a:gd name="connsiteX35" fmla="*/ 3898900 w 4127500"/>
              <a:gd name="connsiteY35" fmla="*/ 876300 h 1042241"/>
              <a:gd name="connsiteX36" fmla="*/ 3949700 w 4127500"/>
              <a:gd name="connsiteY36" fmla="*/ 914400 h 1042241"/>
              <a:gd name="connsiteX37" fmla="*/ 4051300 w 4127500"/>
              <a:gd name="connsiteY37" fmla="*/ 977900 h 1042241"/>
              <a:gd name="connsiteX38" fmla="*/ 4114800 w 4127500"/>
              <a:gd name="connsiteY38" fmla="*/ 1041400 h 1042241"/>
              <a:gd name="connsiteX39" fmla="*/ 4127500 w 4127500"/>
              <a:gd name="connsiteY39" fmla="*/ 1041400 h 104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27500" h="1042241">
                <a:moveTo>
                  <a:pt x="0" y="0"/>
                </a:moveTo>
                <a:cubicBezTo>
                  <a:pt x="40142" y="24085"/>
                  <a:pt x="71788" y="45280"/>
                  <a:pt x="114300" y="63500"/>
                </a:cubicBezTo>
                <a:cubicBezTo>
                  <a:pt x="126605" y="68773"/>
                  <a:pt x="139865" y="71500"/>
                  <a:pt x="152400" y="76200"/>
                </a:cubicBezTo>
                <a:cubicBezTo>
                  <a:pt x="173746" y="84205"/>
                  <a:pt x="194554" y="93595"/>
                  <a:pt x="215900" y="101600"/>
                </a:cubicBezTo>
                <a:cubicBezTo>
                  <a:pt x="228435" y="106300"/>
                  <a:pt x="241695" y="109027"/>
                  <a:pt x="254000" y="114300"/>
                </a:cubicBezTo>
                <a:cubicBezTo>
                  <a:pt x="271401" y="121758"/>
                  <a:pt x="287222" y="132669"/>
                  <a:pt x="304800" y="139700"/>
                </a:cubicBezTo>
                <a:cubicBezTo>
                  <a:pt x="329659" y="149644"/>
                  <a:pt x="355600" y="156633"/>
                  <a:pt x="381000" y="165100"/>
                </a:cubicBezTo>
                <a:cubicBezTo>
                  <a:pt x="435659" y="183320"/>
                  <a:pt x="406113" y="174553"/>
                  <a:pt x="469900" y="190500"/>
                </a:cubicBezTo>
                <a:cubicBezTo>
                  <a:pt x="579967" y="186267"/>
                  <a:pt x="690464" y="188410"/>
                  <a:pt x="800100" y="177800"/>
                </a:cubicBezTo>
                <a:cubicBezTo>
                  <a:pt x="822791" y="175604"/>
                  <a:pt x="841764" y="158951"/>
                  <a:pt x="863600" y="152400"/>
                </a:cubicBezTo>
                <a:cubicBezTo>
                  <a:pt x="884275" y="146197"/>
                  <a:pt x="906425" y="145903"/>
                  <a:pt x="927100" y="139700"/>
                </a:cubicBezTo>
                <a:cubicBezTo>
                  <a:pt x="948936" y="133149"/>
                  <a:pt x="968573" y="120174"/>
                  <a:pt x="990600" y="114300"/>
                </a:cubicBezTo>
                <a:cubicBezTo>
                  <a:pt x="1103228" y="84266"/>
                  <a:pt x="1150570" y="86152"/>
                  <a:pt x="1270000" y="76200"/>
                </a:cubicBezTo>
                <a:cubicBezTo>
                  <a:pt x="1325033" y="80433"/>
                  <a:pt x="1381164" y="77175"/>
                  <a:pt x="1435100" y="88900"/>
                </a:cubicBezTo>
                <a:cubicBezTo>
                  <a:pt x="1479654" y="98586"/>
                  <a:pt x="1521319" y="119310"/>
                  <a:pt x="1562100" y="139700"/>
                </a:cubicBezTo>
                <a:cubicBezTo>
                  <a:pt x="1579033" y="148167"/>
                  <a:pt x="1596462" y="155707"/>
                  <a:pt x="1612900" y="165100"/>
                </a:cubicBezTo>
                <a:cubicBezTo>
                  <a:pt x="1639606" y="180361"/>
                  <a:pt x="1733877" y="235184"/>
                  <a:pt x="1778000" y="266700"/>
                </a:cubicBezTo>
                <a:cubicBezTo>
                  <a:pt x="1795224" y="279003"/>
                  <a:pt x="1811867" y="292100"/>
                  <a:pt x="1828800" y="304800"/>
                </a:cubicBezTo>
                <a:cubicBezTo>
                  <a:pt x="1854608" y="382225"/>
                  <a:pt x="1843844" y="359117"/>
                  <a:pt x="1917700" y="469900"/>
                </a:cubicBezTo>
                <a:cubicBezTo>
                  <a:pt x="1926167" y="482600"/>
                  <a:pt x="1932307" y="497207"/>
                  <a:pt x="1943100" y="508000"/>
                </a:cubicBezTo>
                <a:cubicBezTo>
                  <a:pt x="1962486" y="527386"/>
                  <a:pt x="2046327" y="567071"/>
                  <a:pt x="2057400" y="571500"/>
                </a:cubicBezTo>
                <a:cubicBezTo>
                  <a:pt x="2073606" y="577982"/>
                  <a:pt x="2091641" y="578680"/>
                  <a:pt x="2108200" y="584200"/>
                </a:cubicBezTo>
                <a:cubicBezTo>
                  <a:pt x="2129827" y="591409"/>
                  <a:pt x="2150073" y="602391"/>
                  <a:pt x="2171700" y="609600"/>
                </a:cubicBezTo>
                <a:cubicBezTo>
                  <a:pt x="2188259" y="615120"/>
                  <a:pt x="2205717" y="617505"/>
                  <a:pt x="2222500" y="622300"/>
                </a:cubicBezTo>
                <a:cubicBezTo>
                  <a:pt x="2235372" y="625978"/>
                  <a:pt x="2247900" y="630767"/>
                  <a:pt x="2260600" y="635000"/>
                </a:cubicBezTo>
                <a:cubicBezTo>
                  <a:pt x="2438400" y="630767"/>
                  <a:pt x="2616496" y="633394"/>
                  <a:pt x="2794000" y="622300"/>
                </a:cubicBezTo>
                <a:cubicBezTo>
                  <a:pt x="2820722" y="620630"/>
                  <a:pt x="2870200" y="596900"/>
                  <a:pt x="2870200" y="596900"/>
                </a:cubicBezTo>
                <a:cubicBezTo>
                  <a:pt x="3001433" y="601133"/>
                  <a:pt x="3133028" y="598989"/>
                  <a:pt x="3263900" y="609600"/>
                </a:cubicBezTo>
                <a:cubicBezTo>
                  <a:pt x="3290586" y="611764"/>
                  <a:pt x="3314125" y="628506"/>
                  <a:pt x="3340100" y="635000"/>
                </a:cubicBezTo>
                <a:cubicBezTo>
                  <a:pt x="3498909" y="674702"/>
                  <a:pt x="3301463" y="623961"/>
                  <a:pt x="3429000" y="660400"/>
                </a:cubicBezTo>
                <a:cubicBezTo>
                  <a:pt x="3485045" y="676413"/>
                  <a:pt x="3469180" y="667530"/>
                  <a:pt x="3517900" y="685800"/>
                </a:cubicBezTo>
                <a:cubicBezTo>
                  <a:pt x="3539246" y="693805"/>
                  <a:pt x="3559773" y="703991"/>
                  <a:pt x="3581400" y="711200"/>
                </a:cubicBezTo>
                <a:cubicBezTo>
                  <a:pt x="3621761" y="724654"/>
                  <a:pt x="3633608" y="720292"/>
                  <a:pt x="3670300" y="736600"/>
                </a:cubicBezTo>
                <a:cubicBezTo>
                  <a:pt x="3747928" y="771101"/>
                  <a:pt x="3750687" y="777492"/>
                  <a:pt x="3822700" y="825500"/>
                </a:cubicBezTo>
                <a:lnTo>
                  <a:pt x="3860800" y="850900"/>
                </a:lnTo>
                <a:cubicBezTo>
                  <a:pt x="3873500" y="859367"/>
                  <a:pt x="3886689" y="867142"/>
                  <a:pt x="3898900" y="876300"/>
                </a:cubicBezTo>
                <a:cubicBezTo>
                  <a:pt x="3915833" y="889000"/>
                  <a:pt x="3932088" y="902659"/>
                  <a:pt x="3949700" y="914400"/>
                </a:cubicBezTo>
                <a:cubicBezTo>
                  <a:pt x="3982930" y="936553"/>
                  <a:pt x="4051300" y="977900"/>
                  <a:pt x="4051300" y="977900"/>
                </a:cubicBezTo>
                <a:cubicBezTo>
                  <a:pt x="4076700" y="1016000"/>
                  <a:pt x="4072467" y="1020233"/>
                  <a:pt x="4114800" y="1041400"/>
                </a:cubicBezTo>
                <a:cubicBezTo>
                  <a:pt x="4118586" y="1043293"/>
                  <a:pt x="4123267" y="1041400"/>
                  <a:pt x="4127500" y="104140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55600" y="3706019"/>
            <a:ext cx="4025900" cy="96281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564102"/>
            <a:ext cx="60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45434"/>
            <a:ext cx="942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Simplified geometry:</a:t>
            </a:r>
            <a:r>
              <a:rPr lang="en-US" dirty="0" smtClean="0"/>
              <a:t> average over a </a:t>
            </a:r>
            <a:r>
              <a:rPr lang="en-US" u="sng" dirty="0" smtClean="0"/>
              <a:t>reach</a:t>
            </a:r>
            <a:r>
              <a:rPr lang="en-US" dirty="0" smtClean="0"/>
              <a:t> (12-15 channel widths).</a:t>
            </a:r>
          </a:p>
          <a:p>
            <a:r>
              <a:rPr lang="en-US" dirty="0"/>
              <a:t>	</a:t>
            </a:r>
            <a:r>
              <a:rPr lang="en-US" dirty="0" smtClean="0"/>
              <a:t>		           </a:t>
            </a:r>
            <a:r>
              <a:rPr lang="en-US" dirty="0" smtClean="0">
                <a:sym typeface="Wingdings"/>
              </a:rPr>
              <a:t> we can assume accelerations are zero.</a:t>
            </a:r>
          </a:p>
          <a:p>
            <a:r>
              <a:rPr lang="en-US" dirty="0" smtClean="0">
                <a:sym typeface="Wingdings"/>
              </a:rPr>
              <a:t>				   this assumption is better for flood flow (when most of the erosion occurs).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400034"/>
            <a:ext cx="61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riffle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3600" y="4971343"/>
            <a:ext cx="61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riffle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00300" y="4951968"/>
            <a:ext cx="60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0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/>
              <a:t>The assumption of no acceleration requires that gravity balances pressure gradients.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444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9100" y="5548868"/>
            <a:ext cx="202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Dingman</a:t>
            </a:r>
            <a:r>
              <a:rPr lang="en-US" dirty="0" smtClean="0"/>
              <a:t>, chapter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066800"/>
            <a:ext cx="14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625600"/>
            <a:ext cx="385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averaging over 15-20 channel widths</a:t>
            </a:r>
          </a:p>
          <a:p>
            <a:r>
              <a:rPr lang="en-US" i="1" dirty="0" smtClean="0"/>
              <a:t>forces the water slope to ~ parallel the</a:t>
            </a:r>
          </a:p>
          <a:p>
            <a:r>
              <a:rPr lang="en-US" i="1" dirty="0" smtClean="0"/>
              <a:t>basal slope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621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736600" y="226536"/>
            <a:ext cx="0" cy="1943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2300" y="2068036"/>
            <a:ext cx="2108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22300" y="486886"/>
            <a:ext cx="1917700" cy="168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6600" y="2645370"/>
            <a:ext cx="14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0000" y="2613620"/>
            <a:ext cx="538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low slope (S, water surface rise/run), </a:t>
            </a:r>
            <a:r>
              <a:rPr lang="en-US" dirty="0" err="1" smtClean="0"/>
              <a:t>θ</a:t>
            </a:r>
            <a:r>
              <a:rPr lang="en-US" dirty="0" smtClean="0"/>
              <a:t> ~ tan </a:t>
            </a:r>
            <a:r>
              <a:rPr lang="en-US" dirty="0" err="1" smtClean="0"/>
              <a:t>θ</a:t>
            </a:r>
            <a:r>
              <a:rPr lang="en-US" dirty="0" smtClean="0"/>
              <a:t> ~ sin </a:t>
            </a:r>
            <a:r>
              <a:rPr lang="en-US" dirty="0" err="1"/>
              <a:t>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600" y="3167102"/>
            <a:ext cx="106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5770" y="21696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8340" y="2068036"/>
            <a:ext cx="3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τ</a:t>
            </a:r>
            <a:r>
              <a:rPr lang="en-US" baseline="-25000" dirty="0" err="1"/>
              <a:t>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47670" y="588486"/>
            <a:ext cx="3016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6010" y="3545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019" y="1021834"/>
            <a:ext cx="48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z/h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640" y="18003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6019" y="3643868"/>
            <a:ext cx="212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Frictional resistance:</a:t>
            </a:r>
            <a:endParaRPr lang="en-US" u="sng" dirty="0"/>
          </a:p>
        </p:txBody>
      </p:sp>
      <p:sp>
        <p:nvSpPr>
          <p:cNvPr id="26" name="Parallelogram 25"/>
          <p:cNvSpPr/>
          <p:nvPr/>
        </p:nvSpPr>
        <p:spPr>
          <a:xfrm>
            <a:off x="5918200" y="4013200"/>
            <a:ext cx="2019300" cy="10541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37500" y="40132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30900" y="50673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70800" y="50673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8200" y="57404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670800" y="4686300"/>
            <a:ext cx="266700" cy="1054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248400" y="4686300"/>
            <a:ext cx="16891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48400" y="4013200"/>
            <a:ext cx="0" cy="6731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930900" y="4686300"/>
            <a:ext cx="317500" cy="10541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30900" y="5892800"/>
            <a:ext cx="17399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835900" y="4686300"/>
            <a:ext cx="355600" cy="1054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191500" y="4013200"/>
            <a:ext cx="0" cy="67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05600" y="59182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996487" y="5067300"/>
            <a:ext cx="3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191500" y="41021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7079" y="3979208"/>
            <a:ext cx="416303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stress  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r>
              <a:rPr lang="en-US" dirty="0" smtClean="0"/>
              <a:t> L w</a:t>
            </a:r>
          </a:p>
          <a:p>
            <a:r>
              <a:rPr lang="en-US" dirty="0" smtClean="0"/>
              <a:t>Frictional resistance =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L (w + 2 h)</a:t>
            </a:r>
          </a:p>
          <a:p>
            <a:endParaRPr lang="en-US" dirty="0"/>
          </a:p>
          <a:p>
            <a:r>
              <a:rPr lang="en-US" dirty="0" err="1"/>
              <a:t>ρgh</a:t>
            </a:r>
            <a:r>
              <a:rPr lang="en-US" dirty="0"/>
              <a:t> </a:t>
            </a:r>
            <a:r>
              <a:rPr lang="en-US" dirty="0" err="1"/>
              <a:t>sinθ</a:t>
            </a:r>
            <a:r>
              <a:rPr lang="en-US" dirty="0"/>
              <a:t> L </a:t>
            </a:r>
            <a:r>
              <a:rPr lang="en-US" dirty="0" smtClean="0"/>
              <a:t>w = </a:t>
            </a:r>
            <a:r>
              <a:rPr lang="en-US" dirty="0" err="1"/>
              <a:t>τ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L (w + 2 h)</a:t>
            </a:r>
          </a:p>
          <a:p>
            <a:endParaRPr lang="en-US" dirty="0" smtClean="0"/>
          </a:p>
          <a:p>
            <a:pPr marL="285750" indent="-285750">
              <a:buFont typeface="Wingdings" charset="0"/>
              <a:buChar char="à"/>
            </a:pP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( w / (w + 2 h ) ) </a:t>
            </a:r>
            <a:r>
              <a:rPr lang="en-US" dirty="0" err="1" smtClean="0"/>
              <a:t>sinθ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0"/>
              <a:buChar char="à"/>
            </a:pPr>
            <a:endParaRPr lang="en-US" dirty="0"/>
          </a:p>
          <a:p>
            <a:r>
              <a:rPr lang="en-US" dirty="0" smtClean="0"/>
              <a:t>Define hydraulic radius, R = </a:t>
            </a:r>
            <a:r>
              <a:rPr lang="en-US" dirty="0" err="1" smtClean="0"/>
              <a:t>hw</a:t>
            </a:r>
            <a:r>
              <a:rPr lang="en-US" dirty="0" smtClean="0"/>
              <a:t> / (w + 2 h)</a:t>
            </a:r>
            <a:endParaRPr lang="en-US" dirty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</a:t>
            </a:r>
            <a:r>
              <a:rPr lang="en-US" baseline="-25000" dirty="0" smtClean="0"/>
              <a:t> </a:t>
            </a:r>
            <a:r>
              <a:rPr lang="en-US" dirty="0" err="1" smtClean="0"/>
              <a:t>ρgR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/>
              <a:t>θ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05107" y="166290"/>
            <a:ext cx="593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Basal shear stress, frictional resistance, and hydraulic radius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057400" y="6406634"/>
            <a:ext cx="370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very wide channels, R </a:t>
            </a:r>
            <a:r>
              <a:rPr lang="en-US" dirty="0" smtClean="0">
                <a:sym typeface="Wingdings"/>
              </a:rPr>
              <a:t> h (w &gt;&gt;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1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21087</TotalTime>
  <Words>1994</Words>
  <Application>Microsoft Macintosh PowerPoint</Application>
  <PresentationFormat>On-screen Show (4:3)</PresentationFormat>
  <Paragraphs>303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GEOS 38600/ GEOS 28600</vt:lpstr>
      <vt:lpstr>PowerPoint Presentation</vt:lpstr>
      <vt:lpstr>PowerPoint Presentation</vt:lpstr>
      <vt:lpstr>Key points from today’s lecture</vt:lpstr>
      <vt:lpstr>Prospectus: fluvial processes</vt:lpstr>
      <vt:lpstr>PowerPoint Presentation</vt:lpstr>
      <vt:lpstr>Hydraulics and sediment transport in rivers:</vt:lpstr>
      <vt:lpstr>The assumption of no acceleration requires that gravity balances pressure gradients.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 mobility hypothesis</vt:lpstr>
      <vt:lpstr>PowerPoint Presentation</vt:lpstr>
      <vt:lpstr>PowerPoint Presentation</vt:lpstr>
      <vt:lpstr>Consequences of increasing shear stress: gravel-bed vs. sand-bed rivers</vt:lpstr>
      <vt:lpstr>Bedload transport</vt:lpstr>
      <vt:lpstr>River channel morphology and dynamics</vt:lpstr>
      <vt:lpstr>PowerPoint Presentation</vt:lpstr>
      <vt:lpstr>What sets width?</vt:lpstr>
      <vt:lpstr>PowerPoint Presentation</vt:lpstr>
      <vt:lpstr>Key points from today’s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2157</cp:revision>
  <dcterms:created xsi:type="dcterms:W3CDTF">2016-01-07T03:39:51Z</dcterms:created>
  <dcterms:modified xsi:type="dcterms:W3CDTF">2017-02-22T01:07:20Z</dcterms:modified>
</cp:coreProperties>
</file>