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9" r:id="rId2"/>
    <p:sldId id="648" r:id="rId3"/>
    <p:sldId id="625" r:id="rId4"/>
    <p:sldId id="654" r:id="rId5"/>
    <p:sldId id="668" r:id="rId6"/>
    <p:sldId id="669" r:id="rId7"/>
    <p:sldId id="658" r:id="rId8"/>
    <p:sldId id="649" r:id="rId9"/>
    <p:sldId id="653" r:id="rId10"/>
    <p:sldId id="662" r:id="rId11"/>
    <p:sldId id="650" r:id="rId12"/>
    <p:sldId id="652" r:id="rId13"/>
    <p:sldId id="656" r:id="rId14"/>
    <p:sldId id="655" r:id="rId15"/>
    <p:sldId id="659" r:id="rId16"/>
    <p:sldId id="672" r:id="rId17"/>
    <p:sldId id="661" r:id="rId18"/>
    <p:sldId id="660" r:id="rId19"/>
    <p:sldId id="665" r:id="rId20"/>
    <p:sldId id="666" r:id="rId21"/>
    <p:sldId id="677" r:id="rId22"/>
    <p:sldId id="678" r:id="rId23"/>
    <p:sldId id="673" r:id="rId24"/>
    <p:sldId id="675" r:id="rId25"/>
    <p:sldId id="679" r:id="rId26"/>
    <p:sldId id="680" r:id="rId27"/>
    <p:sldId id="670" r:id="rId28"/>
    <p:sldId id="681" r:id="rId29"/>
    <p:sldId id="682" r:id="rId30"/>
    <p:sldId id="683" r:id="rId31"/>
    <p:sldId id="663" r:id="rId32"/>
    <p:sldId id="664" r:id="rId33"/>
    <p:sldId id="676" r:id="rId34"/>
    <p:sldId id="63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259"/>
            <p14:sldId id="648"/>
            <p14:sldId id="625"/>
            <p14:sldId id="654"/>
            <p14:sldId id="668"/>
            <p14:sldId id="669"/>
            <p14:sldId id="658"/>
            <p14:sldId id="649"/>
            <p14:sldId id="653"/>
            <p14:sldId id="662"/>
            <p14:sldId id="650"/>
            <p14:sldId id="652"/>
            <p14:sldId id="656"/>
            <p14:sldId id="655"/>
            <p14:sldId id="659"/>
            <p14:sldId id="672"/>
            <p14:sldId id="661"/>
            <p14:sldId id="660"/>
            <p14:sldId id="665"/>
            <p14:sldId id="666"/>
            <p14:sldId id="677"/>
            <p14:sldId id="678"/>
            <p14:sldId id="673"/>
            <p14:sldId id="675"/>
            <p14:sldId id="679"/>
            <p14:sldId id="680"/>
            <p14:sldId id="670"/>
            <p14:sldId id="681"/>
            <p14:sldId id="682"/>
            <p14:sldId id="683"/>
            <p14:sldId id="663"/>
            <p14:sldId id="664"/>
            <p14:sldId id="676"/>
            <p14:sldId id="638"/>
          </p14:sldIdLst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55" autoAdjust="0"/>
  </p:normalViewPr>
  <p:slideViewPr>
    <p:cSldViewPr snapToGrid="0" snapToObjects="1">
      <p:cViewPr>
        <p:scale>
          <a:sx n="85" d="100"/>
          <a:sy n="85" d="100"/>
        </p:scale>
        <p:origin x="-616" y="-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3</a:t>
            </a:r>
            <a:endParaRPr lang="en-US" dirty="0" smtClean="0"/>
          </a:p>
          <a:p>
            <a:r>
              <a:rPr lang="en-US" dirty="0" smtClean="0"/>
              <a:t>Wednesday 11 January </a:t>
            </a:r>
            <a:r>
              <a:rPr lang="en-US" dirty="0" smtClean="0"/>
              <a:t>2017</a:t>
            </a:r>
          </a:p>
          <a:p>
            <a:endParaRPr lang="en-US" dirty="0" smtClean="0"/>
          </a:p>
          <a:p>
            <a:r>
              <a:rPr lang="en-US" dirty="0" smtClean="0"/>
              <a:t>Mountains and tectonics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564"/>
            <a:ext cx="4632986" cy="2475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3897531"/>
            <a:ext cx="5435600" cy="278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30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Stresses and fault pattern caused by </a:t>
            </a:r>
          </a:p>
          <a:p>
            <a:r>
              <a:rPr lang="en-US" b="1" dirty="0" smtClean="0"/>
              <a:t>maximum </a:t>
            </a:r>
            <a:r>
              <a:rPr lang="en-US" b="1" dirty="0"/>
              <a:t> </a:t>
            </a:r>
            <a:r>
              <a:rPr lang="en-US" b="1" dirty="0" smtClean="0"/>
              <a:t>True Polar Wander (90 degrees)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03032"/>
            <a:ext cx="3652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Predicted differential stress pattern:</a:t>
            </a:r>
          </a:p>
          <a:p>
            <a:r>
              <a:rPr lang="en-US" dirty="0" smtClean="0"/>
              <a:t>Orange = extensional stress.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Blue = compressional stress.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42073" y="5478502"/>
            <a:ext cx="24300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Predicted fault pattern:</a:t>
            </a:r>
          </a:p>
          <a:p>
            <a:r>
              <a:rPr lang="en-US" dirty="0" smtClean="0"/>
              <a:t>Orange = normal fault.</a:t>
            </a:r>
          </a:p>
          <a:p>
            <a:r>
              <a:rPr lang="en-US" dirty="0" smtClean="0"/>
              <a:t>Blue = thrust fault.</a:t>
            </a:r>
          </a:p>
          <a:p>
            <a:r>
              <a:rPr lang="en-US" dirty="0" smtClean="0"/>
              <a:t>Gray = strike-slip fault.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44" y="0"/>
            <a:ext cx="4123221" cy="31379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16466"/>
            <a:ext cx="347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Matsuyama, Annual Reviews,2014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6432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99" y="646331"/>
            <a:ext cx="6263780" cy="586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1300" y="4367431"/>
            <a:ext cx="13450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Iapetus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i="1" dirty="0" smtClean="0"/>
              <a:t>d</a:t>
            </a:r>
            <a:r>
              <a:rPr lang="en-US" dirty="0" smtClean="0"/>
              <a:t> = 1500 km</a:t>
            </a:r>
          </a:p>
          <a:p>
            <a:endParaRPr lang="en-US" dirty="0"/>
          </a:p>
          <a:p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646332"/>
            <a:ext cx="3949699" cy="223327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Of the 3 mechanisms discussed so far, which is/are possible cause(s) of </a:t>
            </a:r>
            <a:r>
              <a:rPr lang="en-US" sz="1700" dirty="0" err="1" smtClean="0"/>
              <a:t>Iapetus</a:t>
            </a:r>
            <a:r>
              <a:rPr lang="en-US" sz="1700" dirty="0" smtClean="0"/>
              <a:t>’ equatorial ridge?</a:t>
            </a:r>
            <a:endParaRPr 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7470269" y="363163"/>
            <a:ext cx="1689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ssume linear rheology.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470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999" y="646331"/>
            <a:ext cx="6263780" cy="586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1300" y="4367431"/>
            <a:ext cx="24558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Iapetus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i="1" dirty="0" smtClean="0"/>
              <a:t>d</a:t>
            </a:r>
            <a:r>
              <a:rPr lang="en-US" dirty="0" smtClean="0"/>
              <a:t> = 1500 km</a:t>
            </a:r>
          </a:p>
          <a:p>
            <a:endParaRPr lang="en-US" dirty="0"/>
          </a:p>
          <a:p>
            <a:r>
              <a:rPr lang="en-US" i="1" dirty="0" smtClean="0"/>
              <a:t>a – c</a:t>
            </a:r>
            <a:r>
              <a:rPr lang="en-US" dirty="0" smtClean="0"/>
              <a:t> = 34 km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f </a:t>
            </a:r>
            <a:r>
              <a:rPr lang="en-US" dirty="0" smtClean="0">
                <a:sym typeface="Wingdings"/>
              </a:rPr>
              <a:t>= 0.05</a:t>
            </a:r>
            <a:endParaRPr lang="en-US" dirty="0" smtClean="0"/>
          </a:p>
          <a:p>
            <a:endParaRPr lang="en-US" i="1" dirty="0"/>
          </a:p>
          <a:p>
            <a:r>
              <a:rPr lang="en-US" dirty="0" smtClean="0"/>
              <a:t>day length = 79 days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Of the mechanisms so far, which is a possible cause of </a:t>
            </a:r>
            <a:r>
              <a:rPr lang="en-US" sz="2000" dirty="0" err="1" smtClean="0"/>
              <a:t>Iapetus</a:t>
            </a:r>
            <a:r>
              <a:rPr lang="en-US" sz="2000" dirty="0" smtClean="0"/>
              <a:t>’ equatorial ridge?</a:t>
            </a:r>
            <a:endParaRPr lang="en-US" sz="2000" dirty="0"/>
          </a:p>
        </p:txBody>
      </p:sp>
      <p:sp>
        <p:nvSpPr>
          <p:cNvPr id="8" name="Oval 7"/>
          <p:cNvSpPr/>
          <p:nvPr/>
        </p:nvSpPr>
        <p:spPr>
          <a:xfrm>
            <a:off x="254000" y="812800"/>
            <a:ext cx="5651500" cy="52451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80" y="546100"/>
            <a:ext cx="3134219" cy="31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6270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Tectonic mountain-building forces are usually horizontal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87400"/>
            <a:ext cx="4864100" cy="3301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9385"/>
            <a:ext cx="9144000" cy="2843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46" y="4559300"/>
            <a:ext cx="324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Himalaya cross-section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0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289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Tectonics on Mercury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0"/>
            <a:ext cx="499820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5613400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Byrne et al.</a:t>
            </a:r>
          </a:p>
          <a:p>
            <a:r>
              <a:rPr lang="en-US" dirty="0" smtClean="0"/>
              <a:t>Nature Geoscience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3378200"/>
            <a:ext cx="2997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horizontal strain</a:t>
            </a:r>
          </a:p>
          <a:p>
            <a:r>
              <a:rPr lang="en-US" dirty="0" smtClean="0"/>
              <a:t>along B – B’ for fault dip angle</a:t>
            </a:r>
          </a:p>
          <a:p>
            <a:r>
              <a:rPr lang="en-US" dirty="0" smtClean="0"/>
              <a:t>30 degrees?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35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961"/>
            <a:ext cx="9144000" cy="4553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5613400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Byrne et al.</a:t>
            </a:r>
          </a:p>
          <a:p>
            <a:r>
              <a:rPr lang="en-US" dirty="0" smtClean="0"/>
              <a:t>Nature Geoscience 2014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254000" y="4964668"/>
            <a:ext cx="2603500" cy="5588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51700" y="4680982"/>
            <a:ext cx="2070100" cy="9017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11600" y="5244068"/>
            <a:ext cx="503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irregular lines = faults (almost all are wrinkle ridges)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4302" y="5613400"/>
            <a:ext cx="2693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radius change ~ 7 km</a:t>
            </a:r>
          </a:p>
          <a:p>
            <a:r>
              <a:rPr lang="en-US" dirty="0" smtClean="0"/>
              <a:t>Mercury radius = 2400 km</a:t>
            </a:r>
          </a:p>
          <a:p>
            <a:r>
              <a:rPr lang="en-US" dirty="0" smtClean="0"/>
              <a:t>Temperature change = ?</a:t>
            </a:r>
          </a:p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4111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Global tectonic map of Mercury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528" y="5682113"/>
            <a:ext cx="3248774" cy="865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6700" y="6400800"/>
            <a:ext cx="476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 also has a global network of wrinkle ridges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60055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STRESS AND TECTONICS ON ONE-PLATE PLANETS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THRUST WEDGE: </a:t>
            </a:r>
            <a:r>
              <a:rPr lang="en-US" dirty="0" smtClean="0">
                <a:solidFill>
                  <a:srgbClr val="000000"/>
                </a:solidFill>
              </a:rPr>
              <a:t>MOUNTAIN </a:t>
            </a:r>
            <a:r>
              <a:rPr lang="en-US" dirty="0">
                <a:solidFill>
                  <a:srgbClr val="000000"/>
                </a:solidFill>
              </a:rPr>
              <a:t>BUILDING ON EARTH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CRUSTAL FLOW: MOUNTAIN COLLAPSE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4055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Mountains and tectonics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9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563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Earth (plate tectonics): How big are the forces that build mountains?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635001"/>
            <a:ext cx="6731000" cy="3611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3541" y="958046"/>
            <a:ext cx="116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 push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199" y="3737105"/>
            <a:ext cx="131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slab pull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7659" y="4383436"/>
            <a:ext cx="3126341" cy="2649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6358" y="4959171"/>
            <a:ext cx="22254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David Rowley,</a:t>
            </a:r>
          </a:p>
          <a:p>
            <a:pPr algn="r"/>
            <a:r>
              <a:rPr lang="en-US" dirty="0" smtClean="0"/>
              <a:t>U. Chicago </a:t>
            </a:r>
            <a:r>
              <a:rPr lang="en-US" dirty="0" err="1" smtClean="0"/>
              <a:t>tectonicist</a:t>
            </a:r>
            <a:endParaRPr lang="en-US" dirty="0" smtClean="0"/>
          </a:p>
          <a:p>
            <a:pPr algn="r"/>
            <a:r>
              <a:rPr lang="en-US" dirty="0" smtClean="0"/>
              <a:t>(</a:t>
            </a:r>
            <a:r>
              <a:rPr lang="en-US" i="1" dirty="0" smtClean="0"/>
              <a:t>guest lecturer </a:t>
            </a:r>
          </a:p>
          <a:p>
            <a:pPr algn="r"/>
            <a:r>
              <a:rPr lang="en-US" i="1" dirty="0" smtClean="0"/>
              <a:t>in week 5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801759" y="5168900"/>
            <a:ext cx="7387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77658" y="2739035"/>
            <a:ext cx="203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basal 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5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355"/>
            <a:ext cx="7844118" cy="4287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07" y="4964950"/>
            <a:ext cx="2984499" cy="1188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353" y="4678826"/>
            <a:ext cx="101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Isostasy</a:t>
            </a:r>
            <a:r>
              <a:rPr lang="en-US" b="1" dirty="0" smtClean="0"/>
              <a:t>: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4079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Simple thrust sheet model is relevant to most mountain belts on Earth</a:t>
            </a:r>
            <a:endParaRPr lang="en-US" sz="2300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843059" y="2764118"/>
            <a:ext cx="318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Turcotte</a:t>
            </a:r>
            <a:r>
              <a:rPr lang="en-US" dirty="0" smtClean="0"/>
              <a:t> &amp; Schubert, 2</a:t>
            </a:r>
            <a:r>
              <a:rPr lang="en-US" baseline="30000" dirty="0" smtClean="0"/>
              <a:t>nd</a:t>
            </a:r>
            <a:r>
              <a:rPr lang="en-US" dirty="0" smtClean="0"/>
              <a:t> edition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255" y="1628588"/>
            <a:ext cx="1250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“backstop”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901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053"/>
            <a:ext cx="9144000" cy="2758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2059"/>
            <a:ext cx="9144000" cy="151282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02235" y="369332"/>
            <a:ext cx="1105647" cy="2880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9412" y="0"/>
            <a:ext cx="2681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small-angle approximation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9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028"/>
            <a:ext cx="9144000" cy="283464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19300" y="4329668"/>
            <a:ext cx="177800" cy="67413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600" y="5003800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Last Wednesday: </a:t>
            </a:r>
            <a:r>
              <a:rPr lang="en-US" dirty="0" smtClean="0"/>
              <a:t>what sets the overall shape of this planet?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01758" y="4342368"/>
            <a:ext cx="4324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This Monday: </a:t>
            </a:r>
            <a:r>
              <a:rPr lang="en-US" dirty="0" smtClean="0"/>
              <a:t>what supports </a:t>
            </a:r>
            <a:r>
              <a:rPr lang="en-US" dirty="0" err="1" smtClean="0"/>
              <a:t>nonhydrostatic</a:t>
            </a:r>
            <a:endParaRPr lang="en-US" dirty="0" smtClean="0"/>
          </a:p>
          <a:p>
            <a:r>
              <a:rPr lang="en-US" dirty="0" smtClean="0"/>
              <a:t>loads, e.g. topography?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883400" y="3098800"/>
            <a:ext cx="558800" cy="12308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1758" y="411202"/>
            <a:ext cx="403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Today: </a:t>
            </a:r>
            <a:r>
              <a:rPr lang="en-US" dirty="0" smtClean="0"/>
              <a:t>what drives mountain formation?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105400" y="780534"/>
            <a:ext cx="342900" cy="1276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1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34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334126"/>
            <a:ext cx="1524000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5406" y="2484433"/>
            <a:ext cx="177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Amontons</a:t>
            </a:r>
            <a:r>
              <a:rPr lang="en-US" b="1" dirty="0" smtClean="0"/>
              <a:t>’ law)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18" y="2882900"/>
            <a:ext cx="3543300" cy="109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023" y="3294530"/>
            <a:ext cx="13589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" y="3975847"/>
            <a:ext cx="2514600" cy="92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353" y="4832724"/>
            <a:ext cx="30861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7718" y="5347447"/>
            <a:ext cx="1320800" cy="40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300" y="2971800"/>
            <a:ext cx="28067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3753" y="5823324"/>
            <a:ext cx="28067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322359" y="5937187"/>
            <a:ext cx="2664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So, how big are the forces</a:t>
            </a:r>
          </a:p>
          <a:p>
            <a:r>
              <a:rPr lang="en-US" b="1" dirty="0" smtClean="0"/>
              <a:t>that build mountains?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2879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234"/>
            <a:ext cx="4439989" cy="3236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8494"/>
            <a:ext cx="9144000" cy="3895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456" y="1103406"/>
            <a:ext cx="4514544" cy="2616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510"/>
            <a:ext cx="621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Example of </a:t>
            </a:r>
            <a:r>
              <a:rPr lang="en-US" sz="2400" b="1" dirty="0" err="1" smtClean="0"/>
              <a:t>accretionary</a:t>
            </a:r>
            <a:r>
              <a:rPr lang="en-US" sz="2400" b="1" dirty="0" smtClean="0"/>
              <a:t> wedge: offshore Japan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55942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716" y="1225176"/>
            <a:ext cx="2867283" cy="5632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21764"/>
            <a:ext cx="6115922" cy="4586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470" y="63962"/>
            <a:ext cx="9119973" cy="6924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Measuring </a:t>
            </a:r>
            <a:r>
              <a:rPr lang="en-US" sz="2100" b="1" i="1" dirty="0" err="1" smtClean="0"/>
              <a:t>f</a:t>
            </a:r>
            <a:r>
              <a:rPr lang="en-US" sz="2100" b="1" i="1" baseline="-25000" dirty="0" err="1" smtClean="0"/>
              <a:t>s</a:t>
            </a:r>
            <a:r>
              <a:rPr lang="en-US" sz="2100" b="1" dirty="0" smtClean="0"/>
              <a:t> at earthquake-generating depths on active fault zones is expensive</a:t>
            </a:r>
          </a:p>
          <a:p>
            <a:r>
              <a:rPr lang="en-US" dirty="0" smtClean="0"/>
              <a:t>RV </a:t>
            </a:r>
            <a:r>
              <a:rPr lang="en-US" dirty="0" err="1" smtClean="0"/>
              <a:t>Chikyu</a:t>
            </a:r>
            <a:r>
              <a:rPr lang="en-US" dirty="0" smtClean="0"/>
              <a:t> (~$1 </a:t>
            </a:r>
            <a:r>
              <a:rPr lang="en-US" dirty="0" err="1" smtClean="0"/>
              <a:t>bn</a:t>
            </a:r>
            <a:r>
              <a:rPr lang="en-US" dirty="0" smtClean="0"/>
              <a:t>) – Japan </a:t>
            </a:r>
            <a:r>
              <a:rPr lang="en-US" dirty="0" err="1" smtClean="0"/>
              <a:t>subduction</a:t>
            </a:r>
            <a:r>
              <a:rPr lang="en-US" dirty="0" smtClean="0"/>
              <a:t> zone: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1843" y="570787"/>
            <a:ext cx="1864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Andreas</a:t>
            </a:r>
          </a:p>
          <a:p>
            <a:r>
              <a:rPr lang="en-US" dirty="0" smtClean="0"/>
              <a:t>Fault Observatory</a:t>
            </a:r>
          </a:p>
          <a:p>
            <a:r>
              <a:rPr lang="en-US" dirty="0" smtClean="0"/>
              <a:t>at Depth: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5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535" y="4156171"/>
            <a:ext cx="3073400" cy="201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71"/>
            <a:ext cx="8229600" cy="9861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example of a plate tectonic driving force: ridge push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32" y="1500478"/>
            <a:ext cx="4060840" cy="808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" y="2293006"/>
            <a:ext cx="2324100" cy="774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41" y="2840600"/>
            <a:ext cx="4648200" cy="10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8" y="3753506"/>
            <a:ext cx="2324100" cy="596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2495177" y="4036641"/>
            <a:ext cx="49305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88235" y="3786839"/>
            <a:ext cx="92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isostasy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532" y="4289432"/>
            <a:ext cx="2387600" cy="7874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139765" y="1614586"/>
            <a:ext cx="2973294" cy="8084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39765" y="1614586"/>
            <a:ext cx="2973294" cy="1453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139765" y="1614586"/>
            <a:ext cx="0" cy="80840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61916" y="184990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endParaRPr lang="en-US" i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139765" y="2422994"/>
            <a:ext cx="0" cy="6447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61916" y="2493215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endParaRPr lang="en-US" i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139765" y="3067706"/>
            <a:ext cx="3077882" cy="0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694706" y="2422994"/>
            <a:ext cx="1" cy="6447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94706" y="2599765"/>
            <a:ext cx="33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0348" y="4267018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Assumes: hydrostatic pore pressure</a:t>
            </a:r>
            <a:endParaRPr lang="en-US" b="1" dirty="0"/>
          </a:p>
        </p:txBody>
      </p:sp>
      <p:cxnSp>
        <p:nvCxnSpPr>
          <p:cNvPr id="35" name="Elbow Connector 34"/>
          <p:cNvCxnSpPr/>
          <p:nvPr/>
        </p:nvCxnSpPr>
        <p:spPr>
          <a:xfrm rot="10800000">
            <a:off x="6036235" y="6021294"/>
            <a:ext cx="672354" cy="552824"/>
          </a:xfrm>
          <a:prstGeom prst="bentConnector3">
            <a:avLst>
              <a:gd name="adj1" fmla="val 103333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19333" y="6290235"/>
            <a:ext cx="114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 slide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84064" y="6290235"/>
            <a:ext cx="116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 push</a:t>
            </a:r>
            <a:endParaRPr lang="en-US" dirty="0"/>
          </a:p>
        </p:txBody>
      </p:sp>
      <p:cxnSp>
        <p:nvCxnSpPr>
          <p:cNvPr id="41" name="Elbow Connector 40"/>
          <p:cNvCxnSpPr>
            <a:stCxn id="40" idx="3"/>
          </p:cNvCxnSpPr>
          <p:nvPr/>
        </p:nvCxnSpPr>
        <p:spPr>
          <a:xfrm flipV="1">
            <a:off x="4753262" y="6021294"/>
            <a:ext cx="857086" cy="453607"/>
          </a:xfrm>
          <a:prstGeom prst="bentConnector3">
            <a:avLst>
              <a:gd name="adj1" fmla="val 102298"/>
            </a:avLst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95177" y="2469307"/>
            <a:ext cx="206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(“effective density”)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22728" y="2132093"/>
            <a:ext cx="448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conductive profile has been established: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8634" y="1245254"/>
            <a:ext cx="371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Richter &amp; McKenzie, J. </a:t>
            </a:r>
            <a:r>
              <a:rPr lang="en-US" dirty="0" err="1" smtClean="0"/>
              <a:t>Geophys</a:t>
            </a:r>
            <a:r>
              <a:rPr lang="en-US" dirty="0" smtClean="0"/>
              <a:t>, 1978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833392" y="1260195"/>
            <a:ext cx="76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139765" y="1315812"/>
            <a:ext cx="95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TRENCH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863274" y="1849907"/>
            <a:ext cx="61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(z)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4997267" y="3078639"/>
            <a:ext cx="61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2</a:t>
            </a:r>
            <a:r>
              <a:rPr lang="en-US" dirty="0" smtClean="0"/>
              <a:t>(z)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1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STRESS AND TECTONICS ON ONE-PLATE PLANETS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THRUST WEDGE: MOUNTAIN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BUILDING ON EARTH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CRUSTAL FLOW: MOUNTAIN COLLAPSE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4055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Mountains and tectonics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99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127"/>
          </a:xfrm>
        </p:spPr>
        <p:txBody>
          <a:bodyPr/>
          <a:lstStyle/>
          <a:p>
            <a:r>
              <a:rPr lang="en-US" dirty="0" err="1" smtClean="0"/>
              <a:t>Isostasy</a:t>
            </a:r>
            <a:r>
              <a:rPr lang="en-US" dirty="0" smtClean="0"/>
              <a:t> is not an equilibrium state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3158" y="6116524"/>
            <a:ext cx="27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&amp; </a:t>
            </a:r>
            <a:r>
              <a:rPr lang="en-US" dirty="0" err="1" smtClean="0"/>
              <a:t>Shen</a:t>
            </a:r>
            <a:r>
              <a:rPr lang="en-US" dirty="0" smtClean="0"/>
              <a:t>, </a:t>
            </a:r>
            <a:r>
              <a:rPr lang="en-US" i="1" dirty="0" smtClean="0"/>
              <a:t>Tectonics</a:t>
            </a:r>
            <a:r>
              <a:rPr lang="en-US" dirty="0" smtClean="0"/>
              <a:t>, 1998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71" y="801127"/>
            <a:ext cx="5793441" cy="53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26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816100"/>
            <a:ext cx="8432800" cy="322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9803" y="5071783"/>
            <a:ext cx="2529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JGR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89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Gravitational collapse of mountain belts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0073" y="6078700"/>
            <a:ext cx="405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Copley &amp; McKenzie, </a:t>
            </a:r>
            <a:r>
              <a:rPr lang="en-US" dirty="0" err="1" smtClean="0"/>
              <a:t>Geophys</a:t>
            </a:r>
            <a:r>
              <a:rPr lang="en-US" dirty="0" smtClean="0"/>
              <a:t>. J. Int.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9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082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Basin &amp; Range was once the ‘</a:t>
            </a:r>
            <a:r>
              <a:rPr lang="en-US" sz="3000" dirty="0" err="1" smtClean="0"/>
              <a:t>Nevadoplano</a:t>
            </a:r>
            <a:r>
              <a:rPr lang="en-US" sz="3000" dirty="0" smtClean="0"/>
              <a:t>’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820"/>
            <a:ext cx="7172512" cy="6187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5797176" y="4153647"/>
            <a:ext cx="431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Humphreys &amp; </a:t>
            </a:r>
            <a:r>
              <a:rPr lang="en-US" dirty="0" err="1" smtClean="0"/>
              <a:t>Koblentz</a:t>
            </a:r>
            <a:r>
              <a:rPr lang="en-US" dirty="0" smtClean="0"/>
              <a:t>, Rev. </a:t>
            </a:r>
            <a:r>
              <a:rPr lang="en-US" dirty="0" err="1" smtClean="0"/>
              <a:t>Geophys</a:t>
            </a:r>
            <a:r>
              <a:rPr lang="en-US" dirty="0" smtClean="0"/>
              <a:t>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81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601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454588" y="2593539"/>
            <a:ext cx="431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Humphreys &amp; </a:t>
            </a:r>
            <a:r>
              <a:rPr lang="en-US" dirty="0" err="1" smtClean="0"/>
              <a:t>Koblentz</a:t>
            </a:r>
            <a:r>
              <a:rPr lang="en-US" dirty="0" smtClean="0"/>
              <a:t>, Rev. </a:t>
            </a:r>
            <a:r>
              <a:rPr lang="en-US" dirty="0" err="1" smtClean="0"/>
              <a:t>Geophys</a:t>
            </a:r>
            <a:r>
              <a:rPr lang="en-US" dirty="0" smtClean="0"/>
              <a:t>.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7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STRESS AND TECTONICS ON ONE-PLATE PLANETS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THRUST WEDGE: MOUNTAIN BUILDING ON EARTH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CRUSTAL FLOW: MOUNTAIN COLLAPSE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4055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Mountains and tectonics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64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(if time allows – more examples of yield strength envelopes)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54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647700"/>
            <a:ext cx="8051800" cy="605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6704" y="94734"/>
            <a:ext cx="44211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“Jelly sandwich” rheology model</a:t>
            </a:r>
            <a:endParaRPr lang="en-US" sz="25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94706" y="571788"/>
            <a:ext cx="283882" cy="952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7042452" y="4780820"/>
            <a:ext cx="348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from Artemieva, “The Lithosphere”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05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1028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042452" y="4780820"/>
            <a:ext cx="348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from Artemieva, “The Lithosphere”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53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</a:t>
            </a:r>
            <a:r>
              <a:rPr lang="en-US" dirty="0" smtClean="0"/>
              <a:t>mountains and tectonics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</a:t>
            </a:r>
            <a:r>
              <a:rPr lang="en-US" dirty="0" smtClean="0"/>
              <a:t>w and explain the patterns of stress produced by planetary contraction, despinning, and polar wander</a:t>
            </a:r>
            <a:endParaRPr lang="en-US" dirty="0" smtClean="0"/>
          </a:p>
          <a:p>
            <a:r>
              <a:rPr lang="en-US" dirty="0" smtClean="0"/>
              <a:t>Be able to quantify the forces driving thrust wedges, and at least one plate-tectonic driving force</a:t>
            </a:r>
            <a:endParaRPr lang="en-US" dirty="0" smtClean="0"/>
          </a:p>
          <a:p>
            <a:r>
              <a:rPr lang="en-US" dirty="0" smtClean="0"/>
              <a:t>Explain crustal flow.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978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353"/>
          </a:xfrm>
        </p:spPr>
        <p:txBody>
          <a:bodyPr>
            <a:normAutofit fontScale="90000"/>
          </a:bodyPr>
          <a:lstStyle/>
          <a:p>
            <a:r>
              <a:rPr lang="en-US" sz="2500" dirty="0" smtClean="0"/>
              <a:t>Lithosphere definition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82" y="397006"/>
            <a:ext cx="7513566" cy="64609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707232" y="4716934"/>
            <a:ext cx="395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Artemieva</a:t>
            </a:r>
            <a:r>
              <a:rPr lang="en-US" dirty="0" smtClean="0"/>
              <a:t>, “The Lithosphere”, 2010, p.6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3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</a:t>
            </a:r>
            <a:r>
              <a:rPr lang="en-US" dirty="0" smtClean="0"/>
              <a:t>mountains and tectonics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Kno</a:t>
            </a:r>
            <a:r>
              <a:rPr lang="en-US" dirty="0" smtClean="0"/>
              <a:t>w and explain the patterns of stress produced by planetary contraction, despinning, and polar wander</a:t>
            </a:r>
            <a:endParaRPr lang="en-US" dirty="0" smtClean="0"/>
          </a:p>
          <a:p>
            <a:r>
              <a:rPr lang="en-US" dirty="0" smtClean="0"/>
              <a:t>Be able to quantify the forces driving thrust wedges, and at least one plate-tectonic driving force</a:t>
            </a:r>
            <a:endParaRPr lang="en-US" dirty="0" smtClean="0"/>
          </a:p>
          <a:p>
            <a:r>
              <a:rPr lang="en-US" dirty="0" smtClean="0"/>
              <a:t>Explain crustal flow.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824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STRESS AND TECTONICS ON ONE-PLATE PLANETS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THRUST WEDGE: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MOUNTAIN BUILDING ON EARTH 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CRUSTAL FLOW: MOUNTAIN COLLAPSE</a:t>
            </a: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4055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Mountains and tectonics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5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401650"/>
            <a:ext cx="7715965" cy="5872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7795" y="-25862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Relationship between stress and tectonic faulting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403600"/>
            <a:ext cx="1698489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/>
              <a:t>exact</a:t>
            </a:r>
          </a:p>
          <a:p>
            <a:r>
              <a:rPr lang="en-US" sz="1500" i="1" dirty="0" smtClean="0"/>
              <a:t>angle depends</a:t>
            </a:r>
          </a:p>
          <a:p>
            <a:r>
              <a:rPr lang="en-US" sz="1500" i="1" dirty="0" smtClean="0"/>
              <a:t>on coefficient of</a:t>
            </a:r>
          </a:p>
          <a:p>
            <a:r>
              <a:rPr lang="en-US" sz="1500" i="1" dirty="0" smtClean="0"/>
              <a:t>friction: “Anderson</a:t>
            </a:r>
          </a:p>
          <a:p>
            <a:r>
              <a:rPr lang="en-US" sz="1500" i="1" dirty="0" smtClean="0"/>
              <a:t>theory”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3736" y="6073170"/>
            <a:ext cx="306424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/>
              <a:t>structures inferred from outcrop are</a:t>
            </a:r>
          </a:p>
          <a:p>
            <a:pPr algn="r"/>
            <a:r>
              <a:rPr lang="en-US" sz="1500" dirty="0" smtClean="0"/>
              <a:t>confirmed by deep seismic reflection</a:t>
            </a:r>
          </a:p>
          <a:p>
            <a:pPr algn="r"/>
            <a:r>
              <a:rPr lang="en-US" sz="1500" dirty="0" smtClean="0"/>
              <a:t>profiling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21418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462"/>
            <a:ext cx="8229600" cy="50230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Vening-Meinesz</a:t>
            </a:r>
            <a:r>
              <a:rPr lang="en-US" dirty="0" smtClean="0"/>
              <a:t> equations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2032000"/>
            <a:ext cx="72136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648936"/>
            <a:ext cx="203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Spin-up/spin-down: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000" y="2710934"/>
            <a:ext cx="119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East-West: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4425434"/>
            <a:ext cx="141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North-South: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91647" y="1648936"/>
            <a:ext cx="283882" cy="6071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91647" y="1279604"/>
            <a:ext cx="301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in rotational flattening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31151" y="1648936"/>
            <a:ext cx="113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colatitude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331151" y="2018268"/>
            <a:ext cx="303790" cy="506791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28234" y="642471"/>
            <a:ext cx="3615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Assume: thin shell over fluid interior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943551" y="3316942"/>
            <a:ext cx="303790" cy="28388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73923" y="3416158"/>
            <a:ext cx="154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22" idx="0"/>
          </p:cNvCxnSpPr>
          <p:nvPr/>
        </p:nvCxnSpPr>
        <p:spPr>
          <a:xfrm flipV="1">
            <a:off x="3614590" y="3033060"/>
            <a:ext cx="60939" cy="383098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619835" y="3416158"/>
            <a:ext cx="19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shear modulus (Pa)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6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527566"/>
            <a:ext cx="4940300" cy="16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450" y="158234"/>
            <a:ext cx="231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Planetary contraction: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57" y="2164834"/>
            <a:ext cx="5101443" cy="1358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654800" y="3041134"/>
            <a:ext cx="444500" cy="4826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70600" y="3523734"/>
            <a:ext cx="2793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x 10</a:t>
            </a:r>
            <a:r>
              <a:rPr lang="en-US" baseline="30000" dirty="0" smtClean="0"/>
              <a:t>-5 </a:t>
            </a:r>
            <a:r>
              <a:rPr lang="en-US" dirty="0" smtClean="0"/>
              <a:t>K</a:t>
            </a:r>
            <a:r>
              <a:rPr lang="en-US" baseline="30000" dirty="0" smtClean="0"/>
              <a:t>-1</a:t>
            </a:r>
            <a:r>
              <a:rPr lang="en-US" dirty="0" smtClean="0"/>
              <a:t> is less than a</a:t>
            </a:r>
          </a:p>
          <a:p>
            <a:r>
              <a:rPr lang="en-US" dirty="0" smtClean="0"/>
              <a:t>factor of 2 in error for most</a:t>
            </a:r>
          </a:p>
          <a:p>
            <a:r>
              <a:rPr lang="en-US" dirty="0" smtClean="0"/>
              <a:t>planetary rocks and ices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8450" y="989568"/>
            <a:ext cx="81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Stress: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0850" y="2538968"/>
            <a:ext cx="129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Magnitude: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63250" y="4913868"/>
            <a:ext cx="119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Timescale: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4875768"/>
            <a:ext cx="1752600" cy="13081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089400" y="5905500"/>
            <a:ext cx="673100" cy="278368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62500" y="5905500"/>
            <a:ext cx="4299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-6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is less than an order of magnitude</a:t>
            </a:r>
          </a:p>
          <a:p>
            <a:r>
              <a:rPr lang="en-US" dirty="0" smtClean="0"/>
              <a:t>in error for most planetary rocks and ices</a:t>
            </a:r>
          </a:p>
          <a:p>
            <a:r>
              <a:rPr lang="en-US" dirty="0" smtClean="0"/>
              <a:t>(exceptions: regolith, </a:t>
            </a:r>
            <a:r>
              <a:rPr lang="en-US" dirty="0" err="1" smtClean="0"/>
              <a:t>clathrates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89400" y="5001220"/>
            <a:ext cx="901700" cy="230148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91100" y="4911288"/>
            <a:ext cx="365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lithosphere thickness, not planet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52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10460</TotalTime>
  <Words>865</Words>
  <Application>Microsoft Macintosh PowerPoint</Application>
  <PresentationFormat>On-screen Show (4:3)</PresentationFormat>
  <Paragraphs>166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GEOS 38600/ GEOS 28600</vt:lpstr>
      <vt:lpstr>PowerPoint Presentation</vt:lpstr>
      <vt:lpstr>PowerPoint Presentation</vt:lpstr>
      <vt:lpstr>Lithosphere definition</vt:lpstr>
      <vt:lpstr>Key points: mountains and tectonics</vt:lpstr>
      <vt:lpstr>PowerPoint Presentation</vt:lpstr>
      <vt:lpstr>PowerPoint Presentation</vt:lpstr>
      <vt:lpstr>Vening-Meinesz equations </vt:lpstr>
      <vt:lpstr>PowerPoint Presentation</vt:lpstr>
      <vt:lpstr>PowerPoint Presentation</vt:lpstr>
      <vt:lpstr>PowerPoint Presentation</vt:lpstr>
      <vt:lpstr>PowerPoint Presentation</vt:lpstr>
      <vt:lpstr>Tectonic mountain-building forces are usually horizontal</vt:lpstr>
      <vt:lpstr>Tectonics on Mercury</vt:lpstr>
      <vt:lpstr>Global tectonic map of Mercury</vt:lpstr>
      <vt:lpstr>PowerPoint Presentation</vt:lpstr>
      <vt:lpstr>Earth (plate tectonics): How big are the forces that build mountains?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example of a plate tectonic driving force: ridge push</vt:lpstr>
      <vt:lpstr>PowerPoint Presentation</vt:lpstr>
      <vt:lpstr>Isostasy is not an equilibrium state</vt:lpstr>
      <vt:lpstr>Crustal flow</vt:lpstr>
      <vt:lpstr>Gravitational collapse of mountain belts</vt:lpstr>
      <vt:lpstr>The Basin &amp; Range was once the ‘Nevadoplano’</vt:lpstr>
      <vt:lpstr>PowerPoint Presentation</vt:lpstr>
      <vt:lpstr>(if time allows – more examples of yield strength envelopes)</vt:lpstr>
      <vt:lpstr>PowerPoint Presentation</vt:lpstr>
      <vt:lpstr>PowerPoint Presentation</vt:lpstr>
      <vt:lpstr>Key points: mountains and tectonics</vt:lpstr>
      <vt:lpstr>Additional slides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1264</cp:revision>
  <dcterms:created xsi:type="dcterms:W3CDTF">2016-01-07T03:39:51Z</dcterms:created>
  <dcterms:modified xsi:type="dcterms:W3CDTF">2017-01-11T19:50:44Z</dcterms:modified>
</cp:coreProperties>
</file>