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8"/>
  </p:notesMasterIdLst>
  <p:sldIdLst>
    <p:sldId id="309" r:id="rId2"/>
    <p:sldId id="556" r:id="rId3"/>
    <p:sldId id="614" r:id="rId4"/>
    <p:sldId id="557" r:id="rId5"/>
    <p:sldId id="558" r:id="rId6"/>
    <p:sldId id="559" r:id="rId7"/>
    <p:sldId id="560" r:id="rId8"/>
    <p:sldId id="561" r:id="rId9"/>
    <p:sldId id="565" r:id="rId10"/>
    <p:sldId id="566" r:id="rId11"/>
    <p:sldId id="562" r:id="rId12"/>
    <p:sldId id="563" r:id="rId13"/>
    <p:sldId id="564" r:id="rId14"/>
    <p:sldId id="613" r:id="rId15"/>
    <p:sldId id="567" r:id="rId16"/>
    <p:sldId id="568" r:id="rId17"/>
    <p:sldId id="569" r:id="rId18"/>
    <p:sldId id="651" r:id="rId19"/>
    <p:sldId id="617" r:id="rId20"/>
    <p:sldId id="618" r:id="rId21"/>
    <p:sldId id="619" r:id="rId22"/>
    <p:sldId id="620" r:id="rId23"/>
    <p:sldId id="615" r:id="rId24"/>
    <p:sldId id="616" r:id="rId25"/>
    <p:sldId id="622" r:id="rId26"/>
    <p:sldId id="623" r:id="rId27"/>
    <p:sldId id="624" r:id="rId28"/>
    <p:sldId id="625" r:id="rId29"/>
    <p:sldId id="626" r:id="rId30"/>
    <p:sldId id="627" r:id="rId31"/>
    <p:sldId id="628" r:id="rId32"/>
    <p:sldId id="629" r:id="rId33"/>
    <p:sldId id="630" r:id="rId34"/>
    <p:sldId id="631" r:id="rId35"/>
    <p:sldId id="632" r:id="rId36"/>
    <p:sldId id="633" r:id="rId37"/>
    <p:sldId id="634" r:id="rId38"/>
    <p:sldId id="635" r:id="rId39"/>
    <p:sldId id="640" r:id="rId40"/>
    <p:sldId id="641" r:id="rId41"/>
    <p:sldId id="642" r:id="rId42"/>
    <p:sldId id="643" r:id="rId43"/>
    <p:sldId id="644" r:id="rId44"/>
    <p:sldId id="645" r:id="rId45"/>
    <p:sldId id="646" r:id="rId46"/>
    <p:sldId id="647" r:id="rId4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E5E4DB"/>
    <a:srgbClr val="A0C9E4"/>
    <a:srgbClr val="80BAE4"/>
    <a:srgbClr val="284CB3"/>
    <a:srgbClr val="E9F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5559" autoAdjust="0"/>
  </p:normalViewPr>
  <p:slideViewPr>
    <p:cSldViewPr>
      <p:cViewPr varScale="1">
        <p:scale>
          <a:sx n="44" d="100"/>
          <a:sy n="44" d="100"/>
        </p:scale>
        <p:origin x="-224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5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notesMaster" Target="notesMasters/notesMaster1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E65CE965-9809-C44E-93D5-7C0F9E72C04C}" type="datetime1">
              <a:rPr lang="en-US"/>
              <a:pPr>
                <a:defRPr/>
              </a:pPr>
              <a:t>5/26/18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F2B731CB-9A30-FA42-8687-C2658F1496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5883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A90CD6C-1D09-DC47-8285-6B3772E491D9}" type="slidenum">
              <a:rPr lang="en-US" sz="1200">
                <a:latin typeface="Calibri" charset="0"/>
              </a:rPr>
              <a:pPr eaLnBrk="1" hangingPunct="1"/>
              <a:t>2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42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Get students to remember that as in Newcomen engine, power is proportional to cylinder volume. Remind students that engines are described in terms of total volume across all cylinders.</a:t>
            </a:r>
          </a:p>
        </p:txBody>
      </p:sp>
      <p:sp>
        <p:nvSpPr>
          <p:cNvPr id="942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7A859D5-DFFB-9A46-88AD-C30D5DE51434}" type="slidenum">
              <a:rPr lang="en-US" sz="1200">
                <a:latin typeface="Calibri" charset="0"/>
              </a:rPr>
              <a:pPr eaLnBrk="1" hangingPunct="1"/>
              <a:t>13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F777B80-F56E-3A41-923C-6CC8EE2FA0BA}" type="slidenum">
              <a:rPr lang="en-US" sz="1200">
                <a:latin typeface="Calibri" charset="0"/>
              </a:rPr>
              <a:pPr eaLnBrk="1" hangingPunct="1"/>
              <a:t>14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72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ask students – ignites on compression means what? no spark plugs</a:t>
            </a:r>
          </a:p>
        </p:txBody>
      </p:sp>
      <p:sp>
        <p:nvSpPr>
          <p:cNvPr id="972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51A67F9-69D5-1E4E-975D-1D14731077DE}" type="slidenum">
              <a:rPr lang="en-US" sz="1200">
                <a:latin typeface="Calibri" charset="0"/>
              </a:rPr>
              <a:pPr eaLnBrk="1" hangingPunct="1"/>
              <a:t>17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3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63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3071FDB-8B8D-4842-A625-CD530274A74A}" type="slidenum">
              <a:rPr lang="en-US" sz="1200">
                <a:latin typeface="Calibri" charset="0"/>
              </a:rPr>
              <a:pPr eaLnBrk="1" hangingPunct="1"/>
              <a:t>18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93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Do the calculation here of wheel speed – diameter of wheel is maybe 2 feet, ~ 0.5 meters. each revolution car moves pi*D ~ 1.5 m. Car moves at say 40 mph = 60 km/hr</a:t>
            </a:r>
          </a:p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= 6*10^4 m/(60 min) = 1000 m/min divide by 1.5 m/rev -&gt; 600 rpm. But engine wants to be at 3000 rpm. (Point to 600 rpm on the map)</a:t>
            </a:r>
          </a:p>
        </p:txBody>
      </p:sp>
      <p:sp>
        <p:nvSpPr>
          <p:cNvPr id="993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E518969-6592-7149-8657-BC2CEF43112F}" type="slidenum">
              <a:rPr lang="en-US" sz="1200">
                <a:latin typeface="Calibri" charset="0"/>
              </a:rPr>
              <a:pPr eaLnBrk="1" hangingPunct="1"/>
              <a:t>19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03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point out difference in scales on graphs. point out that both engines have similar peak power, that power at low speed 1000 rpm is similar (50-60 hp), but diesel engine has much more torque: 375 lb-foot (terrible English units) vs. 150 lb-foot</a:t>
            </a:r>
          </a:p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03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19755B6-5B32-BC4D-8394-504DD12B8E79}" type="slidenum">
              <a:rPr lang="en-US" sz="1200">
                <a:latin typeface="Calibri" charset="0"/>
              </a:rPr>
              <a:pPr eaLnBrk="1" hangingPunct="1"/>
              <a:t>20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83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say, will discuss torque in just a minute</a:t>
            </a:r>
          </a:p>
        </p:txBody>
      </p:sp>
      <p:sp>
        <p:nvSpPr>
          <p:cNvPr id="983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D7B570E-7073-3C44-9972-56DA24C19F35}" type="slidenum">
              <a:rPr lang="en-US" sz="1200">
                <a:latin typeface="Calibri" charset="0"/>
              </a:rPr>
              <a:pPr eaLnBrk="1" hangingPunct="1"/>
              <a:t>23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22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remind students that steam engines steam turbines had same issues – heavier than ICEs because higher pressures.</a:t>
            </a:r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95D927B-E5B2-3F44-984C-6CB784828187}" type="slidenum">
              <a:rPr lang="en-US" sz="1200">
                <a:latin typeface="Calibri" charset="0"/>
              </a:rPr>
              <a:pPr eaLnBrk="1" hangingPunct="1"/>
              <a:t>24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0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We discussed 2 vs 4 stroke already, now discuss other features of engine. Say will talk about 2 and 3 now.</a:t>
            </a:r>
          </a:p>
        </p:txBody>
      </p:sp>
      <p:sp>
        <p:nvSpPr>
          <p:cNvPr id="430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B0040E1-0ADC-3545-9307-804E1057E8C2}" type="slidenum">
              <a:rPr lang="en-US" sz="1200">
                <a:latin typeface="Calibri" charset="0"/>
              </a:rPr>
              <a:pPr eaLnBrk="1" hangingPunct="1"/>
              <a:t>26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52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say – we did 2-stroke engines in last lecture, now let’s look through the 4-stroke again</a:t>
            </a:r>
          </a:p>
        </p:txBody>
      </p:sp>
      <p:sp>
        <p:nvSpPr>
          <p:cNvPr id="952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F16966E-523E-ED49-9EC9-A36E59989744}" type="slidenum">
              <a:rPr lang="en-US" sz="1200">
                <a:latin typeface="Calibri" charset="0"/>
              </a:rPr>
              <a:pPr eaLnBrk="1" hangingPunct="1"/>
              <a:t>30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99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3AA96CF-7C0F-0C43-B11D-0F78C574890C}" type="slidenum">
              <a:rPr lang="en-US" sz="1200">
                <a:latin typeface="Calibri" charset="0"/>
              </a:rPr>
              <a:pPr eaLnBrk="1" hangingPunct="1"/>
              <a:t>3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13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say – we did 2-stroke engines in last lecture, now let’s look through the 4-stroke again</a:t>
            </a:r>
          </a:p>
        </p:txBody>
      </p:sp>
      <p:sp>
        <p:nvSpPr>
          <p:cNvPr id="1013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263DA4E-AAEF-2D44-A39F-F4E72318D68C}" type="slidenum">
              <a:rPr lang="en-US" sz="1200">
                <a:latin typeface="Calibri" charset="0"/>
              </a:rPr>
              <a:pPr eaLnBrk="1" hangingPunct="1"/>
              <a:t>37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78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draw on blackboard to discuss relative sizes</a:t>
            </a:r>
          </a:p>
        </p:txBody>
      </p:sp>
      <p:sp>
        <p:nvSpPr>
          <p:cNvPr id="778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E145189-4FCD-0B4B-ADCC-91B65BF9FA33}" type="slidenum">
              <a:rPr lang="en-US" sz="1200">
                <a:latin typeface="Calibri" charset="0"/>
              </a:rPr>
              <a:pPr eaLnBrk="1" hangingPunct="1"/>
              <a:t>39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98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draw on blackboard to discuss relative sizes</a:t>
            </a:r>
          </a:p>
        </p:txBody>
      </p:sp>
      <p:sp>
        <p:nvSpPr>
          <p:cNvPr id="798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069372A-B486-5843-A781-3631CA0C39B5}" type="slidenum">
              <a:rPr lang="en-US" sz="1200">
                <a:latin typeface="Calibri" charset="0"/>
              </a:rPr>
              <a:pPr eaLnBrk="1" hangingPunct="1"/>
              <a:t>40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99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3AA96CF-7C0F-0C43-B11D-0F78C574890C}" type="slidenum">
              <a:rPr lang="en-US" sz="1200">
                <a:latin typeface="Calibri" charset="0"/>
              </a:rPr>
              <a:pPr eaLnBrk="1" hangingPunct="1"/>
              <a:t>4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53B9063-2D70-5849-8035-B6B97C2D7145}" type="slidenum">
              <a:rPr lang="en-US" sz="1200">
                <a:latin typeface="Calibri" charset="0"/>
              </a:rPr>
              <a:pPr eaLnBrk="1" hangingPunct="1"/>
              <a:t>5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D7265EC-CD0A-5944-8E41-1433EFD5D42B}" type="slidenum">
              <a:rPr lang="en-US" sz="1200">
                <a:latin typeface="Calibri" charset="0"/>
              </a:rPr>
              <a:pPr eaLnBrk="1" hangingPunct="1"/>
              <a:t>6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0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60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6D1A55D-D77F-1347-B3E0-933301F2FD53}" type="slidenum">
              <a:rPr lang="en-US" sz="1200">
                <a:latin typeface="Calibri" charset="0"/>
              </a:rPr>
              <a:pPr eaLnBrk="1" hangingPunct="1"/>
              <a:t>7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81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81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AD4C243-873B-1443-9BB7-97B6A832D458}" type="slidenum">
              <a:rPr lang="en-US" sz="1200">
                <a:latin typeface="Calibri" charset="0"/>
              </a:rPr>
              <a:pPr eaLnBrk="1" hangingPunct="1"/>
              <a:t>8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1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01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130D4FB-8988-8843-ADC3-55A94D74B0C4}" type="slidenum">
              <a:rPr lang="en-US" sz="1200">
                <a:latin typeface="Calibri" charset="0"/>
              </a:rPr>
              <a:pPr eaLnBrk="1" hangingPunct="1"/>
              <a:t>11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31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Question: typical number of cylinders in car? A: 4, 6 at times, 8 for highest power</a:t>
            </a:r>
          </a:p>
        </p:txBody>
      </p:sp>
      <p:sp>
        <p:nvSpPr>
          <p:cNvPr id="931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CFA3682-F38F-BE43-B207-B96BD107991D}" type="slidenum">
              <a:rPr lang="en-US" sz="1200">
                <a:latin typeface="Calibri" charset="0"/>
              </a:rPr>
              <a:pPr eaLnBrk="1" hangingPunct="1"/>
              <a:t>12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D04A35-C1EE-144F-9A71-9D5C1B1522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15E02A-3E6A-D542-B3F2-DCCDAA04D4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E9336E-9647-BA4A-BD9D-8C622750E8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A0A72E-5BB7-B947-B0FA-45353206DC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121F89-6D6D-6C4F-946C-A0859DDB8E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D637C5-8632-6A4B-90E5-044610C166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E3874A-7E67-2B40-9178-F046AB849E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739119-4105-0E4B-B457-9F08D7D7ED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D15836-A978-5F4A-9BAC-119CCE0892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A55A3D-418C-1942-A696-8EB1AF926F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E29250-A796-904B-A7B0-C356A9EE7F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A3328192-005C-E04C-BF7D-2383D0FF90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file:///\\localhost\Users\moyer\Documents\Teaching\Energy%20class\Lectures\Lectures_2016\!OLE_LINK1" TargetMode="External"/><Relationship Id="rId4" Type="http://schemas.openxmlformats.org/officeDocument/2006/relationships/image" Target="../media/image40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2133600"/>
            <a:ext cx="7086600" cy="3810000"/>
          </a:xfrm>
        </p:spPr>
        <p:txBody>
          <a:bodyPr/>
          <a:lstStyle/>
          <a:p>
            <a:pPr eaLnBrk="1" hangingPunct="1"/>
            <a:r>
              <a:rPr lang="en-US" sz="3000" dirty="0" smtClean="0">
                <a:latin typeface="Calibri"/>
                <a:ea typeface="ＭＳ Ｐゴシック" charset="-128"/>
                <a:cs typeface="Calibri"/>
              </a:rPr>
              <a:t>GEOS 24705 / </a:t>
            </a:r>
            <a:r>
              <a:rPr lang="en-US" sz="3000" dirty="0">
                <a:latin typeface="Calibri"/>
                <a:ea typeface="ＭＳ Ｐゴシック" charset="-128"/>
                <a:cs typeface="Calibri"/>
              </a:rPr>
              <a:t>ENST </a:t>
            </a:r>
            <a:r>
              <a:rPr lang="en-US" sz="3000" dirty="0" smtClean="0">
                <a:latin typeface="Calibri"/>
                <a:ea typeface="ＭＳ Ｐゴシック" charset="-128"/>
                <a:cs typeface="Calibri"/>
              </a:rPr>
              <a:t>24705 / ENSC 21100</a:t>
            </a:r>
            <a:endParaRPr lang="en-US" sz="3000" dirty="0">
              <a:latin typeface="Calibri"/>
              <a:ea typeface="ＭＳ Ｐゴシック" charset="-128"/>
              <a:cs typeface="Calibri"/>
            </a:endParaRPr>
          </a:p>
          <a:p>
            <a:pPr eaLnBrk="1" hangingPunct="1"/>
            <a:endParaRPr lang="en-US" sz="2800" dirty="0" smtClean="0">
              <a:ea typeface="ＭＳ Ｐゴシック" charset="-128"/>
              <a:cs typeface="ＭＳ Ｐゴシック" charset="-128"/>
            </a:endParaRPr>
          </a:p>
          <a:p>
            <a:pPr eaLnBrk="1" hangingPunct="1"/>
            <a:r>
              <a:rPr lang="en-US" sz="3400" dirty="0" smtClean="0">
                <a:latin typeface="Calibri"/>
                <a:ea typeface="ＭＳ Ｐゴシック" charset="-128"/>
                <a:cs typeface="Calibri"/>
              </a:rPr>
              <a:t>Lecture 17</a:t>
            </a:r>
          </a:p>
          <a:p>
            <a:pPr eaLnBrk="1" hangingPunct="1"/>
            <a:r>
              <a:rPr lang="en-US" sz="3400" dirty="0" smtClean="0">
                <a:latin typeface="Calibri"/>
                <a:ea typeface="ＭＳ Ｐゴシック" charset="-128"/>
                <a:cs typeface="Calibri"/>
              </a:rPr>
              <a:t>Transportation &amp; </a:t>
            </a:r>
            <a:r>
              <a:rPr lang="en-US" sz="3400" dirty="0">
                <a:latin typeface="Calibri"/>
                <a:ea typeface="ＭＳ Ｐゴシック" charset="-128"/>
                <a:cs typeface="Calibri"/>
              </a:rPr>
              <a:t>engines</a:t>
            </a:r>
          </a:p>
          <a:p>
            <a:pPr eaLnBrk="1" hangingPunct="1"/>
            <a:endParaRPr lang="en-US" sz="2800" dirty="0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95273" y="263236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in-qimg-d4006f882df07c6d7f73130d4eb5250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225" y="2362200"/>
            <a:ext cx="3228975" cy="3124200"/>
          </a:xfrm>
          <a:prstGeom prst="rect">
            <a:avLst/>
          </a:prstGeom>
        </p:spPr>
      </p:pic>
      <p:sp>
        <p:nvSpPr>
          <p:cNvPr id="46082" name="TextBox 4"/>
          <p:cNvSpPr txBox="1">
            <a:spLocks noChangeArrowheads="1"/>
          </p:cNvSpPr>
          <p:nvPr/>
        </p:nvSpPr>
        <p:spPr bwMode="auto">
          <a:xfrm>
            <a:off x="457200" y="1447800"/>
            <a:ext cx="7391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1000"/>
              </a:spcAft>
            </a:pPr>
            <a:r>
              <a:rPr lang="en-US">
                <a:solidFill>
                  <a:srgbClr val="000090"/>
                </a:solidFill>
                <a:latin typeface="Calibri" charset="0"/>
              </a:rPr>
              <a:t>  </a:t>
            </a:r>
            <a:endParaRPr lang="en-US" sz="1800">
              <a:latin typeface="Calibri" charset="0"/>
            </a:endParaRPr>
          </a:p>
        </p:txBody>
      </p:sp>
      <p:pic>
        <p:nvPicPr>
          <p:cNvPr id="46083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407"/>
          <a:stretch>
            <a:fillRect/>
          </a:stretch>
        </p:blipFill>
        <p:spPr bwMode="auto">
          <a:xfrm>
            <a:off x="228600" y="1733550"/>
            <a:ext cx="4679950" cy="437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23" t="21573" b="35056"/>
          <a:stretch>
            <a:fillRect/>
          </a:stretch>
        </p:blipFill>
        <p:spPr bwMode="auto">
          <a:xfrm>
            <a:off x="2819400" y="1600200"/>
            <a:ext cx="2139950" cy="190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6" name="TextBox 5"/>
          <p:cNvSpPr txBox="1">
            <a:spLocks noChangeArrowheads="1"/>
          </p:cNvSpPr>
          <p:nvPr/>
        </p:nvSpPr>
        <p:spPr bwMode="auto">
          <a:xfrm>
            <a:off x="5715000" y="1447800"/>
            <a:ext cx="3429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i="1" dirty="0">
                <a:solidFill>
                  <a:srgbClr val="000090"/>
                </a:solidFill>
                <a:latin typeface="Calibri" charset="0"/>
                <a:cs typeface="Calibri" charset="0"/>
              </a:rPr>
              <a:t>Efficiency is a function of compression ratio, so design for high ratios: r ~ </a:t>
            </a:r>
            <a:r>
              <a:rPr lang="en-US" sz="2000" i="1" dirty="0" smtClean="0">
                <a:solidFill>
                  <a:srgbClr val="000090"/>
                </a:solidFill>
                <a:latin typeface="Calibri" charset="0"/>
                <a:cs typeface="Calibri" charset="0"/>
              </a:rPr>
              <a:t>7-10 </a:t>
            </a:r>
            <a:r>
              <a:rPr lang="en-US" sz="2000" i="1" dirty="0">
                <a:solidFill>
                  <a:srgbClr val="000090"/>
                </a:solidFill>
                <a:latin typeface="Calibri" charset="0"/>
                <a:cs typeface="Calibri" charset="0"/>
              </a:rPr>
              <a:t>in </a:t>
            </a:r>
            <a:r>
              <a:rPr lang="en-US" sz="2000" i="1" dirty="0" smtClean="0">
                <a:solidFill>
                  <a:srgbClr val="000090"/>
                </a:solidFill>
                <a:latin typeface="Calibri" charset="0"/>
                <a:cs typeface="Calibri" charset="0"/>
              </a:rPr>
              <a:t>cars</a:t>
            </a:r>
            <a:endParaRPr lang="en-US" sz="2000" i="1" dirty="0">
              <a:solidFill>
                <a:srgbClr val="000090"/>
              </a:solidFill>
              <a:latin typeface="Calibri" charset="0"/>
              <a:cs typeface="Calibri" charset="0"/>
            </a:endParaRPr>
          </a:p>
        </p:txBody>
      </p:sp>
      <p:sp>
        <p:nvSpPr>
          <p:cNvPr id="46087" name="TextBox 8"/>
          <p:cNvSpPr txBox="1">
            <a:spLocks noChangeArrowheads="1"/>
          </p:cNvSpPr>
          <p:nvPr/>
        </p:nvSpPr>
        <p:spPr bwMode="auto">
          <a:xfrm>
            <a:off x="533400" y="6096000"/>
            <a:ext cx="7620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latin typeface="Calibri" charset="0"/>
                <a:cs typeface="Calibri" charset="0"/>
              </a:rPr>
              <a:t>ideal Otto efficiency = 1 – (1/r)</a:t>
            </a:r>
            <a:r>
              <a:rPr lang="en-US" sz="2000" baseline="30000">
                <a:latin typeface="Symbol" charset="0"/>
                <a:cs typeface="Symbol" charset="0"/>
              </a:rPr>
              <a:t>g</a:t>
            </a:r>
            <a:r>
              <a:rPr lang="en-US" sz="2000" baseline="30000">
                <a:latin typeface="Calibri" charset="0"/>
                <a:cs typeface="Calibri" charset="0"/>
              </a:rPr>
              <a:t>-1 </a:t>
            </a:r>
            <a:r>
              <a:rPr lang="en-US" sz="2000">
                <a:latin typeface="Calibri" charset="0"/>
                <a:cs typeface="Calibri" charset="0"/>
              </a:rPr>
              <a:t> where r</a:t>
            </a:r>
            <a:r>
              <a:rPr lang="en-US" sz="2000" baseline="-25000">
                <a:latin typeface="Calibri" charset="0"/>
                <a:cs typeface="Calibri" charset="0"/>
              </a:rPr>
              <a:t> </a:t>
            </a:r>
            <a:r>
              <a:rPr lang="en-US" sz="2000">
                <a:latin typeface="Calibri" charset="0"/>
                <a:cs typeface="Calibri" charset="0"/>
              </a:rPr>
              <a:t>=</a:t>
            </a:r>
            <a:r>
              <a:rPr lang="en-US" sz="2000" baseline="-25000">
                <a:latin typeface="Calibri" charset="0"/>
                <a:cs typeface="Calibri" charset="0"/>
              </a:rPr>
              <a:t>  </a:t>
            </a:r>
            <a:r>
              <a:rPr lang="en-US" sz="2000">
                <a:latin typeface="Calibri" charset="0"/>
                <a:cs typeface="Calibri" charset="0"/>
              </a:rPr>
              <a:t>compression ratio V</a:t>
            </a:r>
            <a:r>
              <a:rPr lang="en-US" sz="2000" baseline="-25000">
                <a:latin typeface="Calibri" charset="0"/>
                <a:cs typeface="Calibri" charset="0"/>
              </a:rPr>
              <a:t>1</a:t>
            </a:r>
            <a:r>
              <a:rPr lang="en-US" sz="2000">
                <a:latin typeface="Calibri" charset="0"/>
                <a:cs typeface="Calibri" charset="0"/>
              </a:rPr>
              <a:t>/V</a:t>
            </a:r>
            <a:r>
              <a:rPr lang="en-US" sz="2000" baseline="-25000">
                <a:latin typeface="Calibri" charset="0"/>
                <a:cs typeface="Calibri" charset="0"/>
              </a:rPr>
              <a:t>2</a:t>
            </a:r>
            <a:endParaRPr lang="en-US" sz="2000">
              <a:latin typeface="Calibri" charset="0"/>
              <a:cs typeface="Calibri" charset="0"/>
            </a:endParaRPr>
          </a:p>
          <a:p>
            <a:pPr eaLnBrk="1" hangingPunct="1"/>
            <a:r>
              <a:rPr lang="en-US" sz="2000">
                <a:latin typeface="Calibri" charset="0"/>
                <a:cs typeface="Calibri" charset="0"/>
              </a:rPr>
              <a:t>                </a:t>
            </a:r>
            <a:r>
              <a:rPr lang="en-US" sz="1800" i="1">
                <a:latin typeface="Calibri" charset="0"/>
                <a:cs typeface="Calibri" charset="0"/>
              </a:rPr>
              <a:t>(</a:t>
            </a:r>
            <a:r>
              <a:rPr lang="en-US" sz="1800" i="1">
                <a:latin typeface="Symbol" charset="0"/>
                <a:cs typeface="Symbol" charset="0"/>
              </a:rPr>
              <a:t>g</a:t>
            </a:r>
            <a:r>
              <a:rPr lang="en-US" sz="1800" i="1">
                <a:latin typeface="Calibri" charset="0"/>
                <a:cs typeface="Calibri" charset="0"/>
              </a:rPr>
              <a:t> = specific heat ratio, property of the gas, ~ 1.4 for air)</a:t>
            </a:r>
          </a:p>
        </p:txBody>
      </p:sp>
      <p:sp>
        <p:nvSpPr>
          <p:cNvPr id="46088" name="TextBox 5"/>
          <p:cNvSpPr txBox="1">
            <a:spLocks noChangeArrowheads="1"/>
          </p:cNvSpPr>
          <p:nvPr/>
        </p:nvSpPr>
        <p:spPr bwMode="auto">
          <a:xfrm>
            <a:off x="381000" y="666750"/>
            <a:ext cx="8839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0090"/>
                </a:solidFill>
                <a:latin typeface="Calibri" charset="0"/>
                <a:cs typeface="Calibri" charset="0"/>
              </a:rPr>
              <a:t>Fast combustion at constant volume. Sparkplug to ignite quickly and completely.</a:t>
            </a:r>
          </a:p>
        </p:txBody>
      </p:sp>
      <p:sp>
        <p:nvSpPr>
          <p:cNvPr id="10" name="Oval 9"/>
          <p:cNvSpPr/>
          <p:nvPr/>
        </p:nvSpPr>
        <p:spPr>
          <a:xfrm>
            <a:off x="3429000" y="6096000"/>
            <a:ext cx="45720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76200" y="76200"/>
            <a:ext cx="91440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 b="1" dirty="0">
                <a:latin typeface="Calibri" charset="0"/>
              </a:rPr>
              <a:t>Thermodynamic cycles: </a:t>
            </a:r>
            <a:r>
              <a:rPr lang="en-US" sz="2600" dirty="0">
                <a:solidFill>
                  <a:srgbClr val="000090"/>
                </a:solidFill>
                <a:latin typeface="Calibri" charset="0"/>
              </a:rPr>
              <a:t>Otto </a:t>
            </a:r>
            <a:r>
              <a:rPr lang="en-US" sz="2600" dirty="0" smtClean="0">
                <a:solidFill>
                  <a:srgbClr val="000090"/>
                </a:solidFill>
                <a:latin typeface="Calibri" charset="0"/>
              </a:rPr>
              <a:t>cycle  </a:t>
            </a:r>
            <a:r>
              <a:rPr lang="en-US" sz="2200" i="1" dirty="0" smtClean="0">
                <a:solidFill>
                  <a:srgbClr val="000090"/>
                </a:solidFill>
                <a:latin typeface="Calibri" charset="0"/>
              </a:rPr>
              <a:t>(</a:t>
            </a:r>
            <a:r>
              <a:rPr lang="en-US" sz="2200" i="1" dirty="0" err="1" smtClean="0">
                <a:solidFill>
                  <a:srgbClr val="000090"/>
                </a:solidFill>
                <a:latin typeface="Calibri" charset="0"/>
              </a:rPr>
              <a:t>Rochas</a:t>
            </a:r>
            <a:r>
              <a:rPr lang="en-US" sz="2200" i="1" dirty="0" smtClean="0">
                <a:solidFill>
                  <a:srgbClr val="000090"/>
                </a:solidFill>
                <a:latin typeface="Calibri" charset="0"/>
              </a:rPr>
              <a:t> 1862, Otto 1876)</a:t>
            </a:r>
            <a:endParaRPr lang="en-US" sz="2200" b="1" i="1" dirty="0">
              <a:solidFill>
                <a:srgbClr val="000090"/>
              </a:solidFill>
              <a:latin typeface="Calibri" charset="0"/>
            </a:endParaRPr>
          </a:p>
        </p:txBody>
      </p:sp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6222207" y="5257800"/>
            <a:ext cx="284559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i="1" dirty="0" smtClean="0">
                <a:solidFill>
                  <a:srgbClr val="000090"/>
                </a:solidFill>
                <a:latin typeface="Calibri" charset="0"/>
                <a:cs typeface="Calibri" charset="0"/>
              </a:rPr>
              <a:t>Ideal Otto efficiency (actual is ~ ½ as large)</a:t>
            </a:r>
            <a:endParaRPr lang="en-US" sz="2000" i="1" dirty="0">
              <a:solidFill>
                <a:srgbClr val="000090"/>
              </a:solidFill>
              <a:latin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203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ext Box 2"/>
          <p:cNvSpPr txBox="1">
            <a:spLocks noChangeArrowheads="1"/>
          </p:cNvSpPr>
          <p:nvPr/>
        </p:nvSpPr>
        <p:spPr bwMode="auto">
          <a:xfrm>
            <a:off x="76200" y="76200"/>
            <a:ext cx="91440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 b="1">
                <a:latin typeface="Calibri" charset="0"/>
              </a:rPr>
              <a:t>Four-stroke engine: </a:t>
            </a:r>
            <a:r>
              <a:rPr lang="en-US" sz="2600">
                <a:latin typeface="Calibri" charset="0"/>
              </a:rPr>
              <a:t>Otto cycle</a:t>
            </a:r>
            <a:endParaRPr lang="en-US" sz="2600" b="1">
              <a:latin typeface="Calibri" charset="0"/>
            </a:endParaRPr>
          </a:p>
          <a:p>
            <a:pPr eaLnBrk="1" hangingPunct="1"/>
            <a:r>
              <a:rPr lang="en-US" sz="2600">
                <a:solidFill>
                  <a:srgbClr val="000090"/>
                </a:solidFill>
                <a:latin typeface="Calibri" charset="0"/>
              </a:rPr>
              <a:t>driver of most transportation</a:t>
            </a:r>
            <a:endParaRPr lang="en-US" sz="2600" b="1">
              <a:solidFill>
                <a:srgbClr val="000090"/>
              </a:solidFill>
              <a:latin typeface="Calibri" charset="0"/>
            </a:endParaRPr>
          </a:p>
        </p:txBody>
      </p:sp>
      <p:sp>
        <p:nvSpPr>
          <p:cNvPr id="49154" name="TextBox 4"/>
          <p:cNvSpPr txBox="1">
            <a:spLocks noChangeArrowheads="1"/>
          </p:cNvSpPr>
          <p:nvPr/>
        </p:nvSpPr>
        <p:spPr bwMode="auto">
          <a:xfrm>
            <a:off x="457200" y="1447800"/>
            <a:ext cx="7391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1000"/>
              </a:spcAft>
            </a:pPr>
            <a:r>
              <a:rPr lang="en-US">
                <a:solidFill>
                  <a:srgbClr val="000090"/>
                </a:solidFill>
                <a:latin typeface="Calibri" charset="0"/>
              </a:rPr>
              <a:t>  </a:t>
            </a:r>
            <a:endParaRPr lang="en-US" sz="1800">
              <a:latin typeface="Calibri" charset="0"/>
            </a:endParaRPr>
          </a:p>
        </p:txBody>
      </p:sp>
      <p:sp>
        <p:nvSpPr>
          <p:cNvPr id="49155" name="TextBox 5"/>
          <p:cNvSpPr txBox="1">
            <a:spLocks noChangeArrowheads="1"/>
          </p:cNvSpPr>
          <p:nvPr/>
        </p:nvSpPr>
        <p:spPr bwMode="auto">
          <a:xfrm>
            <a:off x="304800" y="1143000"/>
            <a:ext cx="4495800" cy="5447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200" b="1" dirty="0">
                <a:latin typeface="Calibri" charset="0"/>
                <a:cs typeface="Calibri" charset="0"/>
              </a:rPr>
              <a:t>Advantages: </a:t>
            </a:r>
          </a:p>
          <a:p>
            <a:pPr eaLnBrk="1" hangingPunct="1"/>
            <a:r>
              <a:rPr lang="en-US" sz="2200" dirty="0">
                <a:latin typeface="Calibri" charset="0"/>
                <a:cs typeface="Calibri" charset="0"/>
              </a:rPr>
              <a:t>Produces heated, compressed, very dense fuel/air mixture</a:t>
            </a:r>
          </a:p>
          <a:p>
            <a:pPr eaLnBrk="1" hangingPunct="1"/>
            <a:endParaRPr lang="en-US" sz="2200" dirty="0">
              <a:latin typeface="Calibri" charset="0"/>
              <a:cs typeface="Calibri" charset="0"/>
            </a:endParaRPr>
          </a:p>
          <a:p>
            <a:pPr eaLnBrk="1" hangingPunct="1"/>
            <a:r>
              <a:rPr lang="en-US" sz="2200" dirty="0">
                <a:latin typeface="Calibri" charset="0"/>
                <a:cs typeface="Calibri" charset="0"/>
              </a:rPr>
              <a:t>Separation of </a:t>
            </a:r>
            <a:r>
              <a:rPr lang="en-US" sz="2200" dirty="0" err="1">
                <a:latin typeface="Calibri" charset="0"/>
                <a:cs typeface="Calibri" charset="0"/>
              </a:rPr>
              <a:t>unburnt</a:t>
            </a:r>
            <a:r>
              <a:rPr lang="en-US" sz="2200" dirty="0">
                <a:latin typeface="Calibri" charset="0"/>
                <a:cs typeface="Calibri" charset="0"/>
              </a:rPr>
              <a:t> fuel/air from combustion cycle</a:t>
            </a:r>
          </a:p>
          <a:p>
            <a:pPr eaLnBrk="1" hangingPunct="1"/>
            <a:endParaRPr lang="en-US" sz="2200" dirty="0">
              <a:latin typeface="Calibri" charset="0"/>
              <a:cs typeface="Calibri" charset="0"/>
            </a:endParaRPr>
          </a:p>
          <a:p>
            <a:pPr eaLnBrk="1" hangingPunct="1"/>
            <a:r>
              <a:rPr lang="en-US" sz="2200" b="1" dirty="0">
                <a:latin typeface="Calibri" charset="0"/>
                <a:cs typeface="Calibri" charset="0"/>
              </a:rPr>
              <a:t>Disadvantages:</a:t>
            </a:r>
          </a:p>
          <a:p>
            <a:pPr eaLnBrk="1" hangingPunct="1"/>
            <a:r>
              <a:rPr lang="ja-JP" altLang="en-US" sz="2200" dirty="0">
                <a:latin typeface="Calibri" charset="0"/>
                <a:cs typeface="Calibri" charset="0"/>
              </a:rPr>
              <a:t>“</a:t>
            </a:r>
            <a:r>
              <a:rPr lang="en-US" altLang="ja-JP" sz="2200" dirty="0">
                <a:latin typeface="Calibri" charset="0"/>
                <a:cs typeface="Calibri" charset="0"/>
              </a:rPr>
              <a:t>off</a:t>
            </a:r>
            <a:r>
              <a:rPr lang="ja-JP" altLang="en-US" sz="2200" dirty="0">
                <a:latin typeface="Calibri" charset="0"/>
                <a:cs typeface="Calibri" charset="0"/>
              </a:rPr>
              <a:t>”</a:t>
            </a:r>
            <a:r>
              <a:rPr lang="en-US" altLang="ja-JP" sz="2200" dirty="0">
                <a:latin typeface="Calibri" charset="0"/>
                <a:cs typeface="Calibri" charset="0"/>
              </a:rPr>
              <a:t> half the time – half the power-to-mass ratio that it might have</a:t>
            </a:r>
          </a:p>
          <a:p>
            <a:pPr eaLnBrk="1" hangingPunct="1"/>
            <a:endParaRPr lang="en-US" sz="2200" dirty="0">
              <a:latin typeface="Calibri" charset="0"/>
              <a:cs typeface="Calibri" charset="0"/>
            </a:endParaRPr>
          </a:p>
          <a:p>
            <a:pPr eaLnBrk="1" hangingPunct="1"/>
            <a:r>
              <a:rPr lang="en-US" sz="2200" dirty="0">
                <a:latin typeface="Calibri" charset="0"/>
                <a:cs typeface="Calibri" charset="0"/>
              </a:rPr>
              <a:t>Generally have at least two cylinders, so that when one is </a:t>
            </a:r>
            <a:r>
              <a:rPr lang="ja-JP" altLang="en-US" sz="2200" dirty="0">
                <a:latin typeface="Calibri" charset="0"/>
                <a:cs typeface="Calibri" charset="0"/>
              </a:rPr>
              <a:t>“</a:t>
            </a:r>
            <a:r>
              <a:rPr lang="en-US" altLang="ja-JP" sz="2200" dirty="0">
                <a:latin typeface="Calibri" charset="0"/>
                <a:cs typeface="Calibri" charset="0"/>
              </a:rPr>
              <a:t>off</a:t>
            </a:r>
            <a:r>
              <a:rPr lang="ja-JP" altLang="en-US" sz="2200" dirty="0">
                <a:latin typeface="Calibri" charset="0"/>
                <a:cs typeface="Calibri" charset="0"/>
              </a:rPr>
              <a:t>”</a:t>
            </a:r>
            <a:r>
              <a:rPr lang="en-US" altLang="ja-JP" sz="2200" dirty="0">
                <a:latin typeface="Calibri" charset="0"/>
                <a:cs typeface="Calibri" charset="0"/>
              </a:rPr>
              <a:t> the other can provide the push to keep rotating the shaft</a:t>
            </a:r>
          </a:p>
          <a:p>
            <a:pPr eaLnBrk="1" hangingPunct="1"/>
            <a:endParaRPr lang="en-US" sz="1800" dirty="0"/>
          </a:p>
        </p:txBody>
      </p:sp>
      <p:pic>
        <p:nvPicPr>
          <p:cNvPr id="49156" name="Picture 6" descr="engine-animation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17500"/>
            <a:ext cx="4191000" cy="622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7204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 Box 2"/>
          <p:cNvSpPr txBox="1">
            <a:spLocks noChangeArrowheads="1"/>
          </p:cNvSpPr>
          <p:nvPr/>
        </p:nvSpPr>
        <p:spPr bwMode="auto">
          <a:xfrm>
            <a:off x="76200" y="76200"/>
            <a:ext cx="91440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 b="1">
                <a:latin typeface="Calibri" charset="0"/>
              </a:rPr>
              <a:t>Four-stroke engines:</a:t>
            </a:r>
            <a:r>
              <a:rPr lang="en-US" sz="2600">
                <a:solidFill>
                  <a:srgbClr val="000090"/>
                </a:solidFill>
                <a:latin typeface="Calibri" charset="0"/>
              </a:rPr>
              <a:t> generally have pairs of cylinders</a:t>
            </a:r>
            <a:endParaRPr lang="en-US" sz="2600" b="1">
              <a:solidFill>
                <a:srgbClr val="000090"/>
              </a:solidFill>
              <a:latin typeface="Calibri" charset="0"/>
            </a:endParaRPr>
          </a:p>
        </p:txBody>
      </p:sp>
      <p:sp>
        <p:nvSpPr>
          <p:cNvPr id="28674" name="TextBox 4"/>
          <p:cNvSpPr txBox="1">
            <a:spLocks noChangeArrowheads="1"/>
          </p:cNvSpPr>
          <p:nvPr/>
        </p:nvSpPr>
        <p:spPr bwMode="auto">
          <a:xfrm>
            <a:off x="457200" y="1447800"/>
            <a:ext cx="7391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1000"/>
              </a:spcAft>
            </a:pPr>
            <a:r>
              <a:rPr lang="en-US">
                <a:solidFill>
                  <a:srgbClr val="000090"/>
                </a:solidFill>
                <a:latin typeface="Calibri" charset="0"/>
              </a:rPr>
              <a:t>  </a:t>
            </a:r>
            <a:endParaRPr lang="en-US" sz="1800">
              <a:latin typeface="Calibri" charset="0"/>
            </a:endParaRPr>
          </a:p>
        </p:txBody>
      </p:sp>
      <p:pic>
        <p:nvPicPr>
          <p:cNvPr id="28675" name="Picture 8" descr="Cshaft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1381125"/>
            <a:ext cx="7381875" cy="555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extBox 5"/>
          <p:cNvSpPr txBox="1">
            <a:spLocks noChangeArrowheads="1"/>
          </p:cNvSpPr>
          <p:nvPr/>
        </p:nvSpPr>
        <p:spPr bwMode="auto">
          <a:xfrm>
            <a:off x="838200" y="914400"/>
            <a:ext cx="76962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200" b="1">
                <a:latin typeface="Calibri" charset="0"/>
                <a:cs typeface="Calibri" charset="0"/>
              </a:rPr>
              <a:t>Gasoline engines for automobiles typically have 4-8 cylinders</a:t>
            </a:r>
          </a:p>
          <a:p>
            <a:pPr eaLnBrk="1" hangingPunct="1"/>
            <a:r>
              <a:rPr lang="en-US" sz="2200">
                <a:latin typeface="Calibri" charset="0"/>
                <a:cs typeface="Calibri" charset="0"/>
              </a:rPr>
              <a:t>Out-of-phase cylinders provide force to drive pistons through compression phase and yield balanced power  </a:t>
            </a:r>
          </a:p>
        </p:txBody>
      </p:sp>
      <p:sp>
        <p:nvSpPr>
          <p:cNvPr id="28677" name="TextBox 5"/>
          <p:cNvSpPr txBox="1">
            <a:spLocks noChangeArrowheads="1"/>
          </p:cNvSpPr>
          <p:nvPr/>
        </p:nvSpPr>
        <p:spPr bwMode="auto">
          <a:xfrm>
            <a:off x="6629400" y="2590800"/>
            <a:ext cx="251460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200" i="1">
                <a:latin typeface="Calibri" charset="0"/>
                <a:cs typeface="Calibri" charset="0"/>
              </a:rPr>
              <a:t>Note central crankshaft turns linear piston motion into rotational motion and puts work into the same shaft</a:t>
            </a:r>
            <a:endParaRPr lang="en-US" sz="2200">
              <a:latin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133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9" r="24001" b="-79"/>
          <a:stretch>
            <a:fillRect/>
          </a:stretch>
        </p:blipFill>
        <p:spPr bwMode="auto">
          <a:xfrm>
            <a:off x="6629400" y="2286000"/>
            <a:ext cx="2286000" cy="381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TextBox 4"/>
          <p:cNvSpPr txBox="1">
            <a:spLocks noChangeArrowheads="1"/>
          </p:cNvSpPr>
          <p:nvPr/>
        </p:nvSpPr>
        <p:spPr bwMode="auto">
          <a:xfrm>
            <a:off x="457200" y="1447800"/>
            <a:ext cx="7391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1000"/>
              </a:spcAft>
            </a:pPr>
            <a:r>
              <a:rPr lang="en-US">
                <a:solidFill>
                  <a:srgbClr val="000090"/>
                </a:solidFill>
                <a:latin typeface="Calibri" charset="0"/>
              </a:rPr>
              <a:t>  </a:t>
            </a:r>
            <a:endParaRPr lang="en-US" sz="1800">
              <a:latin typeface="Calibri" charset="0"/>
            </a:endParaRPr>
          </a:p>
        </p:txBody>
      </p:sp>
      <p:sp>
        <p:nvSpPr>
          <p:cNvPr id="29699" name="TextBox 5"/>
          <p:cNvSpPr txBox="1">
            <a:spLocks noChangeArrowheads="1"/>
          </p:cNvSpPr>
          <p:nvPr/>
        </p:nvSpPr>
        <p:spPr bwMode="auto">
          <a:xfrm>
            <a:off x="533400" y="1474788"/>
            <a:ext cx="82042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200">
                <a:latin typeface="Calibri" charset="0"/>
                <a:cs typeface="Calibri" charset="0"/>
              </a:rPr>
              <a:t>Some high-power automobile engines have 8 cylinders, hence </a:t>
            </a:r>
            <a:r>
              <a:rPr lang="ja-JP" altLang="en-US" sz="2200">
                <a:latin typeface="Calibri" charset="0"/>
                <a:cs typeface="Calibri" charset="0"/>
              </a:rPr>
              <a:t>“</a:t>
            </a:r>
            <a:r>
              <a:rPr lang="en-US" altLang="ja-JP" sz="2200">
                <a:latin typeface="Calibri" charset="0"/>
                <a:cs typeface="Calibri" charset="0"/>
              </a:rPr>
              <a:t>V8</a:t>
            </a:r>
            <a:r>
              <a:rPr lang="ja-JP" altLang="en-US" sz="2200">
                <a:latin typeface="Calibri" charset="0"/>
                <a:cs typeface="Calibri" charset="0"/>
              </a:rPr>
              <a:t>”</a:t>
            </a:r>
            <a:endParaRPr lang="en-US" sz="2200">
              <a:latin typeface="Calibri" charset="0"/>
              <a:cs typeface="Calibri" charset="0"/>
            </a:endParaRPr>
          </a:p>
        </p:txBody>
      </p:sp>
      <p:pic>
        <p:nvPicPr>
          <p:cNvPr id="29700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05000"/>
            <a:ext cx="6069013" cy="435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TextBox 8"/>
          <p:cNvSpPr txBox="1">
            <a:spLocks noChangeArrowheads="1"/>
          </p:cNvSpPr>
          <p:nvPr/>
        </p:nvSpPr>
        <p:spPr bwMode="auto">
          <a:xfrm>
            <a:off x="152400" y="6211888"/>
            <a:ext cx="60690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  <a:cs typeface="Calibri" charset="0"/>
              </a:rPr>
              <a:t>BMW M3 V8 Engine: 4.0-litres total, i.e. 4000 cc in 8 cylinders</a:t>
            </a:r>
          </a:p>
          <a:p>
            <a:pPr eaLnBrk="1" hangingPunct="1"/>
            <a:r>
              <a:rPr lang="en-US" sz="1800">
                <a:latin typeface="Calibri" charset="0"/>
                <a:cs typeface="Calibri" charset="0"/>
              </a:rPr>
              <a:t>(lab lawnmower engine ~ 100 cc (1 cylinder)</a:t>
            </a:r>
          </a:p>
        </p:txBody>
      </p:sp>
      <p:sp>
        <p:nvSpPr>
          <p:cNvPr id="29702" name="Text Box 2"/>
          <p:cNvSpPr txBox="1">
            <a:spLocks noChangeArrowheads="1"/>
          </p:cNvSpPr>
          <p:nvPr/>
        </p:nvSpPr>
        <p:spPr bwMode="auto">
          <a:xfrm>
            <a:off x="76200" y="76200"/>
            <a:ext cx="91440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 b="1">
                <a:latin typeface="Calibri" charset="0"/>
              </a:rPr>
              <a:t>More power = more cylinder volume</a:t>
            </a:r>
          </a:p>
          <a:p>
            <a:pPr eaLnBrk="1" hangingPunct="1"/>
            <a:r>
              <a:rPr lang="en-US" sz="2600">
                <a:solidFill>
                  <a:srgbClr val="000090"/>
                </a:solidFill>
                <a:latin typeface="Calibri" charset="0"/>
              </a:rPr>
              <a:t>get more volume from bigger cylinders, or more cylinders</a:t>
            </a:r>
          </a:p>
        </p:txBody>
      </p:sp>
    </p:spTree>
    <p:extLst>
      <p:ext uri="{BB962C8B-B14F-4D97-AF65-F5344CB8AC3E}">
        <p14:creationId xmlns:p14="http://schemas.microsoft.com/office/powerpoint/2010/main" val="866332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2"/>
          <p:cNvSpPr txBox="1">
            <a:spLocks noChangeArrowheads="1"/>
          </p:cNvSpPr>
          <p:nvPr/>
        </p:nvSpPr>
        <p:spPr bwMode="auto">
          <a:xfrm>
            <a:off x="76200" y="0"/>
            <a:ext cx="91440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 b="1" dirty="0">
                <a:solidFill>
                  <a:srgbClr val="000000"/>
                </a:solidFill>
                <a:latin typeface="Calibri" charset="0"/>
              </a:rPr>
              <a:t>Engine history: </a:t>
            </a:r>
            <a:r>
              <a:rPr lang="en-US" sz="2600" b="1" i="1" dirty="0">
                <a:solidFill>
                  <a:srgbClr val="000000"/>
                </a:solidFill>
                <a:latin typeface="Calibri" charset="0"/>
              </a:rPr>
              <a:t>non-Otto-cycle engines</a:t>
            </a:r>
          </a:p>
          <a:p>
            <a:pPr eaLnBrk="1" hangingPunct="1"/>
            <a:r>
              <a:rPr lang="en-US" sz="2600" dirty="0">
                <a:solidFill>
                  <a:srgbClr val="000090"/>
                </a:solidFill>
                <a:latin typeface="Calibri" charset="0"/>
              </a:rPr>
              <a:t>2 other famous German-speaking auto inventors: who were they?</a:t>
            </a:r>
          </a:p>
        </p:txBody>
      </p:sp>
      <p:pic>
        <p:nvPicPr>
          <p:cNvPr id="31752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810000"/>
            <a:ext cx="3276600" cy="303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3" name="TextBox 6"/>
          <p:cNvSpPr txBox="1">
            <a:spLocks noChangeArrowheads="1"/>
          </p:cNvSpPr>
          <p:nvPr/>
        </p:nvSpPr>
        <p:spPr bwMode="auto">
          <a:xfrm>
            <a:off x="3352800" y="4210128"/>
            <a:ext cx="3200400" cy="1200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i="1" dirty="0" err="1">
                <a:latin typeface="Calibri" charset="0"/>
                <a:cs typeface="Calibri" charset="0"/>
              </a:rPr>
              <a:t>Lohner</a:t>
            </a:r>
            <a:r>
              <a:rPr lang="en-US" sz="1800" i="1" dirty="0">
                <a:latin typeface="Calibri" charset="0"/>
                <a:cs typeface="Calibri" charset="0"/>
              </a:rPr>
              <a:t>-Porsche </a:t>
            </a:r>
            <a:r>
              <a:rPr lang="en-US" sz="1800" i="1" dirty="0" err="1">
                <a:latin typeface="Calibri" charset="0"/>
                <a:cs typeface="Calibri" charset="0"/>
              </a:rPr>
              <a:t>Elektromobil</a:t>
            </a:r>
            <a:r>
              <a:rPr lang="en-US" sz="1800" i="1" dirty="0">
                <a:latin typeface="Calibri" charset="0"/>
                <a:cs typeface="Calibri" charset="0"/>
              </a:rPr>
              <a:t>, designer: </a:t>
            </a:r>
            <a:r>
              <a:rPr lang="en-US" sz="1800" i="1" dirty="0">
                <a:solidFill>
                  <a:srgbClr val="000090"/>
                </a:solidFill>
                <a:latin typeface="Calibri" charset="0"/>
                <a:cs typeface="Calibri" charset="0"/>
              </a:rPr>
              <a:t>Ferdinand Porsche</a:t>
            </a:r>
            <a:r>
              <a:rPr lang="en-US" sz="1800" i="1" dirty="0">
                <a:latin typeface="Calibri" charset="0"/>
                <a:cs typeface="Calibri" charset="0"/>
              </a:rPr>
              <a:t>, Austrian, age 24. Note electric motors in front wheels.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981200" y="1143000"/>
            <a:ext cx="71628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1000"/>
              </a:spcAft>
            </a:pPr>
            <a:r>
              <a:rPr lang="en-US" sz="2200" dirty="0">
                <a:latin typeface="Calibri" charset="0"/>
                <a:cs typeface="Calibri" charset="0"/>
              </a:rPr>
              <a:t>One </a:t>
            </a:r>
            <a:r>
              <a:rPr lang="en-US" sz="2000" i="1" dirty="0">
                <a:latin typeface="Calibri" charset="0"/>
                <a:cs typeface="Calibri" charset="0"/>
              </a:rPr>
              <a:t>(former electric shop worker)</a:t>
            </a:r>
            <a:r>
              <a:rPr lang="en-US" sz="2000" dirty="0">
                <a:latin typeface="Calibri" charset="0"/>
                <a:cs typeface="Calibri" charset="0"/>
              </a:rPr>
              <a:t> </a:t>
            </a:r>
            <a:r>
              <a:rPr lang="en-US" sz="2200" dirty="0">
                <a:latin typeface="Calibri" charset="0"/>
                <a:cs typeface="Calibri" charset="0"/>
              </a:rPr>
              <a:t>won the speed competition with an </a:t>
            </a:r>
            <a:r>
              <a:rPr lang="en-US" sz="2200" b="1" dirty="0">
                <a:solidFill>
                  <a:srgbClr val="000090"/>
                </a:solidFill>
                <a:latin typeface="Calibri" charset="0"/>
                <a:cs typeface="Calibri" charset="0"/>
              </a:rPr>
              <a:t>all-electric car </a:t>
            </a:r>
            <a:r>
              <a:rPr lang="en-US" sz="2200" dirty="0">
                <a:latin typeface="Calibri" charset="0"/>
                <a:cs typeface="Calibri" charset="0"/>
              </a:rPr>
              <a:t>carrying a 900-pound battery with a 38 mile range &amp; top speed of 36 mph. </a:t>
            </a:r>
          </a:p>
        </p:txBody>
      </p:sp>
      <p:sp>
        <p:nvSpPr>
          <p:cNvPr id="31748" name="TextBox 11"/>
          <p:cNvSpPr txBox="1">
            <a:spLocks noChangeArrowheads="1"/>
          </p:cNvSpPr>
          <p:nvPr/>
        </p:nvSpPr>
        <p:spPr bwMode="auto">
          <a:xfrm>
            <a:off x="0" y="1143000"/>
            <a:ext cx="1905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latin typeface="Calibri" charset="0"/>
                <a:cs typeface="Calibri" charset="0"/>
              </a:rPr>
              <a:t>Both exhibited at the 1900 Paris </a:t>
            </a:r>
            <a:r>
              <a:rPr lang="en-US" sz="2000" dirty="0" smtClean="0">
                <a:latin typeface="Calibri" charset="0"/>
                <a:cs typeface="Calibri" charset="0"/>
              </a:rPr>
              <a:t>Exposition</a:t>
            </a:r>
            <a:endParaRPr lang="en-US" sz="2000" dirty="0">
              <a:latin typeface="Calibri" charset="0"/>
              <a:cs typeface="Calibri" charset="0"/>
            </a:endParaRPr>
          </a:p>
        </p:txBody>
      </p:sp>
      <p:pic>
        <p:nvPicPr>
          <p:cNvPr id="3175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14588"/>
            <a:ext cx="2057400" cy="444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1" name="TextBox 12"/>
          <p:cNvSpPr txBox="1">
            <a:spLocks noChangeArrowheads="1"/>
          </p:cNvSpPr>
          <p:nvPr/>
        </p:nvSpPr>
        <p:spPr bwMode="auto">
          <a:xfrm>
            <a:off x="2095500" y="5724076"/>
            <a:ext cx="3086100" cy="923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i="1" dirty="0">
                <a:latin typeface="Calibri" charset="0"/>
                <a:cs typeface="Calibri" charset="0"/>
              </a:rPr>
              <a:t>Diesel engine, invented 1893, 17% efficient. Designer:    </a:t>
            </a:r>
          </a:p>
          <a:p>
            <a:pPr eaLnBrk="1" hangingPunct="1"/>
            <a:r>
              <a:rPr lang="en-US" sz="1800" i="1" dirty="0">
                <a:solidFill>
                  <a:srgbClr val="000090"/>
                </a:solidFill>
                <a:latin typeface="Calibri" charset="0"/>
                <a:cs typeface="Calibri" charset="0"/>
              </a:rPr>
              <a:t>Rudolf Diesel</a:t>
            </a:r>
            <a:r>
              <a:rPr lang="en-US" sz="1800" i="1" dirty="0">
                <a:latin typeface="Calibri" charset="0"/>
                <a:cs typeface="Calibri" charset="0"/>
              </a:rPr>
              <a:t>, German-trained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81200" y="2362200"/>
            <a:ext cx="71628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1000"/>
              </a:spcAft>
            </a:pPr>
            <a:r>
              <a:rPr lang="en-US" sz="2200" dirty="0" smtClean="0">
                <a:latin typeface="Calibri" charset="0"/>
                <a:cs typeface="Calibri" charset="0"/>
              </a:rPr>
              <a:t>The </a:t>
            </a:r>
            <a:r>
              <a:rPr lang="en-US" sz="2200" dirty="0">
                <a:latin typeface="Calibri" charset="0"/>
                <a:cs typeface="Calibri" charset="0"/>
              </a:rPr>
              <a:t>other </a:t>
            </a:r>
            <a:r>
              <a:rPr lang="en-US" sz="2000" i="1" dirty="0">
                <a:latin typeface="Calibri" charset="0"/>
                <a:cs typeface="Calibri" charset="0"/>
              </a:rPr>
              <a:t>(former steam engine designer)</a:t>
            </a:r>
            <a:r>
              <a:rPr lang="en-US" sz="2000" dirty="0">
                <a:latin typeface="Calibri" charset="0"/>
                <a:cs typeface="Calibri" charset="0"/>
              </a:rPr>
              <a:t> </a:t>
            </a:r>
            <a:r>
              <a:rPr lang="en-US" sz="2200" dirty="0">
                <a:latin typeface="Calibri" charset="0"/>
                <a:cs typeface="Calibri" charset="0"/>
              </a:rPr>
              <a:t>won the Grand Prix of the whole Exposition for a new </a:t>
            </a:r>
            <a:r>
              <a:rPr lang="en-US" sz="2200" b="1" dirty="0">
                <a:solidFill>
                  <a:srgbClr val="000090"/>
                </a:solidFill>
                <a:latin typeface="Calibri" charset="0"/>
                <a:cs typeface="Calibri" charset="0"/>
              </a:rPr>
              <a:t>bio-fueled engine </a:t>
            </a:r>
            <a:r>
              <a:rPr lang="en-US" sz="2200" dirty="0">
                <a:latin typeface="Calibri" charset="0"/>
                <a:cs typeface="Calibri" charset="0"/>
              </a:rPr>
              <a:t>running on peanut oil, operating on a new thermodynamic cycle he</a:t>
            </a:r>
            <a:r>
              <a:rPr lang="en-US" altLang="ja-JP" sz="2200" dirty="0">
                <a:latin typeface="Calibri" charset="0"/>
                <a:cs typeface="Calibri" charset="0"/>
              </a:rPr>
              <a:t>’d invented from 1</a:t>
            </a:r>
            <a:r>
              <a:rPr lang="en-US" altLang="ja-JP" sz="2200" baseline="30000" dirty="0">
                <a:latin typeface="Calibri" charset="0"/>
                <a:cs typeface="Calibri" charset="0"/>
              </a:rPr>
              <a:t>st</a:t>
            </a:r>
            <a:r>
              <a:rPr lang="en-US" altLang="ja-JP" sz="2200" dirty="0">
                <a:latin typeface="Calibri" charset="0"/>
                <a:cs typeface="Calibri" charset="0"/>
              </a:rPr>
              <a:t> </a:t>
            </a:r>
            <a:r>
              <a:rPr lang="en-US" altLang="ja-JP" sz="2200" dirty="0" smtClean="0">
                <a:latin typeface="Calibri" charset="0"/>
                <a:cs typeface="Calibri" charset="0"/>
              </a:rPr>
              <a:t>principles</a:t>
            </a:r>
            <a:endParaRPr lang="en-US" altLang="ja-JP" sz="2200" dirty="0">
              <a:latin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208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3" grpId="0"/>
      <p:bldP spid="8" grpId="0"/>
      <p:bldP spid="31751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Box 5"/>
          <p:cNvSpPr txBox="1">
            <a:spLocks noChangeArrowheads="1"/>
          </p:cNvSpPr>
          <p:nvPr/>
        </p:nvSpPr>
        <p:spPr bwMode="auto">
          <a:xfrm>
            <a:off x="381000" y="663575"/>
            <a:ext cx="8839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rgbClr val="000090"/>
                </a:solidFill>
                <a:latin typeface="Calibri" charset="0"/>
                <a:cs typeface="Calibri" charset="0"/>
              </a:rPr>
              <a:t>Do </a:t>
            </a:r>
            <a:r>
              <a:rPr lang="en-US" sz="2000" dirty="0">
                <a:solidFill>
                  <a:srgbClr val="000090"/>
                </a:solidFill>
                <a:latin typeface="Calibri" charset="0"/>
                <a:cs typeface="Calibri" charset="0"/>
              </a:rPr>
              <a:t>you need to combust at constant volume? Wastes power (area on graph</a:t>
            </a:r>
            <a:r>
              <a:rPr lang="en-US" sz="2000" dirty="0" smtClean="0">
                <a:solidFill>
                  <a:srgbClr val="000090"/>
                </a:solidFill>
                <a:latin typeface="Calibri" charset="0"/>
                <a:cs typeface="Calibri" charset="0"/>
              </a:rPr>
              <a:t>)</a:t>
            </a:r>
            <a:endParaRPr lang="en-US" sz="2000" dirty="0">
              <a:solidFill>
                <a:srgbClr val="000090"/>
              </a:solidFill>
              <a:latin typeface="Calibri" charset="0"/>
              <a:cs typeface="Calibri" charset="0"/>
            </a:endParaRPr>
          </a:p>
        </p:txBody>
      </p:sp>
      <p:sp>
        <p:nvSpPr>
          <p:cNvPr id="47107" name="TextBox 4"/>
          <p:cNvSpPr txBox="1">
            <a:spLocks noChangeArrowheads="1"/>
          </p:cNvSpPr>
          <p:nvPr/>
        </p:nvSpPr>
        <p:spPr bwMode="auto">
          <a:xfrm>
            <a:off x="457200" y="1447800"/>
            <a:ext cx="7391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1000"/>
              </a:spcAft>
            </a:pPr>
            <a:r>
              <a:rPr lang="en-US">
                <a:solidFill>
                  <a:srgbClr val="000090"/>
                </a:solidFill>
                <a:latin typeface="Calibri" charset="0"/>
              </a:rPr>
              <a:t>  </a:t>
            </a:r>
            <a:endParaRPr lang="en-US" sz="1800">
              <a:latin typeface="Calibri" charset="0"/>
            </a:endParaRPr>
          </a:p>
        </p:txBody>
      </p:sp>
      <p:pic>
        <p:nvPicPr>
          <p:cNvPr id="47108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407"/>
          <a:stretch>
            <a:fillRect/>
          </a:stretch>
        </p:blipFill>
        <p:spPr bwMode="auto">
          <a:xfrm>
            <a:off x="228600" y="1733550"/>
            <a:ext cx="4679950" cy="437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23" t="21573" b="35056"/>
          <a:stretch>
            <a:fillRect/>
          </a:stretch>
        </p:blipFill>
        <p:spPr bwMode="auto">
          <a:xfrm>
            <a:off x="2819400" y="1600200"/>
            <a:ext cx="2139950" cy="190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76200" y="76200"/>
            <a:ext cx="91440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 b="1" dirty="0">
                <a:latin typeface="Calibri" charset="0"/>
              </a:rPr>
              <a:t>Thermodynamic cycles: </a:t>
            </a:r>
            <a:r>
              <a:rPr lang="en-US" sz="2600" dirty="0">
                <a:solidFill>
                  <a:srgbClr val="000090"/>
                </a:solidFill>
                <a:latin typeface="Calibri" charset="0"/>
              </a:rPr>
              <a:t>Otto </a:t>
            </a:r>
            <a:r>
              <a:rPr lang="en-US" sz="2600" dirty="0" smtClean="0">
                <a:solidFill>
                  <a:srgbClr val="000090"/>
                </a:solidFill>
                <a:latin typeface="Calibri" charset="0"/>
              </a:rPr>
              <a:t>cycle  </a:t>
            </a:r>
            <a:r>
              <a:rPr lang="en-US" sz="2200" i="1" dirty="0" smtClean="0">
                <a:solidFill>
                  <a:srgbClr val="000090"/>
                </a:solidFill>
                <a:latin typeface="Calibri" charset="0"/>
              </a:rPr>
              <a:t>(</a:t>
            </a:r>
            <a:r>
              <a:rPr lang="en-US" sz="2200" i="1" dirty="0" err="1" smtClean="0">
                <a:solidFill>
                  <a:srgbClr val="000090"/>
                </a:solidFill>
                <a:latin typeface="Calibri" charset="0"/>
              </a:rPr>
              <a:t>Rochas</a:t>
            </a:r>
            <a:r>
              <a:rPr lang="en-US" sz="2200" i="1" dirty="0" smtClean="0">
                <a:solidFill>
                  <a:srgbClr val="000090"/>
                </a:solidFill>
                <a:latin typeface="Calibri" charset="0"/>
              </a:rPr>
              <a:t> 1862, Otto 1876)</a:t>
            </a:r>
            <a:endParaRPr lang="en-US" sz="2200" b="1" i="1" dirty="0">
              <a:solidFill>
                <a:srgbClr val="00009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7017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extBox 5"/>
          <p:cNvSpPr txBox="1">
            <a:spLocks noChangeArrowheads="1"/>
          </p:cNvSpPr>
          <p:nvPr/>
        </p:nvSpPr>
        <p:spPr bwMode="auto">
          <a:xfrm>
            <a:off x="381000" y="663575"/>
            <a:ext cx="8839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rgbClr val="000090"/>
                </a:solidFill>
                <a:latin typeface="Calibri" charset="0"/>
                <a:cs typeface="Calibri" charset="0"/>
              </a:rPr>
              <a:t>Do </a:t>
            </a:r>
            <a:r>
              <a:rPr lang="en-US" sz="2000" dirty="0">
                <a:solidFill>
                  <a:srgbClr val="000090"/>
                </a:solidFill>
                <a:latin typeface="Calibri" charset="0"/>
                <a:cs typeface="Calibri" charset="0"/>
              </a:rPr>
              <a:t>you need to combust at constant volume? Wastes power (area on graph)</a:t>
            </a:r>
          </a:p>
          <a:p>
            <a:pPr eaLnBrk="1" hangingPunct="1"/>
            <a:r>
              <a:rPr lang="en-US" sz="2000" dirty="0">
                <a:solidFill>
                  <a:srgbClr val="000090"/>
                </a:solidFill>
                <a:latin typeface="Calibri" charset="0"/>
                <a:cs typeface="Calibri" charset="0"/>
              </a:rPr>
              <a:t>You would get more power if you continued compressing gas before igniting...</a:t>
            </a:r>
          </a:p>
        </p:txBody>
      </p:sp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76200" y="76200"/>
            <a:ext cx="91440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 b="1" dirty="0">
                <a:latin typeface="Calibri" charset="0"/>
              </a:rPr>
              <a:t>Thermodynamic cycles: </a:t>
            </a:r>
            <a:r>
              <a:rPr lang="en-US" sz="2600" dirty="0">
                <a:solidFill>
                  <a:srgbClr val="000090"/>
                </a:solidFill>
                <a:latin typeface="Calibri" charset="0"/>
              </a:rPr>
              <a:t>Diesel </a:t>
            </a:r>
            <a:r>
              <a:rPr lang="en-US" sz="2600" dirty="0" smtClean="0">
                <a:solidFill>
                  <a:srgbClr val="000090"/>
                </a:solidFill>
                <a:latin typeface="Calibri" charset="0"/>
              </a:rPr>
              <a:t>cycle  </a:t>
            </a:r>
            <a:r>
              <a:rPr lang="en-US" sz="2200" i="1" dirty="0" smtClean="0">
                <a:solidFill>
                  <a:srgbClr val="000090"/>
                </a:solidFill>
                <a:latin typeface="Calibri" charset="0"/>
              </a:rPr>
              <a:t>(Diesel 1893)</a:t>
            </a:r>
            <a:endParaRPr lang="en-US" sz="2200" b="1" i="1" dirty="0">
              <a:solidFill>
                <a:srgbClr val="000090"/>
              </a:solidFill>
              <a:latin typeface="Calibri" charset="0"/>
            </a:endParaRPr>
          </a:p>
        </p:txBody>
      </p:sp>
      <p:sp>
        <p:nvSpPr>
          <p:cNvPr id="48131" name="TextBox 4"/>
          <p:cNvSpPr txBox="1">
            <a:spLocks noChangeArrowheads="1"/>
          </p:cNvSpPr>
          <p:nvPr/>
        </p:nvSpPr>
        <p:spPr bwMode="auto">
          <a:xfrm>
            <a:off x="457200" y="1447800"/>
            <a:ext cx="7391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1000"/>
              </a:spcAft>
            </a:pPr>
            <a:r>
              <a:rPr lang="en-US">
                <a:solidFill>
                  <a:srgbClr val="000090"/>
                </a:solidFill>
                <a:latin typeface="Calibri" charset="0"/>
              </a:rPr>
              <a:t>  </a:t>
            </a:r>
            <a:endParaRPr lang="en-US" sz="1800">
              <a:latin typeface="Calibri" charset="0"/>
            </a:endParaRPr>
          </a:p>
        </p:txBody>
      </p:sp>
      <p:pic>
        <p:nvPicPr>
          <p:cNvPr id="48132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407"/>
          <a:stretch>
            <a:fillRect/>
          </a:stretch>
        </p:blipFill>
        <p:spPr bwMode="auto">
          <a:xfrm>
            <a:off x="228600" y="1733550"/>
            <a:ext cx="4679950" cy="437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ight Triangle 8"/>
          <p:cNvSpPr/>
          <p:nvPr/>
        </p:nvSpPr>
        <p:spPr>
          <a:xfrm rot="10800000">
            <a:off x="609600" y="2133600"/>
            <a:ext cx="609600" cy="1066800"/>
          </a:xfrm>
          <a:prstGeom prst="rtTriangle">
            <a:avLst/>
          </a:prstGeom>
          <a:solidFill>
            <a:srgbClr val="FF0000">
              <a:alpha val="52000"/>
            </a:srgbClr>
          </a:solidFill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8134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23" t="21573" b="35056"/>
          <a:stretch>
            <a:fillRect/>
          </a:stretch>
        </p:blipFill>
        <p:spPr bwMode="auto">
          <a:xfrm>
            <a:off x="2819400" y="1600200"/>
            <a:ext cx="2139950" cy="190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5105400" y="2820988"/>
            <a:ext cx="38100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200" dirty="0" smtClean="0">
                <a:solidFill>
                  <a:srgbClr val="000090"/>
                </a:solidFill>
                <a:latin typeface="Calibri" charset="0"/>
                <a:cs typeface="Calibri" charset="0"/>
              </a:rPr>
              <a:t>Diesel cycle involves </a:t>
            </a:r>
          </a:p>
          <a:p>
            <a:pPr marL="342900" indent="-342900" eaLnBrk="1" hangingPunct="1">
              <a:buFontTx/>
              <a:buChar char="•"/>
              <a:defRPr/>
            </a:pPr>
            <a:r>
              <a:rPr lang="en-US" sz="2200" dirty="0" smtClean="0">
                <a:solidFill>
                  <a:srgbClr val="000090"/>
                </a:solidFill>
                <a:latin typeface="Calibri" charset="0"/>
                <a:cs typeface="Calibri" charset="0"/>
              </a:rPr>
              <a:t>higher pressure</a:t>
            </a:r>
          </a:p>
          <a:p>
            <a:pPr marL="342900" indent="-342900" eaLnBrk="1" hangingPunct="1">
              <a:buFontTx/>
              <a:buChar char="•"/>
              <a:defRPr/>
            </a:pPr>
            <a:r>
              <a:rPr lang="en-US" sz="2200" dirty="0" smtClean="0">
                <a:solidFill>
                  <a:srgbClr val="000090"/>
                </a:solidFill>
                <a:latin typeface="Calibri" charset="0"/>
                <a:cs typeface="Calibri" charset="0"/>
              </a:rPr>
              <a:t>lower final volume</a:t>
            </a:r>
          </a:p>
          <a:p>
            <a:pPr eaLnBrk="1" hangingPunct="1">
              <a:defRPr/>
            </a:pPr>
            <a:r>
              <a:rPr lang="en-US" sz="2200" dirty="0" smtClean="0">
                <a:solidFill>
                  <a:srgbClr val="000090"/>
                </a:solidFill>
                <a:latin typeface="Calibri" charset="0"/>
                <a:cs typeface="Calibri" charset="0"/>
                <a:sym typeface="Wingdings"/>
              </a:rPr>
              <a:t>	 </a:t>
            </a:r>
            <a:r>
              <a:rPr lang="en-US" sz="2200" dirty="0" smtClean="0">
                <a:solidFill>
                  <a:srgbClr val="000090"/>
                </a:solidFill>
                <a:latin typeface="Calibri" charset="0"/>
                <a:cs typeface="Calibri" charset="0"/>
              </a:rPr>
              <a:t>higher compression ratio</a:t>
            </a:r>
          </a:p>
          <a:p>
            <a:pPr eaLnBrk="1" hangingPunct="1">
              <a:defRPr/>
            </a:pPr>
            <a:r>
              <a:rPr lang="en-US" sz="2200" dirty="0" smtClean="0">
                <a:solidFill>
                  <a:srgbClr val="000090"/>
                </a:solidFill>
                <a:latin typeface="Calibri" charset="0"/>
                <a:cs typeface="Calibri" charset="0"/>
              </a:rPr>
              <a:t>	r ~ 14 – 22 or more</a:t>
            </a:r>
          </a:p>
          <a:p>
            <a:pPr eaLnBrk="1" hangingPunct="1">
              <a:defRPr/>
            </a:pPr>
            <a:endParaRPr lang="en-US" sz="2200" dirty="0">
              <a:solidFill>
                <a:srgbClr val="000090"/>
              </a:solidFill>
              <a:latin typeface="Calibri" charset="0"/>
              <a:cs typeface="Calibri" charset="0"/>
            </a:endParaRPr>
          </a:p>
        </p:txBody>
      </p:sp>
      <p:sp>
        <p:nvSpPr>
          <p:cNvPr id="48136" name="TextBox 1"/>
          <p:cNvSpPr txBox="1">
            <a:spLocks noChangeArrowheads="1"/>
          </p:cNvSpPr>
          <p:nvPr/>
        </p:nvSpPr>
        <p:spPr bwMode="auto">
          <a:xfrm>
            <a:off x="304800" y="2133600"/>
            <a:ext cx="381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3</a:t>
            </a:r>
          </a:p>
        </p:txBody>
      </p:sp>
      <p:sp>
        <p:nvSpPr>
          <p:cNvPr id="3" name="Rectangle 2"/>
          <p:cNvSpPr/>
          <p:nvPr/>
        </p:nvSpPr>
        <p:spPr>
          <a:xfrm>
            <a:off x="762000" y="3124200"/>
            <a:ext cx="381000" cy="3000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TextBox 8"/>
          <p:cNvSpPr txBox="1">
            <a:spLocks noChangeArrowheads="1"/>
          </p:cNvSpPr>
          <p:nvPr/>
        </p:nvSpPr>
        <p:spPr bwMode="auto">
          <a:xfrm>
            <a:off x="152400" y="6073775"/>
            <a:ext cx="899160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latin typeface="Calibri" charset="0"/>
                <a:cs typeface="Calibri" charset="0"/>
              </a:rPr>
              <a:t>ideal Diesel efficiency = 1 – [(1/r)</a:t>
            </a:r>
            <a:r>
              <a:rPr lang="en-US" sz="2000" baseline="30000">
                <a:latin typeface="Symbol" charset="0"/>
                <a:cs typeface="Symbol" charset="0"/>
              </a:rPr>
              <a:t>g</a:t>
            </a:r>
            <a:r>
              <a:rPr lang="en-US" sz="2000" baseline="30000">
                <a:latin typeface="Calibri" charset="0"/>
                <a:cs typeface="Calibri" charset="0"/>
              </a:rPr>
              <a:t>-</a:t>
            </a:r>
            <a:r>
              <a:rPr lang="en-US" sz="2000">
                <a:latin typeface="Symbol" charset="0"/>
                <a:cs typeface="Symbol" charset="0"/>
              </a:rPr>
              <a:t> </a:t>
            </a:r>
            <a:r>
              <a:rPr lang="en-US" sz="2000">
                <a:latin typeface="Calibri" charset="0"/>
                <a:cs typeface="Calibri" charset="0"/>
              </a:rPr>
              <a:t>* (</a:t>
            </a:r>
            <a:r>
              <a:rPr lang="en-US" sz="2000">
                <a:latin typeface="Symbol" charset="0"/>
                <a:cs typeface="Symbol" charset="0"/>
              </a:rPr>
              <a:t>a</a:t>
            </a:r>
            <a:r>
              <a:rPr lang="en-US" sz="2000" baseline="30000">
                <a:latin typeface="Symbol" charset="0"/>
                <a:cs typeface="Symbol" charset="0"/>
              </a:rPr>
              <a:t>g</a:t>
            </a:r>
            <a:r>
              <a:rPr lang="en-US" sz="2000">
                <a:latin typeface="Calibri" charset="0"/>
                <a:cs typeface="Calibri" charset="0"/>
              </a:rPr>
              <a:t> -1)/(</a:t>
            </a:r>
            <a:r>
              <a:rPr lang="en-US" sz="2000">
                <a:latin typeface="Symbol" charset="0"/>
                <a:cs typeface="Symbol" charset="0"/>
              </a:rPr>
              <a:t>g(a</a:t>
            </a:r>
            <a:r>
              <a:rPr lang="en-US" sz="2000">
                <a:latin typeface="Calibri" charset="0"/>
                <a:cs typeface="Calibri" charset="0"/>
              </a:rPr>
              <a:t> -1))]</a:t>
            </a:r>
          </a:p>
          <a:p>
            <a:pPr eaLnBrk="1" hangingPunct="1"/>
            <a:r>
              <a:rPr lang="en-US" sz="1800" i="1">
                <a:latin typeface="Calibri" charset="0"/>
                <a:cs typeface="Calibri" charset="0"/>
              </a:rPr>
              <a:t>where </a:t>
            </a:r>
            <a:r>
              <a:rPr lang="en-US" sz="1800" i="1">
                <a:latin typeface="Symbol" charset="0"/>
                <a:cs typeface="Symbol" charset="0"/>
              </a:rPr>
              <a:t>a</a:t>
            </a:r>
            <a:r>
              <a:rPr lang="en-US" sz="1800" i="1">
                <a:latin typeface="Calibri" charset="0"/>
                <a:cs typeface="Calibri" charset="0"/>
              </a:rPr>
              <a:t> is the </a:t>
            </a:r>
            <a:r>
              <a:rPr lang="ja-JP" altLang="en-US" sz="1800" i="1">
                <a:latin typeface="Calibri" charset="0"/>
                <a:cs typeface="Calibri" charset="0"/>
              </a:rPr>
              <a:t>“</a:t>
            </a:r>
            <a:r>
              <a:rPr lang="en-US" altLang="ja-JP" sz="1800" i="1">
                <a:latin typeface="Calibri" charset="0"/>
                <a:cs typeface="Calibri" charset="0"/>
              </a:rPr>
              <a:t>cutoff ratio</a:t>
            </a:r>
            <a:r>
              <a:rPr lang="ja-JP" altLang="en-US" sz="1800" i="1">
                <a:latin typeface="Calibri" charset="0"/>
                <a:cs typeface="Calibri" charset="0"/>
              </a:rPr>
              <a:t>”</a:t>
            </a:r>
            <a:r>
              <a:rPr lang="en-US" altLang="ja-JP" sz="1800" i="1">
                <a:latin typeface="Calibri" charset="0"/>
                <a:cs typeface="Calibri" charset="0"/>
              </a:rPr>
              <a:t> V</a:t>
            </a:r>
            <a:r>
              <a:rPr lang="en-US" altLang="ja-JP" sz="1800" i="1" baseline="-25000">
                <a:latin typeface="Calibri" charset="0"/>
                <a:cs typeface="Calibri" charset="0"/>
              </a:rPr>
              <a:t>4</a:t>
            </a:r>
            <a:r>
              <a:rPr lang="en-US" altLang="ja-JP" sz="1800" i="1">
                <a:latin typeface="Calibri" charset="0"/>
                <a:cs typeface="Calibri" charset="0"/>
              </a:rPr>
              <a:t>/V</a:t>
            </a:r>
            <a:r>
              <a:rPr lang="en-US" altLang="ja-JP" sz="1800" i="1" baseline="-25000">
                <a:latin typeface="Calibri" charset="0"/>
                <a:cs typeface="Calibri" charset="0"/>
              </a:rPr>
              <a:t>3</a:t>
            </a:r>
            <a:r>
              <a:rPr lang="en-US" altLang="ja-JP" sz="1800" i="1">
                <a:latin typeface="Calibri" charset="0"/>
                <a:cs typeface="Calibri" charset="0"/>
              </a:rPr>
              <a:t>. Lower than Otto for a given r, but r is  bigger for Diesel. </a:t>
            </a:r>
            <a:endParaRPr lang="en-US" sz="1800" i="1">
              <a:latin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3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259"/>
          <a:stretch>
            <a:fillRect/>
          </a:stretch>
        </p:blipFill>
        <p:spPr bwMode="auto">
          <a:xfrm>
            <a:off x="71438" y="1447800"/>
            <a:ext cx="4729162" cy="478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76200" y="76200"/>
            <a:ext cx="91440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 b="1">
                <a:latin typeface="Calibri" charset="0"/>
              </a:rPr>
              <a:t>Thermodynamic cycles: </a:t>
            </a:r>
            <a:r>
              <a:rPr lang="en-US" sz="2600">
                <a:solidFill>
                  <a:srgbClr val="000090"/>
                </a:solidFill>
                <a:latin typeface="Calibri" charset="0"/>
              </a:rPr>
              <a:t>Diesel cycle</a:t>
            </a:r>
            <a:endParaRPr lang="en-US" sz="2600" b="1">
              <a:solidFill>
                <a:srgbClr val="000090"/>
              </a:solidFill>
              <a:latin typeface="Calibri" charset="0"/>
            </a:endParaRPr>
          </a:p>
        </p:txBody>
      </p:sp>
      <p:sp>
        <p:nvSpPr>
          <p:cNvPr id="49155" name="TextBox 4"/>
          <p:cNvSpPr txBox="1">
            <a:spLocks noChangeArrowheads="1"/>
          </p:cNvSpPr>
          <p:nvPr/>
        </p:nvSpPr>
        <p:spPr bwMode="auto">
          <a:xfrm>
            <a:off x="457200" y="1447800"/>
            <a:ext cx="7391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1000"/>
              </a:spcAft>
            </a:pPr>
            <a:r>
              <a:rPr lang="en-US">
                <a:solidFill>
                  <a:srgbClr val="000090"/>
                </a:solidFill>
                <a:latin typeface="Calibri" charset="0"/>
              </a:rPr>
              <a:t>  </a:t>
            </a:r>
            <a:endParaRPr lang="en-US" sz="1800">
              <a:latin typeface="Calibri" charset="0"/>
            </a:endParaRPr>
          </a:p>
        </p:txBody>
      </p:sp>
      <p:sp>
        <p:nvSpPr>
          <p:cNvPr id="49156" name="TextBox 8"/>
          <p:cNvSpPr txBox="1">
            <a:spLocks noChangeArrowheads="1"/>
          </p:cNvSpPr>
          <p:nvPr/>
        </p:nvSpPr>
        <p:spPr bwMode="auto">
          <a:xfrm>
            <a:off x="152400" y="6073775"/>
            <a:ext cx="899160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latin typeface="Calibri" charset="0"/>
                <a:cs typeface="Calibri" charset="0"/>
              </a:rPr>
              <a:t>ideal Diesel efficiency = 1 – [(1/r)</a:t>
            </a:r>
            <a:r>
              <a:rPr lang="en-US" sz="2000" baseline="30000">
                <a:latin typeface="Symbol" charset="0"/>
                <a:cs typeface="Symbol" charset="0"/>
              </a:rPr>
              <a:t>g</a:t>
            </a:r>
            <a:r>
              <a:rPr lang="en-US" sz="2000" baseline="30000">
                <a:latin typeface="Calibri" charset="0"/>
                <a:cs typeface="Calibri" charset="0"/>
              </a:rPr>
              <a:t>-</a:t>
            </a:r>
            <a:r>
              <a:rPr lang="en-US" sz="2000">
                <a:latin typeface="Symbol" charset="0"/>
                <a:cs typeface="Symbol" charset="0"/>
              </a:rPr>
              <a:t> </a:t>
            </a:r>
            <a:r>
              <a:rPr lang="en-US" sz="2000">
                <a:latin typeface="Calibri" charset="0"/>
                <a:cs typeface="Calibri" charset="0"/>
              </a:rPr>
              <a:t>* (</a:t>
            </a:r>
            <a:r>
              <a:rPr lang="en-US" sz="2000">
                <a:latin typeface="Symbol" charset="0"/>
                <a:cs typeface="Symbol" charset="0"/>
              </a:rPr>
              <a:t>a</a:t>
            </a:r>
            <a:r>
              <a:rPr lang="en-US" sz="2000" baseline="30000">
                <a:latin typeface="Symbol" charset="0"/>
                <a:cs typeface="Symbol" charset="0"/>
              </a:rPr>
              <a:t>g</a:t>
            </a:r>
            <a:r>
              <a:rPr lang="en-US" sz="2000">
                <a:latin typeface="Calibri" charset="0"/>
                <a:cs typeface="Calibri" charset="0"/>
              </a:rPr>
              <a:t> -1)/(</a:t>
            </a:r>
            <a:r>
              <a:rPr lang="en-US" sz="2000">
                <a:latin typeface="Symbol" charset="0"/>
                <a:cs typeface="Symbol" charset="0"/>
              </a:rPr>
              <a:t>g(a</a:t>
            </a:r>
            <a:r>
              <a:rPr lang="en-US" sz="2000">
                <a:latin typeface="Calibri" charset="0"/>
                <a:cs typeface="Calibri" charset="0"/>
              </a:rPr>
              <a:t> -1))]</a:t>
            </a:r>
          </a:p>
          <a:p>
            <a:pPr eaLnBrk="1" hangingPunct="1"/>
            <a:r>
              <a:rPr lang="en-US" sz="1800" i="1">
                <a:latin typeface="Calibri" charset="0"/>
                <a:cs typeface="Calibri" charset="0"/>
              </a:rPr>
              <a:t>where </a:t>
            </a:r>
            <a:r>
              <a:rPr lang="en-US" sz="1800" i="1">
                <a:latin typeface="Symbol" charset="0"/>
                <a:cs typeface="Symbol" charset="0"/>
              </a:rPr>
              <a:t>a</a:t>
            </a:r>
            <a:r>
              <a:rPr lang="en-US" sz="1800" i="1">
                <a:latin typeface="Calibri" charset="0"/>
                <a:cs typeface="Calibri" charset="0"/>
              </a:rPr>
              <a:t> is the </a:t>
            </a:r>
            <a:r>
              <a:rPr lang="ja-JP" altLang="en-US" sz="1800" i="1">
                <a:latin typeface="Calibri" charset="0"/>
                <a:cs typeface="Calibri" charset="0"/>
              </a:rPr>
              <a:t>“</a:t>
            </a:r>
            <a:r>
              <a:rPr lang="en-US" altLang="ja-JP" sz="1800" i="1">
                <a:latin typeface="Calibri" charset="0"/>
                <a:cs typeface="Calibri" charset="0"/>
              </a:rPr>
              <a:t>cutoff ratio</a:t>
            </a:r>
            <a:r>
              <a:rPr lang="ja-JP" altLang="en-US" sz="1800" i="1">
                <a:latin typeface="Calibri" charset="0"/>
                <a:cs typeface="Calibri" charset="0"/>
              </a:rPr>
              <a:t>”</a:t>
            </a:r>
            <a:r>
              <a:rPr lang="en-US" altLang="ja-JP" sz="1800" i="1">
                <a:latin typeface="Calibri" charset="0"/>
                <a:cs typeface="Calibri" charset="0"/>
              </a:rPr>
              <a:t> V</a:t>
            </a:r>
            <a:r>
              <a:rPr lang="en-US" altLang="ja-JP" sz="1800" i="1" baseline="-25000">
                <a:latin typeface="Calibri" charset="0"/>
                <a:cs typeface="Calibri" charset="0"/>
              </a:rPr>
              <a:t>4</a:t>
            </a:r>
            <a:r>
              <a:rPr lang="en-US" altLang="ja-JP" sz="1800" i="1">
                <a:latin typeface="Calibri" charset="0"/>
                <a:cs typeface="Calibri" charset="0"/>
              </a:rPr>
              <a:t>/V</a:t>
            </a:r>
            <a:r>
              <a:rPr lang="en-US" altLang="ja-JP" sz="1800" i="1" baseline="-25000">
                <a:latin typeface="Calibri" charset="0"/>
                <a:cs typeface="Calibri" charset="0"/>
              </a:rPr>
              <a:t>3</a:t>
            </a:r>
            <a:r>
              <a:rPr lang="en-US" altLang="ja-JP" sz="1800" i="1">
                <a:latin typeface="Calibri" charset="0"/>
                <a:cs typeface="Calibri" charset="0"/>
              </a:rPr>
              <a:t>. Lower than Otto for a given r, but r is  bigger for Diesel. </a:t>
            </a:r>
            <a:endParaRPr lang="en-US" sz="1800" i="1">
              <a:latin typeface="Calibri" charset="0"/>
              <a:cs typeface="Calibri" charset="0"/>
            </a:endParaRPr>
          </a:p>
        </p:txBody>
      </p:sp>
      <p:sp>
        <p:nvSpPr>
          <p:cNvPr id="49157" name="TextBox 5"/>
          <p:cNvSpPr txBox="1">
            <a:spLocks noChangeArrowheads="1"/>
          </p:cNvSpPr>
          <p:nvPr/>
        </p:nvSpPr>
        <p:spPr bwMode="auto">
          <a:xfrm>
            <a:off x="228600" y="636588"/>
            <a:ext cx="84582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200" b="1">
                <a:solidFill>
                  <a:srgbClr val="000090"/>
                </a:solidFill>
                <a:latin typeface="Calibri" charset="0"/>
                <a:cs typeface="Calibri" charset="0"/>
              </a:rPr>
              <a:t>Cycle designed for higher efficiencies.</a:t>
            </a:r>
          </a:p>
        </p:txBody>
      </p:sp>
      <p:sp>
        <p:nvSpPr>
          <p:cNvPr id="32774" name="TextBox 5"/>
          <p:cNvSpPr txBox="1">
            <a:spLocks noChangeArrowheads="1"/>
          </p:cNvSpPr>
          <p:nvPr/>
        </p:nvSpPr>
        <p:spPr bwMode="auto">
          <a:xfrm>
            <a:off x="4953000" y="990600"/>
            <a:ext cx="39624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000" dirty="0" smtClean="0">
                <a:solidFill>
                  <a:srgbClr val="3366FF"/>
                </a:solidFill>
                <a:latin typeface="Calibri" charset="0"/>
                <a:cs typeface="Calibri" charset="0"/>
              </a:rPr>
              <a:t>Diesel cycle achievable </a:t>
            </a:r>
            <a:r>
              <a:rPr lang="en-US" sz="2000" b="1" i="1" dirty="0" smtClean="0">
                <a:solidFill>
                  <a:srgbClr val="3366FF"/>
                </a:solidFill>
                <a:latin typeface="Calibri" charset="0"/>
                <a:cs typeface="Calibri" charset="0"/>
              </a:rPr>
              <a:t>only</a:t>
            </a:r>
            <a:r>
              <a:rPr lang="en-US" sz="2000" dirty="0" smtClean="0">
                <a:solidFill>
                  <a:srgbClr val="3366FF"/>
                </a:solidFill>
                <a:latin typeface="Calibri" charset="0"/>
                <a:cs typeface="Calibri" charset="0"/>
              </a:rPr>
              <a:t> if system can withstand higher pressures before igniting. </a:t>
            </a:r>
          </a:p>
          <a:p>
            <a:pPr eaLnBrk="1" hangingPunct="1">
              <a:defRPr/>
            </a:pPr>
            <a:endParaRPr lang="en-US" sz="2000" dirty="0" smtClean="0">
              <a:latin typeface="Calibri" charset="0"/>
              <a:cs typeface="Calibri" charset="0"/>
            </a:endParaRPr>
          </a:p>
          <a:p>
            <a:pPr marL="457200" indent="-457200" eaLnBrk="1" hangingPunct="1">
              <a:buFont typeface="+mj-lt"/>
              <a:buAutoNum type="arabicParenR"/>
              <a:defRPr/>
            </a:pPr>
            <a:r>
              <a:rPr lang="en-US" sz="2000" dirty="0" smtClean="0">
                <a:latin typeface="Calibri" charset="0"/>
                <a:cs typeface="Calibri" charset="0"/>
              </a:rPr>
              <a:t>First compress air, THEN spray fuel in to control ignition.</a:t>
            </a:r>
          </a:p>
          <a:p>
            <a:pPr marL="457200" indent="-457200" eaLnBrk="1" hangingPunct="1">
              <a:buFont typeface="+mj-lt"/>
              <a:buAutoNum type="arabicParenR"/>
              <a:defRPr/>
            </a:pPr>
            <a:endParaRPr lang="en-US" sz="2000" dirty="0" smtClean="0">
              <a:latin typeface="Calibri" charset="0"/>
              <a:cs typeface="Calibri" charset="0"/>
            </a:endParaRPr>
          </a:p>
          <a:p>
            <a:pPr marL="457200" indent="-457200" eaLnBrk="1" hangingPunct="1">
              <a:buFont typeface="+mj-lt"/>
              <a:buAutoNum type="arabicParenR"/>
              <a:defRPr/>
            </a:pPr>
            <a:r>
              <a:rPr lang="en-US" sz="2000" dirty="0" smtClean="0">
                <a:latin typeface="Calibri" charset="0"/>
                <a:cs typeface="Calibri" charset="0"/>
              </a:rPr>
              <a:t>Use specially designed “Diesel fuel” that can reach higher pressures before ignition (originally used peanut oil)</a:t>
            </a:r>
          </a:p>
          <a:p>
            <a:pPr eaLnBrk="1" hangingPunct="1">
              <a:defRPr/>
            </a:pPr>
            <a:endParaRPr lang="en-US" sz="2000" dirty="0" smtClean="0">
              <a:latin typeface="Calibri" charset="0"/>
              <a:cs typeface="Calibri" charset="0"/>
            </a:endParaRPr>
          </a:p>
          <a:p>
            <a:pPr eaLnBrk="1" hangingPunct="1">
              <a:defRPr/>
            </a:pPr>
            <a:r>
              <a:rPr lang="en-US" sz="2000" dirty="0" smtClean="0">
                <a:latin typeface="Calibri" charset="0"/>
                <a:cs typeface="Calibri" charset="0"/>
              </a:rPr>
              <a:t>Diesel fuel is less volatile than gasoline, ignites on compression... but only at very high P</a:t>
            </a:r>
          </a:p>
        </p:txBody>
      </p:sp>
    </p:spTree>
    <p:extLst>
      <p:ext uri="{BB962C8B-B14F-4D97-AF65-F5344CB8AC3E}">
        <p14:creationId xmlns:p14="http://schemas.microsoft.com/office/powerpoint/2010/main" val="478326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ext Box 2"/>
          <p:cNvSpPr txBox="1">
            <a:spLocks noChangeArrowheads="1"/>
          </p:cNvSpPr>
          <p:nvPr/>
        </p:nvSpPr>
        <p:spPr bwMode="auto">
          <a:xfrm>
            <a:off x="76200" y="76200"/>
            <a:ext cx="91440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 b="1" dirty="0">
                <a:latin typeface="Calibri" charset="0"/>
              </a:rPr>
              <a:t>Torque = “turning force”</a:t>
            </a:r>
            <a:endParaRPr lang="en-US" sz="2600" b="1" dirty="0">
              <a:solidFill>
                <a:srgbClr val="000090"/>
              </a:solidFill>
              <a:latin typeface="Calibri" charset="0"/>
            </a:endParaRPr>
          </a:p>
        </p:txBody>
      </p:sp>
      <p:sp>
        <p:nvSpPr>
          <p:cNvPr id="55298" name="TextBox 4"/>
          <p:cNvSpPr txBox="1">
            <a:spLocks noChangeArrowheads="1"/>
          </p:cNvSpPr>
          <p:nvPr/>
        </p:nvSpPr>
        <p:spPr bwMode="auto">
          <a:xfrm>
            <a:off x="457200" y="1447800"/>
            <a:ext cx="7391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1000"/>
              </a:spcAft>
            </a:pPr>
            <a:r>
              <a:rPr lang="en-US">
                <a:solidFill>
                  <a:srgbClr val="000090"/>
                </a:solidFill>
                <a:latin typeface="Calibri" charset="0"/>
              </a:rPr>
              <a:t>  </a:t>
            </a:r>
            <a:endParaRPr lang="en-US" sz="1800">
              <a:latin typeface="Calibri" charset="0"/>
            </a:endParaRPr>
          </a:p>
        </p:txBody>
      </p:sp>
      <p:pic>
        <p:nvPicPr>
          <p:cNvPr id="5529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2743200"/>
            <a:ext cx="75819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TextBox 3"/>
          <p:cNvSpPr txBox="1">
            <a:spLocks noChangeArrowheads="1"/>
          </p:cNvSpPr>
          <p:nvPr/>
        </p:nvSpPr>
        <p:spPr bwMode="auto">
          <a:xfrm>
            <a:off x="1447800" y="727075"/>
            <a:ext cx="72263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latin typeface="Calibri" charset="0"/>
                <a:cs typeface="Calibri" charset="0"/>
              </a:rPr>
              <a:t>Your ability to turn something depends not just on the force you apply but on the lever arm you have </a:t>
            </a:r>
          </a:p>
        </p:txBody>
      </p:sp>
      <p:sp>
        <p:nvSpPr>
          <p:cNvPr id="55301" name="TextBox 3"/>
          <p:cNvSpPr txBox="1">
            <a:spLocks noChangeArrowheads="1"/>
          </p:cNvSpPr>
          <p:nvPr/>
        </p:nvSpPr>
        <p:spPr bwMode="auto">
          <a:xfrm>
            <a:off x="2209800" y="1824038"/>
            <a:ext cx="64643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1000"/>
              </a:spcAft>
            </a:pPr>
            <a:r>
              <a:rPr lang="en-US" b="1">
                <a:latin typeface="Calibri" charset="0"/>
                <a:cs typeface="Calibri" charset="0"/>
              </a:rPr>
              <a:t>Torque = force x distance</a:t>
            </a:r>
            <a:r>
              <a:rPr lang="en-US">
                <a:latin typeface="Calibri" charset="0"/>
                <a:cs typeface="Calibri" charset="0"/>
              </a:rPr>
              <a:t>    units of energy</a:t>
            </a:r>
          </a:p>
        </p:txBody>
      </p:sp>
      <p:sp>
        <p:nvSpPr>
          <p:cNvPr id="55302" name="TextBox 3"/>
          <p:cNvSpPr txBox="1">
            <a:spLocks noChangeArrowheads="1"/>
          </p:cNvSpPr>
          <p:nvPr/>
        </p:nvSpPr>
        <p:spPr bwMode="auto">
          <a:xfrm>
            <a:off x="2209800" y="5799138"/>
            <a:ext cx="64643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latin typeface="Calibri" charset="0"/>
                <a:cs typeface="Calibri" charset="0"/>
              </a:rPr>
              <a:t>Power = </a:t>
            </a:r>
            <a:r>
              <a:rPr lang="en-US">
                <a:latin typeface="Calibri" charset="0"/>
                <a:cs typeface="Calibri" charset="0"/>
              </a:rPr>
              <a:t>energy/time </a:t>
            </a:r>
          </a:p>
          <a:p>
            <a:pPr eaLnBrk="1" hangingPunct="1"/>
            <a:r>
              <a:rPr lang="en-US" b="1">
                <a:latin typeface="Calibri" charset="0"/>
                <a:cs typeface="Calibri" charset="0"/>
              </a:rPr>
              <a:t>	       = torque x rotation rate  (P = </a:t>
            </a:r>
            <a:r>
              <a:rPr lang="en-US" b="1">
                <a:latin typeface="Symbol" charset="0"/>
                <a:cs typeface="Symbol" charset="0"/>
              </a:rPr>
              <a:t>t</a:t>
            </a:r>
            <a:r>
              <a:rPr lang="en-US" b="1">
                <a:latin typeface="Calibri" charset="0"/>
                <a:cs typeface="Calibri" charset="0"/>
              </a:rPr>
              <a:t> x </a:t>
            </a:r>
            <a:r>
              <a:rPr lang="en-US" b="1">
                <a:latin typeface="Symbol" charset="0"/>
                <a:cs typeface="Symbol" charset="0"/>
              </a:rPr>
              <a:t>w</a:t>
            </a:r>
            <a:r>
              <a:rPr lang="en-US" b="1">
                <a:latin typeface="Calibri" charset="0"/>
                <a:cs typeface="Calibri" charset="0"/>
              </a:rPr>
              <a:t>)</a:t>
            </a:r>
          </a:p>
        </p:txBody>
      </p:sp>
      <p:pic>
        <p:nvPicPr>
          <p:cNvPr id="55303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975" y="2438400"/>
            <a:ext cx="3705225" cy="330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9025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ext Box 2"/>
          <p:cNvSpPr txBox="1">
            <a:spLocks noChangeArrowheads="1"/>
          </p:cNvSpPr>
          <p:nvPr/>
        </p:nvSpPr>
        <p:spPr bwMode="auto">
          <a:xfrm>
            <a:off x="152400" y="76200"/>
            <a:ext cx="91440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 b="1">
                <a:solidFill>
                  <a:srgbClr val="000090"/>
                </a:solidFill>
                <a:latin typeface="Calibri" charset="0"/>
              </a:rPr>
              <a:t>NO internal combustion engines runs well at slow speeds</a:t>
            </a:r>
          </a:p>
        </p:txBody>
      </p:sp>
      <p:sp>
        <p:nvSpPr>
          <p:cNvPr id="57346" name="TextBox 4"/>
          <p:cNvSpPr txBox="1">
            <a:spLocks noChangeArrowheads="1"/>
          </p:cNvSpPr>
          <p:nvPr/>
        </p:nvSpPr>
        <p:spPr bwMode="auto">
          <a:xfrm>
            <a:off x="457200" y="1447800"/>
            <a:ext cx="7391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1000"/>
              </a:spcAft>
            </a:pPr>
            <a:r>
              <a:rPr lang="en-US">
                <a:solidFill>
                  <a:srgbClr val="000090"/>
                </a:solidFill>
                <a:latin typeface="Calibri" charset="0"/>
              </a:rPr>
              <a:t>  </a:t>
            </a:r>
            <a:endParaRPr lang="en-US" sz="1800">
              <a:latin typeface="Calibri" charset="0"/>
            </a:endParaRPr>
          </a:p>
        </p:txBody>
      </p:sp>
      <p:sp>
        <p:nvSpPr>
          <p:cNvPr id="57347" name="TextBox 7"/>
          <p:cNvSpPr txBox="1">
            <a:spLocks noChangeArrowheads="1"/>
          </p:cNvSpPr>
          <p:nvPr/>
        </p:nvSpPr>
        <p:spPr bwMode="auto">
          <a:xfrm>
            <a:off x="1066800" y="6172200"/>
            <a:ext cx="2705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latin typeface="Calibri" charset="0"/>
                <a:cs typeface="Calibri" charset="0"/>
              </a:rPr>
              <a:t>Otto engine, Dodge Ram pickup V8 5.9 L engine, 2004</a:t>
            </a:r>
          </a:p>
        </p:txBody>
      </p:sp>
      <p:pic>
        <p:nvPicPr>
          <p:cNvPr id="5734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2" t="13309" r="3487" b="-1134"/>
          <a:stretch>
            <a:fillRect/>
          </a:stretch>
        </p:blipFill>
        <p:spPr bwMode="auto">
          <a:xfrm>
            <a:off x="76200" y="685800"/>
            <a:ext cx="420687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9" name="TextBox 5"/>
          <p:cNvSpPr txBox="1">
            <a:spLocks noChangeArrowheads="1"/>
          </p:cNvSpPr>
          <p:nvPr/>
        </p:nvSpPr>
        <p:spPr bwMode="auto">
          <a:xfrm>
            <a:off x="4283075" y="1169988"/>
            <a:ext cx="4403725" cy="347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200" b="1">
                <a:latin typeface="Calibri" charset="0"/>
                <a:cs typeface="Calibri" charset="0"/>
              </a:rPr>
              <a:t>Fundamental problem with ICEs:</a:t>
            </a:r>
          </a:p>
          <a:p>
            <a:pPr eaLnBrk="1" hangingPunct="1"/>
            <a:endParaRPr lang="en-US" sz="2200" b="1">
              <a:latin typeface="Calibri" charset="0"/>
              <a:cs typeface="Calibri" charset="0"/>
            </a:endParaRPr>
          </a:p>
          <a:p>
            <a:pPr eaLnBrk="1" hangingPunct="1"/>
            <a:r>
              <a:rPr lang="en-US" sz="2200" b="1">
                <a:latin typeface="Calibri" charset="0"/>
                <a:cs typeface="Calibri" charset="0"/>
              </a:rPr>
              <a:t>Low torque at low rpm. </a:t>
            </a:r>
            <a:r>
              <a:rPr lang="en-US" sz="2200">
                <a:latin typeface="Calibri" charset="0"/>
                <a:cs typeface="Calibri" charset="0"/>
              </a:rPr>
              <a:t>How do you start the car from a standstill? How do you accelerate?</a:t>
            </a:r>
          </a:p>
          <a:p>
            <a:pPr eaLnBrk="1" hangingPunct="1"/>
            <a:endParaRPr lang="en-US" sz="2200">
              <a:latin typeface="Calibri" charset="0"/>
              <a:cs typeface="Calibri" charset="0"/>
            </a:endParaRPr>
          </a:p>
          <a:p>
            <a:pPr eaLnBrk="1" hangingPunct="1"/>
            <a:r>
              <a:rPr lang="en-US" sz="2200">
                <a:latin typeface="Calibri" charset="0"/>
                <a:cs typeface="Calibri" charset="0"/>
              </a:rPr>
              <a:t>Note that ICEs do </a:t>
            </a:r>
            <a:r>
              <a:rPr lang="en-US" sz="2200" b="1">
                <a:latin typeface="Calibri" charset="0"/>
                <a:cs typeface="Calibri" charset="0"/>
              </a:rPr>
              <a:t>nothing well at low speed</a:t>
            </a:r>
            <a:r>
              <a:rPr lang="en-US" sz="2200">
                <a:latin typeface="Calibri" charset="0"/>
                <a:cs typeface="Calibri" charset="0"/>
              </a:rPr>
              <a:t>: not torque, not power, not efficiency (not shown here)</a:t>
            </a:r>
          </a:p>
          <a:p>
            <a:pPr eaLnBrk="1" hangingPunct="1"/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91840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704" y="3886200"/>
            <a:ext cx="4153296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4724400" y="3429000"/>
            <a:ext cx="4419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i="1" dirty="0">
                <a:solidFill>
                  <a:srgbClr val="333399"/>
                </a:solidFill>
                <a:latin typeface="Calibri" charset="0"/>
                <a:cs typeface="Calibri" charset="0"/>
              </a:rPr>
              <a:t>Daimler-</a:t>
            </a:r>
            <a:r>
              <a:rPr lang="en-US" sz="1600" i="1" dirty="0" err="1">
                <a:solidFill>
                  <a:srgbClr val="333399"/>
                </a:solidFill>
                <a:latin typeface="Calibri" charset="0"/>
                <a:cs typeface="Calibri" charset="0"/>
              </a:rPr>
              <a:t>Maybach</a:t>
            </a:r>
            <a:r>
              <a:rPr lang="en-US" sz="1600" i="1" dirty="0">
                <a:solidFill>
                  <a:srgbClr val="333399"/>
                </a:solidFill>
                <a:latin typeface="Calibri" charset="0"/>
                <a:cs typeface="Calibri" charset="0"/>
              </a:rPr>
              <a:t> automobile, 1886</a:t>
            </a:r>
            <a:r>
              <a:rPr lang="en-US" sz="1200" i="1" dirty="0">
                <a:solidFill>
                  <a:srgbClr val="333399"/>
                </a:solidFill>
                <a:latin typeface="Calibri" charset="0"/>
                <a:cs typeface="Calibri" charset="0"/>
              </a:rPr>
              <a:t> (</a:t>
            </a:r>
            <a:r>
              <a:rPr lang="en-US" sz="1200" i="1" dirty="0" err="1">
                <a:solidFill>
                  <a:srgbClr val="333399"/>
                </a:solidFill>
                <a:latin typeface="Calibri" charset="0"/>
                <a:cs typeface="Calibri" charset="0"/>
              </a:rPr>
              <a:t>VintageWeb</a:t>
            </a:r>
            <a:r>
              <a:rPr lang="en-US" sz="1200" i="1" dirty="0">
                <a:solidFill>
                  <a:srgbClr val="333399"/>
                </a:solidFill>
                <a:latin typeface="Calibri" charset="0"/>
                <a:cs typeface="Calibri" charset="0"/>
              </a:rPr>
              <a:t>)</a:t>
            </a:r>
            <a:endParaRPr lang="en-US" sz="1600" i="1" dirty="0">
              <a:solidFill>
                <a:srgbClr val="333399"/>
              </a:solidFill>
              <a:latin typeface="Calibri" charset="0"/>
              <a:cs typeface="Calibri" charset="0"/>
            </a:endParaRPr>
          </a:p>
        </p:txBody>
      </p:sp>
      <p:sp>
        <p:nvSpPr>
          <p:cNvPr id="36865" name="Text Box 2"/>
          <p:cNvSpPr txBox="1">
            <a:spLocks noChangeArrowheads="1"/>
          </p:cNvSpPr>
          <p:nvPr/>
        </p:nvSpPr>
        <p:spPr bwMode="auto">
          <a:xfrm>
            <a:off x="76200" y="0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 dirty="0" smtClean="0">
                <a:solidFill>
                  <a:srgbClr val="000090"/>
                </a:solidFill>
                <a:latin typeface="Calibri" charset="0"/>
              </a:rPr>
              <a:t>Cars: explosion of development after 1885 proof of concept</a:t>
            </a:r>
            <a:endParaRPr lang="en-US" sz="2800" b="1" dirty="0">
              <a:solidFill>
                <a:srgbClr val="000090"/>
              </a:solidFill>
              <a:latin typeface="Calibri" charset="0"/>
            </a:endParaRPr>
          </a:p>
        </p:txBody>
      </p:sp>
      <p:sp>
        <p:nvSpPr>
          <p:cNvPr id="36866" name="TextBox 7"/>
          <p:cNvSpPr txBox="1">
            <a:spLocks noChangeArrowheads="1"/>
          </p:cNvSpPr>
          <p:nvPr/>
        </p:nvSpPr>
        <p:spPr bwMode="auto">
          <a:xfrm>
            <a:off x="228600" y="990600"/>
            <a:ext cx="42672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200">
                <a:latin typeface="Calibri" charset="0"/>
                <a:cs typeface="Calibri" charset="0"/>
              </a:rPr>
              <a:t>1891: Benz forms Benz &amp; Cie co.</a:t>
            </a:r>
          </a:p>
          <a:p>
            <a:pPr eaLnBrk="1" hangingPunct="1"/>
            <a:r>
              <a:rPr lang="en-US" sz="2000" i="1">
                <a:latin typeface="Calibri" charset="0"/>
                <a:cs typeface="Calibri" charset="0"/>
              </a:rPr>
              <a:t>	</a:t>
            </a:r>
            <a:r>
              <a:rPr lang="en-US" sz="1800" i="1">
                <a:latin typeface="Calibri" charset="0"/>
                <a:cs typeface="Calibri" charset="0"/>
              </a:rPr>
              <a:t>1899: 430 workers, 572 cars sold</a:t>
            </a:r>
          </a:p>
          <a:p>
            <a:pPr eaLnBrk="1" hangingPunct="1"/>
            <a:r>
              <a:rPr lang="en-US" sz="1800" i="1">
                <a:latin typeface="Calibri" charset="0"/>
                <a:cs typeface="Calibri" charset="0"/>
              </a:rPr>
              <a:t>	world’s largest auto company, but production is not fast</a:t>
            </a:r>
            <a:endParaRPr lang="en-US" sz="1800">
              <a:latin typeface="Calibri" charset="0"/>
              <a:cs typeface="Calibri" charset="0"/>
            </a:endParaRPr>
          </a:p>
          <a:p>
            <a:pPr eaLnBrk="1" hangingPunct="1">
              <a:spcAft>
                <a:spcPts val="1000"/>
              </a:spcAft>
            </a:pPr>
            <a:endParaRPr lang="en-US" sz="2200">
              <a:latin typeface="Calibri" charset="0"/>
              <a:cs typeface="Calibri" charset="0"/>
            </a:endParaRPr>
          </a:p>
        </p:txBody>
      </p:sp>
      <p:sp>
        <p:nvSpPr>
          <p:cNvPr id="36867" name="TextBox 8"/>
          <p:cNvSpPr txBox="1">
            <a:spLocks noChangeArrowheads="1"/>
          </p:cNvSpPr>
          <p:nvPr/>
        </p:nvSpPr>
        <p:spPr bwMode="auto">
          <a:xfrm>
            <a:off x="4724400" y="914400"/>
            <a:ext cx="4343400" cy="280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1000"/>
              </a:spcAft>
            </a:pPr>
            <a:r>
              <a:rPr lang="en-US" sz="2200">
                <a:latin typeface="Calibri" charset="0"/>
                <a:cs typeface="Calibri" charset="0"/>
              </a:rPr>
              <a:t>1885: Daimler &amp; Maybach develop advanced 4-stroke engine, attach it to motorcycle</a:t>
            </a:r>
          </a:p>
          <a:p>
            <a:pPr eaLnBrk="1" hangingPunct="1"/>
            <a:r>
              <a:rPr lang="en-US" sz="2200">
                <a:latin typeface="Calibri" charset="0"/>
                <a:cs typeface="Calibri" charset="0"/>
              </a:rPr>
              <a:t>1886-1889: Daimler &amp; Maybach  makes 4-wheeled automobile</a:t>
            </a:r>
          </a:p>
          <a:p>
            <a:pPr eaLnBrk="1" hangingPunct="1"/>
            <a:r>
              <a:rPr lang="en-US" sz="1800" i="1">
                <a:latin typeface="Calibri" charset="0"/>
                <a:cs typeface="Calibri" charset="0"/>
              </a:rPr>
              <a:t>	4-cylinder engine, 10 mph top spd, first sale in 1892</a:t>
            </a:r>
            <a:endParaRPr lang="en-US" sz="1800">
              <a:latin typeface="Calibri" charset="0"/>
              <a:cs typeface="Calibri" charset="0"/>
            </a:endParaRPr>
          </a:p>
          <a:p>
            <a:pPr eaLnBrk="1" hangingPunct="1">
              <a:spcAft>
                <a:spcPts val="1000"/>
              </a:spcAft>
            </a:pPr>
            <a:endParaRPr lang="en-US" sz="2200">
              <a:latin typeface="Calibri" charset="0"/>
              <a:cs typeface="Calibri" charset="0"/>
            </a:endParaRPr>
          </a:p>
        </p:txBody>
      </p:sp>
      <p:sp>
        <p:nvSpPr>
          <p:cNvPr id="36870" name="TextBox 6"/>
          <p:cNvSpPr txBox="1">
            <a:spLocks noChangeArrowheads="1"/>
          </p:cNvSpPr>
          <p:nvPr/>
        </p:nvSpPr>
        <p:spPr bwMode="auto">
          <a:xfrm>
            <a:off x="457200" y="3124200"/>
            <a:ext cx="3581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i="1">
                <a:solidFill>
                  <a:srgbClr val="333399"/>
                </a:solidFill>
                <a:latin typeface="Calibri" charset="0"/>
                <a:cs typeface="Calibri" charset="0"/>
              </a:rPr>
              <a:t>Benz &amp; Cie Vikoria automobile, 1894</a:t>
            </a:r>
            <a:r>
              <a:rPr lang="en-US" sz="1200" i="1">
                <a:solidFill>
                  <a:srgbClr val="333399"/>
                </a:solidFill>
                <a:latin typeface="Calibri" charset="0"/>
                <a:cs typeface="Calibri" charset="0"/>
              </a:rPr>
              <a:t>    (Karl and Bertha onboard, image: Wikipedia)</a:t>
            </a:r>
            <a:endParaRPr lang="en-US" sz="1600" i="1">
              <a:solidFill>
                <a:srgbClr val="333399"/>
              </a:solidFill>
              <a:latin typeface="Calibri" charset="0"/>
              <a:cs typeface="Calibri" charset="0"/>
            </a:endParaRPr>
          </a:p>
        </p:txBody>
      </p:sp>
      <p:pic>
        <p:nvPicPr>
          <p:cNvPr id="36871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702050"/>
            <a:ext cx="4383088" cy="315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eft-Right Arrow 4"/>
          <p:cNvSpPr/>
          <p:nvPr/>
        </p:nvSpPr>
        <p:spPr>
          <a:xfrm>
            <a:off x="4038600" y="6400800"/>
            <a:ext cx="1219200" cy="228600"/>
          </a:xfrm>
          <a:prstGeom prst="leftRightArrow">
            <a:avLst>
              <a:gd name="adj1" fmla="val 50000"/>
              <a:gd name="adj2" fmla="val 53656"/>
            </a:avLst>
          </a:prstGeom>
          <a:solidFill>
            <a:srgbClr val="FF0000"/>
          </a:solidFill>
          <a:ln cap="flat">
            <a:solidFill>
              <a:srgbClr val="FF0000"/>
            </a:solidFill>
            <a:rou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352800" y="6553200"/>
            <a:ext cx="2743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FF0000"/>
                </a:solidFill>
                <a:latin typeface="Calibri" charset="0"/>
                <a:cs typeface="Calibri" charset="0"/>
              </a:rPr>
              <a:t>Merger to Daimler-Benz 1926</a:t>
            </a:r>
          </a:p>
        </p:txBody>
      </p:sp>
    </p:spTree>
    <p:extLst>
      <p:ext uri="{BB962C8B-B14F-4D97-AF65-F5344CB8AC3E}">
        <p14:creationId xmlns:p14="http://schemas.microsoft.com/office/powerpoint/2010/main" val="3825469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2"/>
          <p:cNvSpPr txBox="1">
            <a:spLocks noChangeArrowheads="1"/>
          </p:cNvSpPr>
          <p:nvPr/>
        </p:nvSpPr>
        <p:spPr bwMode="auto">
          <a:xfrm>
            <a:off x="76200" y="76200"/>
            <a:ext cx="91440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 b="1" dirty="0" smtClean="0">
                <a:solidFill>
                  <a:srgbClr val="000090"/>
                </a:solidFill>
                <a:latin typeface="Calibri" charset="0"/>
              </a:rPr>
              <a:t>but, Diesel </a:t>
            </a:r>
            <a:r>
              <a:rPr lang="en-US" sz="2600" b="1" dirty="0">
                <a:solidFill>
                  <a:srgbClr val="000090"/>
                </a:solidFill>
                <a:latin typeface="Calibri" charset="0"/>
              </a:rPr>
              <a:t>engine has more torque at low speed than Otto</a:t>
            </a:r>
          </a:p>
        </p:txBody>
      </p:sp>
      <p:sp>
        <p:nvSpPr>
          <p:cNvPr id="58370" name="TextBox 4"/>
          <p:cNvSpPr txBox="1">
            <a:spLocks noChangeArrowheads="1"/>
          </p:cNvSpPr>
          <p:nvPr/>
        </p:nvSpPr>
        <p:spPr bwMode="auto">
          <a:xfrm>
            <a:off x="457200" y="1447800"/>
            <a:ext cx="7391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1000"/>
              </a:spcAft>
            </a:pPr>
            <a:r>
              <a:rPr lang="en-US">
                <a:solidFill>
                  <a:srgbClr val="000090"/>
                </a:solidFill>
                <a:latin typeface="Calibri" charset="0"/>
              </a:rPr>
              <a:t>  </a:t>
            </a:r>
            <a:endParaRPr lang="en-US" sz="1800">
              <a:latin typeface="Calibri" charset="0"/>
            </a:endParaRPr>
          </a:p>
        </p:txBody>
      </p:sp>
      <p:sp>
        <p:nvSpPr>
          <p:cNvPr id="58371" name="TextBox 7"/>
          <p:cNvSpPr txBox="1">
            <a:spLocks noChangeArrowheads="1"/>
          </p:cNvSpPr>
          <p:nvPr/>
        </p:nvSpPr>
        <p:spPr bwMode="auto">
          <a:xfrm>
            <a:off x="990600" y="5969000"/>
            <a:ext cx="27051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latin typeface="Calibri" charset="0"/>
                <a:cs typeface="Calibri" charset="0"/>
              </a:rPr>
              <a:t>Otto engine, Dodge Ram pickup V8 5.9 L engine, 2004</a:t>
            </a:r>
          </a:p>
          <a:p>
            <a:pPr eaLnBrk="1" hangingPunct="1"/>
            <a:r>
              <a:rPr lang="en-US" sz="1600" b="1">
                <a:latin typeface="Calibri" charset="0"/>
                <a:cs typeface="Calibri" charset="0"/>
              </a:rPr>
              <a:t>peak torque at 3000 rpm</a:t>
            </a:r>
          </a:p>
        </p:txBody>
      </p:sp>
      <p:sp>
        <p:nvSpPr>
          <p:cNvPr id="58372" name="TextBox 7"/>
          <p:cNvSpPr txBox="1">
            <a:spLocks noChangeArrowheads="1"/>
          </p:cNvSpPr>
          <p:nvPr/>
        </p:nvSpPr>
        <p:spPr bwMode="auto">
          <a:xfrm>
            <a:off x="4933950" y="5943600"/>
            <a:ext cx="30321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latin typeface="Calibri" charset="0"/>
                <a:cs typeface="Calibri" charset="0"/>
              </a:rPr>
              <a:t>Diesel engine, Dodge Ram pickup 5.9 L, standard output, 2004</a:t>
            </a:r>
          </a:p>
          <a:p>
            <a:pPr eaLnBrk="1" hangingPunct="1"/>
            <a:r>
              <a:rPr lang="en-US" sz="1600" b="1">
                <a:latin typeface="Calibri" charset="0"/>
                <a:cs typeface="Calibri" charset="0"/>
              </a:rPr>
              <a:t>peak torque at 1400-2400 rpm</a:t>
            </a:r>
          </a:p>
        </p:txBody>
      </p:sp>
      <p:pic>
        <p:nvPicPr>
          <p:cNvPr id="5837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2" t="13309" r="3487" b="-1134"/>
          <a:stretch>
            <a:fillRect/>
          </a:stretch>
        </p:blipFill>
        <p:spPr bwMode="auto">
          <a:xfrm>
            <a:off x="76200" y="685800"/>
            <a:ext cx="420687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9914" r="50824" b="-587"/>
          <a:stretch>
            <a:fillRect/>
          </a:stretch>
        </p:blipFill>
        <p:spPr bwMode="auto">
          <a:xfrm>
            <a:off x="4572000" y="762000"/>
            <a:ext cx="3429000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8674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extBox 4"/>
          <p:cNvSpPr txBox="1">
            <a:spLocks noChangeArrowheads="1"/>
          </p:cNvSpPr>
          <p:nvPr/>
        </p:nvSpPr>
        <p:spPr bwMode="auto">
          <a:xfrm>
            <a:off x="457200" y="1447800"/>
            <a:ext cx="7391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1000"/>
              </a:spcAft>
            </a:pPr>
            <a:r>
              <a:rPr lang="en-US" sz="1800">
                <a:solidFill>
                  <a:srgbClr val="000090"/>
                </a:solidFill>
                <a:latin typeface="Calibri" charset="0"/>
              </a:rPr>
              <a:t>  </a:t>
            </a:r>
            <a:endParaRPr lang="en-US" sz="1800">
              <a:latin typeface="Calibri" charset="0"/>
            </a:endParaRPr>
          </a:p>
        </p:txBody>
      </p:sp>
      <p:sp>
        <p:nvSpPr>
          <p:cNvPr id="24579" name="TextBox 5"/>
          <p:cNvSpPr txBox="1">
            <a:spLocks noChangeArrowheads="1"/>
          </p:cNvSpPr>
          <p:nvPr/>
        </p:nvSpPr>
        <p:spPr bwMode="auto">
          <a:xfrm>
            <a:off x="304800" y="805031"/>
            <a:ext cx="8686800" cy="1826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1000"/>
              </a:spcAft>
            </a:pPr>
            <a:r>
              <a:rPr lang="en-US" b="1" dirty="0" smtClean="0">
                <a:latin typeface="Calibri" charset="0"/>
                <a:cs typeface="Calibri" charset="0"/>
              </a:rPr>
              <a:t>Fundamental </a:t>
            </a:r>
            <a:r>
              <a:rPr lang="en-US" b="1" dirty="0">
                <a:latin typeface="Calibri" charset="0"/>
                <a:cs typeface="Calibri" charset="0"/>
              </a:rPr>
              <a:t>mismatch</a:t>
            </a:r>
            <a:r>
              <a:rPr lang="en-US" dirty="0">
                <a:latin typeface="Calibri" charset="0"/>
                <a:cs typeface="Calibri" charset="0"/>
              </a:rPr>
              <a:t> between engine and wheel speed</a:t>
            </a:r>
          </a:p>
          <a:p>
            <a:pPr eaLnBrk="1" hangingPunct="1">
              <a:spcAft>
                <a:spcPts val="1000"/>
              </a:spcAft>
            </a:pPr>
            <a:r>
              <a:rPr lang="en-US" dirty="0">
                <a:latin typeface="Calibri" charset="0"/>
                <a:cs typeface="Calibri" charset="0"/>
              </a:rPr>
              <a:t>Kludge = </a:t>
            </a:r>
            <a:r>
              <a:rPr lang="en-US" b="1" dirty="0">
                <a:latin typeface="Calibri" charset="0"/>
                <a:cs typeface="Calibri" charset="0"/>
              </a:rPr>
              <a:t>transmission </a:t>
            </a:r>
            <a:r>
              <a:rPr lang="en-US" dirty="0">
                <a:latin typeface="Calibri" charset="0"/>
                <a:cs typeface="Calibri" charset="0"/>
              </a:rPr>
              <a:t>– a gearing system to allow an ICE to operate at high speed even while vehicle moves </a:t>
            </a:r>
            <a:r>
              <a:rPr lang="en-US" dirty="0" smtClean="0">
                <a:latin typeface="Calibri" charset="0"/>
                <a:cs typeface="Calibri" charset="0"/>
              </a:rPr>
              <a:t>slowly</a:t>
            </a:r>
          </a:p>
          <a:p>
            <a:pPr eaLnBrk="1" hangingPunct="1">
              <a:spcAft>
                <a:spcPts val="1000"/>
              </a:spcAft>
            </a:pPr>
            <a:r>
              <a:rPr lang="en-US" b="1" dirty="0">
                <a:latin typeface="Calibri" charset="0"/>
                <a:cs typeface="Calibri" charset="0"/>
              </a:rPr>
              <a:t>P = </a:t>
            </a:r>
            <a:r>
              <a:rPr lang="en-US" b="1" dirty="0">
                <a:latin typeface="Symbol" charset="0"/>
                <a:cs typeface="Symbol" charset="0"/>
              </a:rPr>
              <a:t>t * w. </a:t>
            </a:r>
            <a:r>
              <a:rPr lang="en-US" dirty="0">
                <a:latin typeface="Calibri" charset="0"/>
                <a:cs typeface="Calibri" charset="0"/>
              </a:rPr>
              <a:t>If want power P, and </a:t>
            </a:r>
            <a:r>
              <a:rPr lang="en-US" dirty="0">
                <a:latin typeface="Symbol" charset="0"/>
                <a:cs typeface="Symbol" charset="0"/>
              </a:rPr>
              <a:t>t</a:t>
            </a:r>
            <a:r>
              <a:rPr lang="en-US" dirty="0">
                <a:latin typeface="Calibri" charset="0"/>
                <a:cs typeface="Calibri" charset="0"/>
              </a:rPr>
              <a:t> is constrained, must have high </a:t>
            </a:r>
            <a:r>
              <a:rPr lang="en-US" dirty="0" smtClean="0">
                <a:latin typeface="Symbol" charset="0"/>
                <a:cs typeface="Symbol" charset="0"/>
              </a:rPr>
              <a:t>w</a:t>
            </a:r>
            <a:endParaRPr lang="en-US" dirty="0">
              <a:latin typeface="Symbol" charset="0"/>
              <a:cs typeface="Symbol" charset="0"/>
            </a:endParaRPr>
          </a:p>
        </p:txBody>
      </p:sp>
      <p:sp>
        <p:nvSpPr>
          <p:cNvPr id="59395" name="Text Box 2"/>
          <p:cNvSpPr txBox="1">
            <a:spLocks noChangeArrowheads="1"/>
          </p:cNvSpPr>
          <p:nvPr/>
        </p:nvSpPr>
        <p:spPr bwMode="auto">
          <a:xfrm>
            <a:off x="0" y="76200"/>
            <a:ext cx="91440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600" b="1" dirty="0">
                <a:solidFill>
                  <a:srgbClr val="284CB3"/>
                </a:solidFill>
                <a:latin typeface="Calibri" charset="0"/>
              </a:rPr>
              <a:t>ICEs must run at high speed, else can’t make enough torque</a:t>
            </a:r>
            <a:endParaRPr lang="en-US" b="1" dirty="0">
              <a:solidFill>
                <a:srgbClr val="284CB3"/>
              </a:solidFill>
              <a:latin typeface="Calibri" charset="0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629400" y="5410200"/>
            <a:ext cx="1905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Manual transmission schematic, hyperlogos.org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62" b="937"/>
          <a:stretch>
            <a:fillRect/>
          </a:stretch>
        </p:blipFill>
        <p:spPr bwMode="auto">
          <a:xfrm>
            <a:off x="1136650" y="2786063"/>
            <a:ext cx="4730750" cy="391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8283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 build="p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extBox 4"/>
          <p:cNvSpPr txBox="1">
            <a:spLocks noChangeArrowheads="1"/>
          </p:cNvSpPr>
          <p:nvPr/>
        </p:nvSpPr>
        <p:spPr bwMode="auto">
          <a:xfrm>
            <a:off x="457200" y="1447800"/>
            <a:ext cx="7391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1000"/>
              </a:spcAft>
            </a:pPr>
            <a:r>
              <a:rPr lang="en-US" sz="1800">
                <a:solidFill>
                  <a:srgbClr val="000090"/>
                </a:solidFill>
                <a:latin typeface="Calibri" charset="0"/>
              </a:rPr>
              <a:t>  </a:t>
            </a:r>
            <a:endParaRPr lang="en-US" sz="1800">
              <a:latin typeface="Calibri" charset="0"/>
            </a:endParaRPr>
          </a:p>
        </p:txBody>
      </p:sp>
      <p:sp>
        <p:nvSpPr>
          <p:cNvPr id="60418" name="Text Box 2"/>
          <p:cNvSpPr txBox="1">
            <a:spLocks noChangeArrowheads="1"/>
          </p:cNvSpPr>
          <p:nvPr/>
        </p:nvSpPr>
        <p:spPr bwMode="auto">
          <a:xfrm>
            <a:off x="0" y="76200"/>
            <a:ext cx="91440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600" b="1" dirty="0">
                <a:solidFill>
                  <a:srgbClr val="284CB3"/>
                </a:solidFill>
                <a:latin typeface="Calibri" charset="0"/>
              </a:rPr>
              <a:t>ICEs must run at high speed, else can’t make enough torque</a:t>
            </a:r>
            <a:endParaRPr lang="en-US" sz="2800" b="1" dirty="0">
              <a:solidFill>
                <a:srgbClr val="284CB3"/>
              </a:solidFill>
              <a:latin typeface="Calibri" charset="0"/>
            </a:endParaRPr>
          </a:p>
        </p:txBody>
      </p:sp>
      <p:pic>
        <p:nvPicPr>
          <p:cNvPr id="6041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8" y="3048000"/>
            <a:ext cx="5386599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TextBox 2"/>
          <p:cNvSpPr txBox="1">
            <a:spLocks noChangeArrowheads="1"/>
          </p:cNvSpPr>
          <p:nvPr/>
        </p:nvSpPr>
        <p:spPr bwMode="auto">
          <a:xfrm>
            <a:off x="6629400" y="5410200"/>
            <a:ext cx="1905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Mercedes-Benz C-class coupe 6-speed manual transmission</a:t>
            </a:r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304800" y="805031"/>
            <a:ext cx="8686800" cy="232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1000"/>
              </a:spcAft>
            </a:pPr>
            <a:r>
              <a:rPr lang="en-US" b="1" dirty="0" smtClean="0">
                <a:latin typeface="Calibri" charset="0"/>
                <a:cs typeface="Calibri" charset="0"/>
              </a:rPr>
              <a:t>Fundamental </a:t>
            </a:r>
            <a:r>
              <a:rPr lang="en-US" b="1" dirty="0">
                <a:latin typeface="Calibri" charset="0"/>
                <a:cs typeface="Calibri" charset="0"/>
              </a:rPr>
              <a:t>mismatch</a:t>
            </a:r>
            <a:r>
              <a:rPr lang="en-US" dirty="0">
                <a:latin typeface="Calibri" charset="0"/>
                <a:cs typeface="Calibri" charset="0"/>
              </a:rPr>
              <a:t> between engine and wheel speed</a:t>
            </a:r>
          </a:p>
          <a:p>
            <a:pPr eaLnBrk="1" hangingPunct="1">
              <a:spcAft>
                <a:spcPts val="1000"/>
              </a:spcAft>
            </a:pPr>
            <a:r>
              <a:rPr lang="en-US" dirty="0">
                <a:latin typeface="Calibri" charset="0"/>
                <a:cs typeface="Calibri" charset="0"/>
              </a:rPr>
              <a:t>Kludge = </a:t>
            </a:r>
            <a:r>
              <a:rPr lang="en-US" b="1" dirty="0">
                <a:latin typeface="Calibri" charset="0"/>
                <a:cs typeface="Calibri" charset="0"/>
              </a:rPr>
              <a:t>transmission </a:t>
            </a:r>
            <a:r>
              <a:rPr lang="en-US" dirty="0">
                <a:latin typeface="Calibri" charset="0"/>
                <a:cs typeface="Calibri" charset="0"/>
              </a:rPr>
              <a:t>– a gearing system to allow an ICE to operate at high speed even while vehicle moves </a:t>
            </a:r>
            <a:r>
              <a:rPr lang="en-US" dirty="0" smtClean="0">
                <a:latin typeface="Calibri" charset="0"/>
                <a:cs typeface="Calibri" charset="0"/>
              </a:rPr>
              <a:t>slowly</a:t>
            </a:r>
          </a:p>
          <a:p>
            <a:pPr eaLnBrk="1" hangingPunct="1">
              <a:spcAft>
                <a:spcPts val="1000"/>
              </a:spcAft>
            </a:pPr>
            <a:r>
              <a:rPr lang="en-US" b="1" dirty="0">
                <a:latin typeface="Calibri" charset="0"/>
                <a:cs typeface="Calibri" charset="0"/>
              </a:rPr>
              <a:t>P = </a:t>
            </a:r>
            <a:r>
              <a:rPr lang="en-US" b="1" dirty="0">
                <a:latin typeface="Symbol" charset="0"/>
                <a:cs typeface="Symbol" charset="0"/>
              </a:rPr>
              <a:t>t * w. </a:t>
            </a:r>
            <a:r>
              <a:rPr lang="en-US" dirty="0">
                <a:latin typeface="Calibri" charset="0"/>
                <a:cs typeface="Calibri" charset="0"/>
              </a:rPr>
              <a:t>If want power P, and </a:t>
            </a:r>
            <a:r>
              <a:rPr lang="en-US" dirty="0">
                <a:latin typeface="Symbol" charset="0"/>
                <a:cs typeface="Symbol" charset="0"/>
              </a:rPr>
              <a:t>t</a:t>
            </a:r>
            <a:r>
              <a:rPr lang="en-US" dirty="0">
                <a:latin typeface="Calibri" charset="0"/>
                <a:cs typeface="Calibri" charset="0"/>
              </a:rPr>
              <a:t> is constrained, must have high </a:t>
            </a:r>
            <a:r>
              <a:rPr lang="en-US" dirty="0">
                <a:latin typeface="Symbol" charset="0"/>
                <a:cs typeface="Symbol" charset="0"/>
              </a:rPr>
              <a:t>w</a:t>
            </a:r>
          </a:p>
          <a:p>
            <a:pPr eaLnBrk="1" hangingPunct="1">
              <a:spcAft>
                <a:spcPts val="1000"/>
              </a:spcAft>
            </a:pPr>
            <a:endParaRPr lang="en-US" dirty="0">
              <a:latin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779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ext Box 2"/>
          <p:cNvSpPr txBox="1">
            <a:spLocks noChangeArrowheads="1"/>
          </p:cNvSpPr>
          <p:nvPr/>
        </p:nvSpPr>
        <p:spPr bwMode="auto">
          <a:xfrm>
            <a:off x="76200" y="76200"/>
            <a:ext cx="91440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 b="1">
                <a:latin typeface="Calibri" charset="0"/>
              </a:rPr>
              <a:t>Diesel: </a:t>
            </a:r>
            <a:r>
              <a:rPr lang="en-US" sz="2600">
                <a:solidFill>
                  <a:srgbClr val="000090"/>
                </a:solidFill>
                <a:latin typeface="Calibri" charset="0"/>
              </a:rPr>
              <a:t>advantages</a:t>
            </a:r>
            <a:endParaRPr lang="en-US" sz="2600" b="1">
              <a:solidFill>
                <a:srgbClr val="000090"/>
              </a:solidFill>
              <a:latin typeface="Calibri" charset="0"/>
            </a:endParaRPr>
          </a:p>
        </p:txBody>
      </p:sp>
      <p:sp>
        <p:nvSpPr>
          <p:cNvPr id="50178" name="TextBox 4"/>
          <p:cNvSpPr txBox="1">
            <a:spLocks noChangeArrowheads="1"/>
          </p:cNvSpPr>
          <p:nvPr/>
        </p:nvSpPr>
        <p:spPr bwMode="auto">
          <a:xfrm>
            <a:off x="457200" y="1447800"/>
            <a:ext cx="7391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1000"/>
              </a:spcAft>
            </a:pPr>
            <a:r>
              <a:rPr lang="en-US">
                <a:solidFill>
                  <a:srgbClr val="000090"/>
                </a:solidFill>
                <a:latin typeface="Calibri" charset="0"/>
              </a:rPr>
              <a:t>  </a:t>
            </a:r>
            <a:endParaRPr lang="en-US" sz="1800">
              <a:latin typeface="Calibri" charset="0"/>
            </a:endParaRPr>
          </a:p>
        </p:txBody>
      </p:sp>
      <p:sp>
        <p:nvSpPr>
          <p:cNvPr id="29700" name="TextBox 5"/>
          <p:cNvSpPr txBox="1">
            <a:spLocks noChangeArrowheads="1"/>
          </p:cNvSpPr>
          <p:nvPr/>
        </p:nvSpPr>
        <p:spPr bwMode="auto">
          <a:xfrm>
            <a:off x="1371600" y="958850"/>
            <a:ext cx="6477000" cy="483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Tx/>
              <a:buAutoNum type="arabicPeriod"/>
              <a:defRPr/>
            </a:pPr>
            <a:r>
              <a:rPr lang="en-US" sz="2200" b="1" dirty="0">
                <a:latin typeface="Calibri"/>
                <a:ea typeface="ＭＳ Ｐゴシック" charset="-128"/>
                <a:cs typeface="Calibri"/>
              </a:rPr>
              <a:t>Higher compression ratios = higher temperatures = higher efficiency </a:t>
            </a:r>
            <a:r>
              <a:rPr lang="en-US" sz="2200" dirty="0">
                <a:latin typeface="Calibri"/>
                <a:ea typeface="ＭＳ Ｐゴシック" charset="-128"/>
                <a:cs typeface="Calibri"/>
              </a:rPr>
              <a:t>(in practice 40%, up to 55% in some demonstrated engines)</a:t>
            </a:r>
          </a:p>
          <a:p>
            <a:pPr marL="342900" indent="-342900">
              <a:defRPr/>
            </a:pPr>
            <a:endParaRPr lang="en-US" sz="2200" b="1" dirty="0">
              <a:latin typeface="Calibri"/>
              <a:ea typeface="ＭＳ Ｐゴシック" charset="-128"/>
              <a:cs typeface="Calibri"/>
            </a:endParaRPr>
          </a:p>
          <a:p>
            <a:pPr marL="342900" indent="-342900">
              <a:defRPr/>
            </a:pPr>
            <a:r>
              <a:rPr lang="en-US" sz="2200" dirty="0">
                <a:latin typeface="Calibri"/>
                <a:ea typeface="ＭＳ Ｐゴシック" charset="-128"/>
                <a:cs typeface="Calibri"/>
              </a:rPr>
              <a:t>	</a:t>
            </a:r>
            <a:r>
              <a:rPr lang="en-US" sz="2200" dirty="0">
                <a:latin typeface="Calibri"/>
                <a:ea typeface="ＭＳ Ｐゴシック" charset="-128"/>
                <a:cs typeface="Calibri"/>
                <a:sym typeface="Wingdings"/>
              </a:rPr>
              <a:t> </a:t>
            </a:r>
            <a:r>
              <a:rPr lang="en-US" sz="2200" i="1" dirty="0">
                <a:solidFill>
                  <a:srgbClr val="000090"/>
                </a:solidFill>
                <a:latin typeface="Calibri"/>
                <a:ea typeface="ＭＳ Ｐゴシック" charset="-128"/>
                <a:cs typeface="Calibri"/>
              </a:rPr>
              <a:t>Fuel efficiency greater than with gasoline hybrids</a:t>
            </a:r>
            <a:endParaRPr lang="en-US" sz="2200" b="1" i="1" dirty="0">
              <a:solidFill>
                <a:srgbClr val="000090"/>
              </a:solidFill>
              <a:latin typeface="Calibri"/>
              <a:ea typeface="ＭＳ Ｐゴシック" charset="-128"/>
              <a:cs typeface="Calibri"/>
            </a:endParaRPr>
          </a:p>
          <a:p>
            <a:pPr marL="342900" indent="-342900">
              <a:buFontTx/>
              <a:buAutoNum type="arabicPeriod"/>
              <a:defRPr/>
            </a:pPr>
            <a:endParaRPr lang="en-US" sz="2200" b="1" dirty="0">
              <a:latin typeface="Calibri"/>
              <a:ea typeface="ＭＳ Ｐゴシック" charset="-128"/>
              <a:cs typeface="Calibri"/>
            </a:endParaRPr>
          </a:p>
          <a:p>
            <a:pPr marL="457200" indent="-457200">
              <a:buFont typeface="+mj-lt"/>
              <a:buAutoNum type="arabicPeriod" startAt="2"/>
              <a:defRPr/>
            </a:pPr>
            <a:r>
              <a:rPr lang="en-US" sz="2200" b="1" dirty="0">
                <a:latin typeface="Calibri"/>
                <a:ea typeface="ＭＳ Ｐゴシック" charset="-128"/>
                <a:cs typeface="Calibri"/>
              </a:rPr>
              <a:t>Reliability: </a:t>
            </a:r>
            <a:r>
              <a:rPr lang="en-US" sz="2200" dirty="0">
                <a:latin typeface="Calibri"/>
                <a:ea typeface="ＭＳ Ｐゴシック" charset="-128"/>
                <a:cs typeface="Calibri"/>
              </a:rPr>
              <a:t>no sparkplugs – ignition occurs from compressional heating alone</a:t>
            </a:r>
          </a:p>
          <a:p>
            <a:pPr marL="457200" indent="-457200">
              <a:buFont typeface="+mj-lt"/>
              <a:buAutoNum type="arabicPeriod" startAt="2"/>
              <a:defRPr/>
            </a:pPr>
            <a:endParaRPr lang="en-US" sz="2200" b="1" dirty="0">
              <a:latin typeface="Calibri"/>
              <a:ea typeface="ＭＳ Ｐゴシック" charset="-128"/>
              <a:cs typeface="Calibri"/>
            </a:endParaRPr>
          </a:p>
          <a:p>
            <a:pPr marL="457200" indent="-457200">
              <a:buFont typeface="+mj-lt"/>
              <a:buAutoNum type="arabicPeriod" startAt="2"/>
              <a:defRPr/>
            </a:pPr>
            <a:r>
              <a:rPr lang="en-US" sz="2200" b="1" dirty="0">
                <a:latin typeface="Calibri"/>
                <a:ea typeface="ＭＳ Ｐゴシック" charset="-128"/>
                <a:cs typeface="Calibri"/>
              </a:rPr>
              <a:t>More torque at low speeds</a:t>
            </a:r>
            <a:r>
              <a:rPr lang="en-US" sz="2200" dirty="0">
                <a:latin typeface="Calibri"/>
                <a:ea typeface="ＭＳ Ｐゴシック" charset="-128"/>
                <a:cs typeface="Calibri"/>
              </a:rPr>
              <a:t> - very useful for pushing big loads at slow speed.</a:t>
            </a:r>
          </a:p>
          <a:p>
            <a:pPr marL="342900" indent="-342900">
              <a:buFontTx/>
              <a:buAutoNum type="arabicPeriod" startAt="2"/>
              <a:defRPr/>
            </a:pPr>
            <a:endParaRPr lang="en-US" sz="2200" dirty="0">
              <a:latin typeface="Calibri"/>
              <a:ea typeface="ＭＳ Ｐゴシック" charset="-128"/>
              <a:cs typeface="Calibri"/>
            </a:endParaRPr>
          </a:p>
          <a:p>
            <a:pPr marL="342900" indent="-342900">
              <a:buFontTx/>
              <a:buAutoNum type="arabicPeriod" startAt="2"/>
              <a:defRPr/>
            </a:pPr>
            <a:r>
              <a:rPr lang="en-US" sz="2200" b="1" dirty="0">
                <a:latin typeface="Calibri"/>
                <a:ea typeface="ＭＳ Ｐゴシック" charset="-128"/>
                <a:cs typeface="Calibri"/>
              </a:rPr>
              <a:t>Lubrication:</a:t>
            </a:r>
            <a:r>
              <a:rPr lang="en-US" sz="2200" dirty="0">
                <a:latin typeface="Calibri"/>
                <a:ea typeface="ＭＳ Ｐゴシック" charset="-128"/>
                <a:cs typeface="Calibri"/>
              </a:rPr>
              <a:t> fuel is better lubricant than gasoline, so piston rings and cylinder bores last longer</a:t>
            </a:r>
          </a:p>
        </p:txBody>
      </p:sp>
    </p:spTree>
    <p:extLst>
      <p:ext uri="{BB962C8B-B14F-4D97-AF65-F5344CB8AC3E}">
        <p14:creationId xmlns:p14="http://schemas.microsoft.com/office/powerpoint/2010/main" val="2326125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0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ext Box 2"/>
          <p:cNvSpPr txBox="1">
            <a:spLocks noChangeArrowheads="1"/>
          </p:cNvSpPr>
          <p:nvPr/>
        </p:nvSpPr>
        <p:spPr bwMode="auto">
          <a:xfrm>
            <a:off x="76200" y="76200"/>
            <a:ext cx="91440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 b="1">
                <a:latin typeface="Calibri" charset="0"/>
              </a:rPr>
              <a:t>Diesel: </a:t>
            </a:r>
            <a:r>
              <a:rPr lang="en-US" sz="2600">
                <a:solidFill>
                  <a:srgbClr val="000090"/>
                </a:solidFill>
                <a:latin typeface="Calibri" charset="0"/>
              </a:rPr>
              <a:t>disadvantages</a:t>
            </a:r>
            <a:endParaRPr lang="en-US" sz="2600" b="1">
              <a:solidFill>
                <a:srgbClr val="000090"/>
              </a:solidFill>
              <a:latin typeface="Calibri" charset="0"/>
            </a:endParaRPr>
          </a:p>
        </p:txBody>
      </p:sp>
      <p:sp>
        <p:nvSpPr>
          <p:cNvPr id="51202" name="TextBox 4"/>
          <p:cNvSpPr txBox="1">
            <a:spLocks noChangeArrowheads="1"/>
          </p:cNvSpPr>
          <p:nvPr/>
        </p:nvSpPr>
        <p:spPr bwMode="auto">
          <a:xfrm>
            <a:off x="457200" y="1447800"/>
            <a:ext cx="7391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1000"/>
              </a:spcAft>
            </a:pPr>
            <a:r>
              <a:rPr lang="en-US">
                <a:solidFill>
                  <a:srgbClr val="000090"/>
                </a:solidFill>
                <a:latin typeface="Calibri" charset="0"/>
              </a:rPr>
              <a:t>  </a:t>
            </a:r>
            <a:endParaRPr lang="en-US" sz="1800">
              <a:latin typeface="Calibri" charset="0"/>
            </a:endParaRPr>
          </a:p>
        </p:txBody>
      </p:sp>
      <p:sp>
        <p:nvSpPr>
          <p:cNvPr id="33795" name="TextBox 5"/>
          <p:cNvSpPr txBox="1">
            <a:spLocks noChangeArrowheads="1"/>
          </p:cNvSpPr>
          <p:nvPr/>
        </p:nvSpPr>
        <p:spPr bwMode="auto">
          <a:xfrm>
            <a:off x="1371600" y="1220788"/>
            <a:ext cx="6477000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AutoNum type="arabicPeriod"/>
              <a:defRPr/>
            </a:pPr>
            <a:r>
              <a:rPr lang="en-US" sz="2200" b="1" dirty="0" smtClean="0">
                <a:latin typeface="Calibri" charset="0"/>
                <a:cs typeface="Calibri" charset="0"/>
              </a:rPr>
              <a:t>Weight – </a:t>
            </a:r>
            <a:r>
              <a:rPr lang="en-US" sz="2200" dirty="0" smtClean="0">
                <a:latin typeface="Calibri" charset="0"/>
                <a:cs typeface="Calibri" charset="0"/>
              </a:rPr>
              <a:t>heavier engine construction to deal with higher pressures</a:t>
            </a:r>
          </a:p>
          <a:p>
            <a:pPr eaLnBrk="1" hangingPunct="1">
              <a:buFontTx/>
              <a:buAutoNum type="arabicPeriod"/>
              <a:defRPr/>
            </a:pPr>
            <a:endParaRPr lang="en-US" sz="2200" b="1" dirty="0" smtClean="0">
              <a:latin typeface="Calibri" charset="0"/>
              <a:cs typeface="Calibri" charset="0"/>
            </a:endParaRPr>
          </a:p>
          <a:p>
            <a:pPr eaLnBrk="1" hangingPunct="1">
              <a:buFontTx/>
              <a:buAutoNum type="arabicPeriod"/>
              <a:defRPr/>
            </a:pPr>
            <a:r>
              <a:rPr lang="en-US" sz="2200" b="1" dirty="0" smtClean="0">
                <a:latin typeface="Calibri" charset="0"/>
                <a:cs typeface="Calibri" charset="0"/>
              </a:rPr>
              <a:t>Poor torque at high speeds</a:t>
            </a:r>
            <a:r>
              <a:rPr lang="en-US" sz="2200" dirty="0" smtClean="0">
                <a:latin typeface="Calibri" charset="0"/>
                <a:cs typeface="Calibri" charset="0"/>
              </a:rPr>
              <a:t> – bad acceleration when at cruising speed</a:t>
            </a:r>
            <a:endParaRPr lang="en-US" sz="2200" b="1" dirty="0" smtClean="0">
              <a:latin typeface="Calibri" charset="0"/>
              <a:cs typeface="Calibri" charset="0"/>
            </a:endParaRPr>
          </a:p>
          <a:p>
            <a:pPr eaLnBrk="1" hangingPunct="1">
              <a:buFontTx/>
              <a:buAutoNum type="arabicPeriod"/>
              <a:defRPr/>
            </a:pPr>
            <a:endParaRPr lang="en-US" sz="2200" b="1" dirty="0" smtClean="0">
              <a:latin typeface="Calibri" charset="0"/>
              <a:cs typeface="Calibri" charset="0"/>
            </a:endParaRPr>
          </a:p>
          <a:p>
            <a:pPr eaLnBrk="1" hangingPunct="1">
              <a:buFontTx/>
              <a:buAutoNum type="arabicPeriod"/>
              <a:defRPr/>
            </a:pPr>
            <a:r>
              <a:rPr lang="en-US" sz="2200" b="1" dirty="0" smtClean="0">
                <a:latin typeface="Calibri" charset="0"/>
                <a:cs typeface="Calibri" charset="0"/>
              </a:rPr>
              <a:t>Inherently polluting - </a:t>
            </a:r>
            <a:r>
              <a:rPr lang="en-US" sz="2200" dirty="0" smtClean="0">
                <a:latin typeface="Calibri" charset="0"/>
                <a:cs typeface="Calibri" charset="0"/>
              </a:rPr>
              <a:t> incomplete combustion gives sooty particulates </a:t>
            </a:r>
          </a:p>
          <a:p>
            <a:pPr marL="339725" indent="0" eaLnBrk="1" hangingPunct="1">
              <a:defRPr/>
            </a:pPr>
            <a:r>
              <a:rPr lang="en-US" sz="2200" i="1" dirty="0" smtClean="0">
                <a:solidFill>
                  <a:srgbClr val="284CB3"/>
                </a:solidFill>
                <a:latin typeface="Calibri" charset="0"/>
                <a:cs typeface="Calibri" charset="0"/>
              </a:rPr>
              <a:t>Why? Fuel not pre-mixed outside cylinder but injected just before combustion, after compression.</a:t>
            </a:r>
          </a:p>
        </p:txBody>
      </p:sp>
    </p:spTree>
    <p:extLst>
      <p:ext uri="{BB962C8B-B14F-4D97-AF65-F5344CB8AC3E}">
        <p14:creationId xmlns:p14="http://schemas.microsoft.com/office/powerpoint/2010/main" val="2331183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ext Box 2"/>
          <p:cNvSpPr txBox="1">
            <a:spLocks noChangeArrowheads="1"/>
          </p:cNvSpPr>
          <p:nvPr/>
        </p:nvSpPr>
        <p:spPr bwMode="auto">
          <a:xfrm>
            <a:off x="152400" y="52388"/>
            <a:ext cx="914400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 b="1" dirty="0" smtClean="0">
                <a:solidFill>
                  <a:srgbClr val="284CB3"/>
                </a:solidFill>
                <a:latin typeface="Calibri" charset="0"/>
              </a:rPr>
              <a:t>Overall: </a:t>
            </a:r>
            <a:r>
              <a:rPr lang="en-US" sz="2600" b="1" dirty="0">
                <a:solidFill>
                  <a:srgbClr val="284CB3"/>
                </a:solidFill>
                <a:latin typeface="Calibri" charset="0"/>
              </a:rPr>
              <a:t>drawbacks of the </a:t>
            </a:r>
            <a:r>
              <a:rPr lang="en-US" sz="2600" b="1" dirty="0" smtClean="0">
                <a:solidFill>
                  <a:srgbClr val="284CB3"/>
                </a:solidFill>
                <a:latin typeface="Calibri" charset="0"/>
              </a:rPr>
              <a:t>ICE  </a:t>
            </a:r>
            <a:endParaRPr lang="en-US" sz="2000" dirty="0">
              <a:solidFill>
                <a:srgbClr val="284CB3"/>
              </a:solidFill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685800" y="914400"/>
            <a:ext cx="7467600" cy="5262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  <a:defRPr/>
            </a:pPr>
            <a:r>
              <a:rPr lang="en-US" sz="2800" dirty="0" smtClean="0">
                <a:latin typeface="Calibri" charset="0"/>
                <a:cs typeface="Calibri" charset="0"/>
              </a:rPr>
              <a:t>Engine speed mismatched to wheel speed</a:t>
            </a:r>
          </a:p>
          <a:p>
            <a:pPr marL="0" indent="0" eaLnBrk="1" hangingPunct="1">
              <a:defRPr/>
            </a:pPr>
            <a:r>
              <a:rPr lang="en-US" sz="2800" dirty="0" smtClean="0">
                <a:latin typeface="Calibri" charset="0"/>
                <a:cs typeface="Calibri" charset="0"/>
                <a:sym typeface="Wingdings"/>
              </a:rPr>
              <a:t>	 </a:t>
            </a:r>
          </a:p>
          <a:p>
            <a:pPr marL="0" indent="0" eaLnBrk="1" hangingPunct="1">
              <a:defRPr/>
            </a:pPr>
            <a:r>
              <a:rPr lang="en-US" sz="2800" dirty="0" smtClean="0">
                <a:latin typeface="Calibri" charset="0"/>
                <a:cs typeface="Calibri" charset="0"/>
                <a:sym typeface="Wingdings"/>
              </a:rPr>
              <a:t>	  </a:t>
            </a:r>
            <a:r>
              <a:rPr lang="en-US" sz="2800" i="1" dirty="0" smtClean="0">
                <a:latin typeface="Calibri" charset="0"/>
                <a:cs typeface="Calibri" charset="0"/>
                <a:sym typeface="Wingdings"/>
              </a:rPr>
              <a:t>   requires transmission</a:t>
            </a:r>
            <a:endParaRPr lang="en-US" sz="2800" i="1" dirty="0" smtClean="0">
              <a:latin typeface="Calibri" charset="0"/>
              <a:cs typeface="Calibri" charset="0"/>
            </a:endParaRPr>
          </a:p>
          <a:p>
            <a:pPr eaLnBrk="1" hangingPunct="1">
              <a:buFont typeface="Arial" charset="0"/>
              <a:buChar char="•"/>
              <a:defRPr/>
            </a:pPr>
            <a:endParaRPr lang="en-US" sz="2800" dirty="0" smtClean="0">
              <a:latin typeface="Calibri" charset="0"/>
              <a:cs typeface="Calibri" charset="0"/>
            </a:endParaRPr>
          </a:p>
          <a:p>
            <a:pPr eaLnBrk="1" hangingPunct="1">
              <a:buFont typeface="Arial" charset="0"/>
              <a:buChar char="•"/>
              <a:defRPr/>
            </a:pPr>
            <a:r>
              <a:rPr lang="en-US" sz="2800" dirty="0" smtClean="0">
                <a:latin typeface="Calibri" charset="0"/>
                <a:cs typeface="Calibri" charset="0"/>
              </a:rPr>
              <a:t>Single power system </a:t>
            </a:r>
          </a:p>
          <a:p>
            <a:pPr eaLnBrk="1" hangingPunct="1">
              <a:buFont typeface="Arial" charset="0"/>
              <a:buChar char="•"/>
              <a:defRPr/>
            </a:pPr>
            <a:endParaRPr lang="en-US" sz="2800" dirty="0" smtClean="0">
              <a:latin typeface="Calibri" charset="0"/>
              <a:cs typeface="Calibri" charset="0"/>
            </a:endParaRPr>
          </a:p>
          <a:p>
            <a:pPr marL="0" indent="0" eaLnBrk="1" hangingPunct="1">
              <a:defRPr/>
            </a:pPr>
            <a:r>
              <a:rPr lang="en-US" sz="2800" dirty="0" smtClean="0">
                <a:latin typeface="Calibri" charset="0"/>
                <a:cs typeface="Calibri" charset="0"/>
                <a:sym typeface="Wingdings"/>
              </a:rPr>
              <a:t> 	     </a:t>
            </a:r>
            <a:r>
              <a:rPr lang="en-US" sz="2800" i="1" dirty="0" smtClean="0">
                <a:latin typeface="Calibri" charset="0"/>
                <a:cs typeface="Calibri" charset="0"/>
                <a:sym typeface="Wingdings"/>
              </a:rPr>
              <a:t>requires drivetrain</a:t>
            </a:r>
          </a:p>
          <a:p>
            <a:pPr marL="0" indent="0" eaLnBrk="1" hangingPunct="1">
              <a:defRPr/>
            </a:pPr>
            <a:endParaRPr lang="en-US" sz="2800" i="1" dirty="0" smtClean="0">
              <a:latin typeface="Calibri" charset="0"/>
              <a:cs typeface="Calibri" charset="0"/>
            </a:endParaRPr>
          </a:p>
          <a:p>
            <a:pPr eaLnBrk="1" hangingPunct="1">
              <a:buFont typeface="Arial" charset="0"/>
              <a:buChar char="•"/>
              <a:defRPr/>
            </a:pPr>
            <a:r>
              <a:rPr lang="en-US" sz="2800" dirty="0" smtClean="0">
                <a:latin typeface="Calibri" charset="0"/>
                <a:cs typeface="Calibri" charset="0"/>
              </a:rPr>
              <a:t>Single power system but wheels must rotate at different rates (when going around curves)</a:t>
            </a:r>
          </a:p>
          <a:p>
            <a:pPr lvl="1" eaLnBrk="1" hangingPunct="1">
              <a:defRPr/>
            </a:pPr>
            <a:r>
              <a:rPr lang="en-US" sz="2800" i="1" dirty="0" smtClean="0">
                <a:latin typeface="Calibri" charset="0"/>
                <a:cs typeface="Calibri" charset="0"/>
                <a:sym typeface="Wingdings"/>
              </a:rPr>
              <a:t>   </a:t>
            </a:r>
          </a:p>
          <a:p>
            <a:pPr lvl="1" eaLnBrk="1" hangingPunct="1">
              <a:defRPr/>
            </a:pPr>
            <a:r>
              <a:rPr lang="en-US" sz="2800" i="1" dirty="0" smtClean="0">
                <a:latin typeface="Calibri" charset="0"/>
                <a:cs typeface="Calibri" charset="0"/>
                <a:sym typeface="Wingdings"/>
              </a:rPr>
              <a:t>   requires ‘differential’</a:t>
            </a:r>
          </a:p>
        </p:txBody>
      </p:sp>
    </p:spTree>
    <p:extLst>
      <p:ext uri="{BB962C8B-B14F-4D97-AF65-F5344CB8AC3E}">
        <p14:creationId xmlns:p14="http://schemas.microsoft.com/office/powerpoint/2010/main" val="132342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ext Box 2"/>
          <p:cNvSpPr txBox="1">
            <a:spLocks noChangeArrowheads="1"/>
          </p:cNvSpPr>
          <p:nvPr/>
        </p:nvSpPr>
        <p:spPr bwMode="auto">
          <a:xfrm>
            <a:off x="152400" y="76200"/>
            <a:ext cx="91440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000" b="1" dirty="0" smtClean="0">
                <a:latin typeface="Calibri" charset="0"/>
              </a:rPr>
              <a:t>Which engine to choose?</a:t>
            </a:r>
            <a:endParaRPr lang="en-US" sz="3000" b="1" dirty="0">
              <a:solidFill>
                <a:srgbClr val="000090"/>
              </a:solidFill>
              <a:latin typeface="Calibri" charset="0"/>
            </a:endParaRPr>
          </a:p>
        </p:txBody>
      </p:sp>
      <p:sp>
        <p:nvSpPr>
          <p:cNvPr id="41986" name="TextBox 4"/>
          <p:cNvSpPr txBox="1">
            <a:spLocks noChangeArrowheads="1"/>
          </p:cNvSpPr>
          <p:nvPr/>
        </p:nvSpPr>
        <p:spPr bwMode="auto">
          <a:xfrm>
            <a:off x="457200" y="1447800"/>
            <a:ext cx="7391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1000"/>
              </a:spcAft>
            </a:pPr>
            <a:r>
              <a:rPr lang="en-US">
                <a:solidFill>
                  <a:srgbClr val="000090"/>
                </a:solidFill>
                <a:latin typeface="Calibri" charset="0"/>
              </a:rPr>
              <a:t>  </a:t>
            </a:r>
            <a:endParaRPr lang="en-US" sz="1800">
              <a:latin typeface="Calibri" charset="0"/>
            </a:endParaRPr>
          </a:p>
        </p:txBody>
      </p:sp>
      <p:sp>
        <p:nvSpPr>
          <p:cNvPr id="21508" name="TextBox 5"/>
          <p:cNvSpPr txBox="1">
            <a:spLocks noChangeArrowheads="1"/>
          </p:cNvSpPr>
          <p:nvPr/>
        </p:nvSpPr>
        <p:spPr bwMode="auto">
          <a:xfrm>
            <a:off x="762000" y="1676400"/>
            <a:ext cx="7543800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457200" indent="-457200" eaLnBrk="1" hangingPunct="1">
              <a:buFont typeface="+mj-lt"/>
              <a:buAutoNum type="arabicPeriod"/>
              <a:defRPr/>
            </a:pPr>
            <a:r>
              <a:rPr lang="en-US" sz="2600" b="1" dirty="0" smtClean="0">
                <a:latin typeface="Calibri" charset="0"/>
                <a:cs typeface="Calibri" charset="0"/>
              </a:rPr>
              <a:t>Power/mass:  </a:t>
            </a:r>
            <a:r>
              <a:rPr lang="en-US" sz="2600" dirty="0" smtClean="0">
                <a:latin typeface="Calibri" charset="0"/>
                <a:cs typeface="Calibri" charset="0"/>
              </a:rPr>
              <a:t>heavier engines harder to move or carry. </a:t>
            </a:r>
          </a:p>
          <a:p>
            <a:pPr marL="0" indent="0" eaLnBrk="1" hangingPunct="1">
              <a:defRPr/>
            </a:pPr>
            <a:r>
              <a:rPr lang="en-US" sz="2600" dirty="0">
                <a:solidFill>
                  <a:srgbClr val="3366FF"/>
                </a:solidFill>
                <a:latin typeface="Calibri" charset="0"/>
                <a:cs typeface="Calibri" charset="0"/>
              </a:rPr>
              <a:t>	</a:t>
            </a:r>
            <a:endParaRPr lang="en-US" sz="2600" dirty="0" smtClean="0">
              <a:latin typeface="Calibri" charset="0"/>
              <a:cs typeface="Calibri" charset="0"/>
            </a:endParaRPr>
          </a:p>
          <a:p>
            <a:pPr marL="457200" indent="-457200" eaLnBrk="1" hangingPunct="1">
              <a:buFont typeface="+mj-lt"/>
              <a:buAutoNum type="arabicPeriod" startAt="2"/>
              <a:defRPr/>
            </a:pPr>
            <a:r>
              <a:rPr lang="en-US" sz="2600" b="1" dirty="0" smtClean="0">
                <a:latin typeface="Calibri" charset="0"/>
                <a:cs typeface="Calibri" charset="0"/>
              </a:rPr>
              <a:t>Efficiency: </a:t>
            </a:r>
            <a:r>
              <a:rPr lang="en-US" sz="2600" dirty="0" smtClean="0">
                <a:latin typeface="Calibri" charset="0"/>
                <a:cs typeface="Calibri" charset="0"/>
              </a:rPr>
              <a:t>how much mechanical work you get out of a given amount of energy. </a:t>
            </a:r>
            <a:endParaRPr lang="en-US" sz="2600" dirty="0" smtClean="0">
              <a:solidFill>
                <a:srgbClr val="3366FF"/>
              </a:solidFill>
              <a:latin typeface="Calibri" charset="0"/>
              <a:cs typeface="Calibri" charset="0"/>
            </a:endParaRPr>
          </a:p>
          <a:p>
            <a:pPr marL="0" indent="0" eaLnBrk="1" hangingPunct="1">
              <a:defRPr/>
            </a:pPr>
            <a:endParaRPr lang="en-US" sz="2600" b="1" dirty="0" smtClean="0">
              <a:latin typeface="Calibri" charset="0"/>
              <a:cs typeface="Calibri" charset="0"/>
            </a:endParaRPr>
          </a:p>
          <a:p>
            <a:pPr marL="457200" indent="-457200" eaLnBrk="1" hangingPunct="1">
              <a:buFont typeface="+mj-lt"/>
              <a:buAutoNum type="arabicPeriod" startAt="3"/>
              <a:defRPr/>
            </a:pPr>
            <a:r>
              <a:rPr lang="en-US" sz="2600" b="1" dirty="0" smtClean="0">
                <a:latin typeface="Calibri" charset="0"/>
                <a:cs typeface="Calibri" charset="0"/>
              </a:rPr>
              <a:t>Torque: </a:t>
            </a:r>
            <a:r>
              <a:rPr lang="en-US" sz="2600" dirty="0" smtClean="0">
                <a:latin typeface="Calibri" charset="0"/>
                <a:cs typeface="Calibri" charset="0"/>
              </a:rPr>
              <a:t>“turning force”. Affects how fast you can accelerate, or how big a load you can get moving.</a:t>
            </a:r>
          </a:p>
        </p:txBody>
      </p:sp>
      <p:sp>
        <p:nvSpPr>
          <p:cNvPr id="41989" name="TextBox 1"/>
          <p:cNvSpPr txBox="1">
            <a:spLocks noChangeArrowheads="1"/>
          </p:cNvSpPr>
          <p:nvPr/>
        </p:nvSpPr>
        <p:spPr bwMode="auto">
          <a:xfrm>
            <a:off x="228600" y="609600"/>
            <a:ext cx="8915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i="1" dirty="0">
                <a:latin typeface="Calibri" charset="0"/>
                <a:cs typeface="Calibri" charset="0"/>
              </a:rPr>
              <a:t>(besides side-effects of pollution, noise, </a:t>
            </a:r>
            <a:r>
              <a:rPr lang="en-US" sz="2000" i="1" dirty="0" err="1">
                <a:latin typeface="Calibri" charset="0"/>
                <a:cs typeface="Calibri" charset="0"/>
              </a:rPr>
              <a:t>etc</a:t>
            </a:r>
            <a:r>
              <a:rPr lang="en-US" sz="2000" i="1" dirty="0">
                <a:latin typeface="Calibri" charset="0"/>
                <a:cs typeface="Calibri" charset="0"/>
              </a:rPr>
              <a:t>, as well as cost/durability/reliability)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784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ext Box 2"/>
          <p:cNvSpPr txBox="1">
            <a:spLocks noChangeArrowheads="1"/>
          </p:cNvSpPr>
          <p:nvPr/>
        </p:nvSpPr>
        <p:spPr bwMode="auto">
          <a:xfrm>
            <a:off x="76200" y="76200"/>
            <a:ext cx="91440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000" b="1" dirty="0">
                <a:latin typeface="Calibri" charset="0"/>
              </a:rPr>
              <a:t>What is each engine type best for? </a:t>
            </a:r>
            <a:endParaRPr lang="en-US" sz="3000" b="1" dirty="0">
              <a:solidFill>
                <a:srgbClr val="000090"/>
              </a:solidFill>
              <a:latin typeface="Calibri" charset="0"/>
            </a:endParaRPr>
          </a:p>
        </p:txBody>
      </p:sp>
      <p:sp>
        <p:nvSpPr>
          <p:cNvPr id="33796" name="TextBox 5"/>
          <p:cNvSpPr txBox="1">
            <a:spLocks noChangeArrowheads="1"/>
          </p:cNvSpPr>
          <p:nvPr/>
        </p:nvSpPr>
        <p:spPr bwMode="auto">
          <a:xfrm>
            <a:off x="304800" y="1287463"/>
            <a:ext cx="5791200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>
                <a:solidFill>
                  <a:srgbClr val="000090"/>
                </a:solidFill>
                <a:latin typeface="Calibri" charset="0"/>
                <a:cs typeface="Calibri" charset="0"/>
              </a:rPr>
              <a:t>Gasoline</a:t>
            </a:r>
            <a:r>
              <a:rPr lang="en-US" dirty="0">
                <a:latin typeface="Calibri" charset="0"/>
                <a:cs typeface="Calibri" charset="0"/>
              </a:rPr>
              <a:t>:</a:t>
            </a:r>
            <a:r>
              <a:rPr lang="en-US" sz="2200" dirty="0">
                <a:latin typeface="Calibri" charset="0"/>
                <a:cs typeface="Calibri" charset="0"/>
              </a:rPr>
              <a:t> poor torque at low speed, good torque (acceleration) when at cruising </a:t>
            </a:r>
            <a:r>
              <a:rPr lang="en-US" sz="2200" dirty="0" err="1">
                <a:latin typeface="Calibri" charset="0"/>
                <a:cs typeface="Calibri" charset="0"/>
              </a:rPr>
              <a:t>spd</a:t>
            </a:r>
            <a:r>
              <a:rPr lang="en-US" sz="2200" dirty="0">
                <a:latin typeface="Calibri" charset="0"/>
                <a:cs typeface="Calibri" charset="0"/>
              </a:rPr>
              <a:t>., light weight</a:t>
            </a:r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304800" y="3048000"/>
            <a:ext cx="5791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000090"/>
                </a:solidFill>
                <a:latin typeface="Calibri" charset="0"/>
                <a:cs typeface="Calibri" charset="0"/>
              </a:rPr>
              <a:t>Diesel</a:t>
            </a:r>
            <a:r>
              <a:rPr lang="en-US">
                <a:latin typeface="Calibri" charset="0"/>
                <a:cs typeface="Calibri" charset="0"/>
              </a:rPr>
              <a:t>: </a:t>
            </a:r>
            <a:r>
              <a:rPr lang="en-US" sz="2200">
                <a:latin typeface="Calibri" charset="0"/>
                <a:cs typeface="Calibri" charset="0"/>
              </a:rPr>
              <a:t>higher torque at low speed, less torque at cruise, heavy weight but high power </a:t>
            </a: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304800" y="4835525"/>
            <a:ext cx="5791200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000090"/>
                </a:solidFill>
                <a:latin typeface="Calibri" charset="0"/>
                <a:cs typeface="Calibri" charset="0"/>
              </a:rPr>
              <a:t>Electric</a:t>
            </a:r>
            <a:r>
              <a:rPr lang="en-US">
                <a:latin typeface="Calibri" charset="0"/>
                <a:cs typeface="Calibri" charset="0"/>
              </a:rPr>
              <a:t>:</a:t>
            </a:r>
            <a:r>
              <a:rPr lang="en-US" sz="2200">
                <a:latin typeface="Calibri" charset="0"/>
                <a:cs typeface="Calibri" charset="0"/>
              </a:rPr>
              <a:t> max torque at low speed, very little torque once at cruise, heaviest choice: requires generator (or heavy battery)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0" y="1066800"/>
            <a:ext cx="1905000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2209800"/>
            <a:ext cx="232410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0" y="4695825"/>
            <a:ext cx="237490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0352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6" grpId="0"/>
      <p:bldP spid="7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ext Box 2"/>
          <p:cNvSpPr txBox="1">
            <a:spLocks noChangeArrowheads="1"/>
          </p:cNvSpPr>
          <p:nvPr/>
        </p:nvSpPr>
        <p:spPr bwMode="auto">
          <a:xfrm>
            <a:off x="76200" y="76200"/>
            <a:ext cx="91440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000" b="1" dirty="0" smtClean="0">
                <a:solidFill>
                  <a:srgbClr val="000090"/>
                </a:solidFill>
                <a:latin typeface="Calibri" charset="0"/>
              </a:rPr>
              <a:t>All </a:t>
            </a:r>
            <a:r>
              <a:rPr lang="en-US" sz="3000" b="1" dirty="0">
                <a:solidFill>
                  <a:srgbClr val="000090"/>
                </a:solidFill>
                <a:latin typeface="Calibri" charset="0"/>
              </a:rPr>
              <a:t>diesel-electric trains are series hybrids</a:t>
            </a:r>
          </a:p>
        </p:txBody>
      </p:sp>
      <p:sp>
        <p:nvSpPr>
          <p:cNvPr id="63490" name="TextBox 4"/>
          <p:cNvSpPr txBox="1">
            <a:spLocks noChangeArrowheads="1"/>
          </p:cNvSpPr>
          <p:nvPr/>
        </p:nvSpPr>
        <p:spPr bwMode="auto">
          <a:xfrm>
            <a:off x="457200" y="1447800"/>
            <a:ext cx="7391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1000"/>
              </a:spcAft>
            </a:pPr>
            <a:r>
              <a:rPr lang="en-US" sz="1800">
                <a:solidFill>
                  <a:srgbClr val="000090"/>
                </a:solidFill>
                <a:latin typeface="Calibri" charset="0"/>
              </a:rPr>
              <a:t>  </a:t>
            </a:r>
            <a:endParaRPr lang="en-US" sz="1800">
              <a:latin typeface="Calibri" charset="0"/>
            </a:endParaRPr>
          </a:p>
        </p:txBody>
      </p:sp>
      <p:sp>
        <p:nvSpPr>
          <p:cNvPr id="63491" name="TextBox 5"/>
          <p:cNvSpPr txBox="1">
            <a:spLocks noChangeArrowheads="1"/>
          </p:cNvSpPr>
          <p:nvPr/>
        </p:nvSpPr>
        <p:spPr bwMode="auto">
          <a:xfrm>
            <a:off x="1066800" y="762000"/>
            <a:ext cx="76200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200">
                <a:latin typeface="Calibri" charset="0"/>
                <a:cs typeface="Calibri" charset="0"/>
              </a:rPr>
              <a:t>Hybrid technology:  engine (2-stroke diesel for maximum power) drives generator; electricity carried to each wheel to drive separate electric motors. </a:t>
            </a:r>
            <a:r>
              <a:rPr lang="en-US" sz="2200" i="1">
                <a:latin typeface="Calibri" charset="0"/>
                <a:cs typeface="Calibri" charset="0"/>
              </a:rPr>
              <a:t>No need for battery in between.</a:t>
            </a:r>
          </a:p>
        </p:txBody>
      </p:sp>
      <p:sp>
        <p:nvSpPr>
          <p:cNvPr id="63492" name="TextBox 7"/>
          <p:cNvSpPr txBox="1">
            <a:spLocks noChangeArrowheads="1"/>
          </p:cNvSpPr>
          <p:nvPr/>
        </p:nvSpPr>
        <p:spPr bwMode="auto">
          <a:xfrm>
            <a:off x="152400" y="2366963"/>
            <a:ext cx="2514600" cy="418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700" i="1">
                <a:solidFill>
                  <a:srgbClr val="000090"/>
                </a:solidFill>
                <a:latin typeface="Calibri" charset="0"/>
                <a:cs typeface="Calibri" charset="0"/>
              </a:rPr>
              <a:t>Right:</a:t>
            </a:r>
            <a:r>
              <a:rPr lang="en-US" sz="1700">
                <a:solidFill>
                  <a:srgbClr val="000090"/>
                </a:solidFill>
                <a:latin typeface="Calibri" charset="0"/>
                <a:cs typeface="Calibri" charset="0"/>
              </a:rPr>
              <a:t> EMD 12-710G3B engine, 3200 hp (2.5 MW)</a:t>
            </a:r>
          </a:p>
          <a:p>
            <a:pPr eaLnBrk="1" hangingPunct="1"/>
            <a:endParaRPr lang="en-US" sz="1700">
              <a:solidFill>
                <a:srgbClr val="000090"/>
              </a:solidFill>
              <a:latin typeface="Calibri" charset="0"/>
              <a:cs typeface="Calibri" charset="0"/>
            </a:endParaRPr>
          </a:p>
          <a:p>
            <a:pPr eaLnBrk="1" hangingPunct="1"/>
            <a:r>
              <a:rPr lang="en-US" sz="1700">
                <a:solidFill>
                  <a:srgbClr val="000090"/>
                </a:solidFill>
                <a:latin typeface="Calibri" charset="0"/>
                <a:cs typeface="Calibri" charset="0"/>
              </a:rPr>
              <a:t>12 cylinders, each with 11.6 liter displacement, twice that of the biggest gasoline engines. 16:1 compression ratio. </a:t>
            </a:r>
          </a:p>
          <a:p>
            <a:pPr eaLnBrk="1" hangingPunct="1"/>
            <a:endParaRPr lang="en-US" sz="1700">
              <a:solidFill>
                <a:srgbClr val="000090"/>
              </a:solidFill>
              <a:latin typeface="Calibri" charset="0"/>
              <a:cs typeface="Calibri" charset="0"/>
            </a:endParaRPr>
          </a:p>
          <a:p>
            <a:pPr eaLnBrk="1" hangingPunct="1"/>
            <a:r>
              <a:rPr lang="en-US" sz="1700">
                <a:solidFill>
                  <a:srgbClr val="000090"/>
                </a:solidFill>
                <a:latin typeface="Calibri" charset="0"/>
                <a:cs typeface="Calibri" charset="0"/>
              </a:rPr>
              <a:t>The generator is 6 feet in diameter, weighs ~18,000 pounds, turns at 900 rpm (very slowly).</a:t>
            </a:r>
          </a:p>
          <a:p>
            <a:pPr eaLnBrk="1" hangingPunct="1"/>
            <a:endParaRPr lang="en-US" sz="1700">
              <a:solidFill>
                <a:srgbClr val="000090"/>
              </a:solidFill>
              <a:latin typeface="Calibri" charset="0"/>
              <a:cs typeface="Calibri" charset="0"/>
            </a:endParaRPr>
          </a:p>
          <a:p>
            <a:pPr eaLnBrk="1" hangingPunct="1"/>
            <a:endParaRPr lang="en-US" sz="1400">
              <a:latin typeface="Calibri" charset="0"/>
              <a:cs typeface="Calibri" charset="0"/>
            </a:endParaRPr>
          </a:p>
          <a:p>
            <a:pPr eaLnBrk="1" hangingPunct="1"/>
            <a:r>
              <a:rPr lang="en-US" sz="1400" i="1">
                <a:latin typeface="Calibri" charset="0"/>
                <a:cs typeface="Calibri" charset="0"/>
              </a:rPr>
              <a:t>Figure: Wikipedia</a:t>
            </a:r>
          </a:p>
        </p:txBody>
      </p:sp>
      <p:pic>
        <p:nvPicPr>
          <p:cNvPr id="6349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981200"/>
            <a:ext cx="6191250" cy="464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243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extBox 4"/>
          <p:cNvSpPr txBox="1">
            <a:spLocks noChangeArrowheads="1"/>
          </p:cNvSpPr>
          <p:nvPr/>
        </p:nvSpPr>
        <p:spPr bwMode="auto">
          <a:xfrm>
            <a:off x="457200" y="1447800"/>
            <a:ext cx="7391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1000"/>
              </a:spcAft>
            </a:pPr>
            <a:r>
              <a:rPr lang="en-US" sz="1800">
                <a:solidFill>
                  <a:srgbClr val="000090"/>
                </a:solidFill>
                <a:latin typeface="Calibri" charset="0"/>
              </a:rPr>
              <a:t>  </a:t>
            </a:r>
            <a:endParaRPr lang="en-US" sz="1800">
              <a:latin typeface="Calibri" charset="0"/>
            </a:endParaRPr>
          </a:p>
        </p:txBody>
      </p:sp>
      <p:sp>
        <p:nvSpPr>
          <p:cNvPr id="64514" name="TextBox 5"/>
          <p:cNvSpPr txBox="1">
            <a:spLocks noChangeArrowheads="1"/>
          </p:cNvSpPr>
          <p:nvPr/>
        </p:nvSpPr>
        <p:spPr bwMode="auto">
          <a:xfrm>
            <a:off x="3276600" y="1077913"/>
            <a:ext cx="44196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200">
                <a:latin typeface="Calibri" charset="0"/>
                <a:cs typeface="Calibri" charset="0"/>
              </a:rPr>
              <a:t>Electric motors driving wheels have single fixed gear</a:t>
            </a:r>
          </a:p>
        </p:txBody>
      </p:sp>
      <p:sp>
        <p:nvSpPr>
          <p:cNvPr id="41987" name="TextBox 7"/>
          <p:cNvSpPr txBox="1">
            <a:spLocks noChangeArrowheads="1"/>
          </p:cNvSpPr>
          <p:nvPr/>
        </p:nvSpPr>
        <p:spPr bwMode="auto">
          <a:xfrm>
            <a:off x="381000" y="914400"/>
            <a:ext cx="2438400" cy="580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700">
                <a:solidFill>
                  <a:srgbClr val="000090"/>
                </a:solidFill>
              </a:rPr>
              <a:t>I</a:t>
            </a:r>
            <a:r>
              <a:rPr lang="en-US" sz="1700">
                <a:solidFill>
                  <a:srgbClr val="000090"/>
                </a:solidFill>
                <a:latin typeface="Calibri" charset="0"/>
                <a:cs typeface="Calibri" charset="0"/>
              </a:rPr>
              <a:t>ndividual motors weigh 6000 pounds and draw over 1000 amps. </a:t>
            </a:r>
          </a:p>
          <a:p>
            <a:pPr eaLnBrk="1" hangingPunct="1"/>
            <a:endParaRPr lang="en-US" sz="1700">
              <a:solidFill>
                <a:srgbClr val="000090"/>
              </a:solidFill>
              <a:latin typeface="Calibri" charset="0"/>
              <a:cs typeface="Calibri" charset="0"/>
            </a:endParaRPr>
          </a:p>
          <a:p>
            <a:pPr eaLnBrk="1" hangingPunct="1"/>
            <a:r>
              <a:rPr lang="en-US" sz="1700">
                <a:solidFill>
                  <a:srgbClr val="000090"/>
                </a:solidFill>
                <a:latin typeface="Calibri" charset="0"/>
                <a:cs typeface="Calibri" charset="0"/>
              </a:rPr>
              <a:t>Electric motors providing braking (avoid friction brakes). Electric motors act as generators and torque slows train.</a:t>
            </a:r>
          </a:p>
          <a:p>
            <a:pPr eaLnBrk="1" hangingPunct="1"/>
            <a:endParaRPr lang="en-US" sz="1700">
              <a:solidFill>
                <a:srgbClr val="000090"/>
              </a:solidFill>
              <a:latin typeface="Calibri" charset="0"/>
              <a:cs typeface="Calibri" charset="0"/>
            </a:endParaRPr>
          </a:p>
          <a:p>
            <a:pPr eaLnBrk="1" hangingPunct="1"/>
            <a:r>
              <a:rPr lang="en-US" sz="1700">
                <a:solidFill>
                  <a:srgbClr val="000090"/>
                </a:solidFill>
                <a:latin typeface="Calibri" charset="0"/>
                <a:cs typeface="Calibri" charset="0"/>
              </a:rPr>
              <a:t>Electrical energy from braking not necessarily recovered – often dissipated in resistors on top of train. </a:t>
            </a:r>
          </a:p>
          <a:p>
            <a:pPr eaLnBrk="1" hangingPunct="1"/>
            <a:endParaRPr lang="en-US" sz="1700">
              <a:solidFill>
                <a:srgbClr val="000090"/>
              </a:solidFill>
              <a:latin typeface="Calibri" charset="0"/>
              <a:cs typeface="Calibri" charset="0"/>
            </a:endParaRPr>
          </a:p>
          <a:p>
            <a:pPr eaLnBrk="1" hangingPunct="1"/>
            <a:r>
              <a:rPr lang="en-US" sz="1700">
                <a:solidFill>
                  <a:srgbClr val="000090"/>
                </a:solidFill>
                <a:latin typeface="Calibri" charset="0"/>
                <a:cs typeface="Calibri" charset="0"/>
              </a:rPr>
              <a:t>Batteries to store electrical energy are expensive and trains don’</a:t>
            </a:r>
            <a:r>
              <a:rPr lang="en-US" altLang="ja-JP" sz="1700">
                <a:solidFill>
                  <a:srgbClr val="000090"/>
                </a:solidFill>
                <a:latin typeface="Calibri" charset="0"/>
                <a:cs typeface="Calibri" charset="0"/>
              </a:rPr>
              <a:t>t brake often.</a:t>
            </a:r>
          </a:p>
          <a:p>
            <a:pPr eaLnBrk="1" hangingPunct="1"/>
            <a:endParaRPr lang="en-US" sz="1700">
              <a:latin typeface="Calibri" charset="0"/>
              <a:cs typeface="Calibri" charset="0"/>
            </a:endParaRPr>
          </a:p>
          <a:p>
            <a:pPr eaLnBrk="1" hangingPunct="1"/>
            <a:r>
              <a:rPr lang="en-US" sz="1400">
                <a:latin typeface="Calibri" charset="0"/>
                <a:cs typeface="Calibri" charset="0"/>
              </a:rPr>
              <a:t>Figure: howstuffworks.com</a:t>
            </a:r>
          </a:p>
        </p:txBody>
      </p:sp>
      <p:pic>
        <p:nvPicPr>
          <p:cNvPr id="6451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905000"/>
            <a:ext cx="5080000" cy="410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7" name="Text Box 2"/>
          <p:cNvSpPr txBox="1">
            <a:spLocks noChangeArrowheads="1"/>
          </p:cNvSpPr>
          <p:nvPr/>
        </p:nvSpPr>
        <p:spPr bwMode="auto">
          <a:xfrm>
            <a:off x="76200" y="76200"/>
            <a:ext cx="91440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 b="1">
                <a:latin typeface="Calibri" charset="0"/>
              </a:rPr>
              <a:t>Locomotives: </a:t>
            </a:r>
            <a:r>
              <a:rPr lang="en-US" sz="2600">
                <a:solidFill>
                  <a:srgbClr val="000090"/>
                </a:solidFill>
                <a:latin typeface="Calibri" charset="0"/>
              </a:rPr>
              <a:t>all diesel-electric trains are series hybrids</a:t>
            </a:r>
            <a:endParaRPr lang="en-US" sz="2600" b="1">
              <a:solidFill>
                <a:srgbClr val="00009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72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 Box 2"/>
          <p:cNvSpPr txBox="1">
            <a:spLocks noChangeArrowheads="1"/>
          </p:cNvSpPr>
          <p:nvPr/>
        </p:nvSpPr>
        <p:spPr bwMode="auto">
          <a:xfrm>
            <a:off x="76200" y="0"/>
            <a:ext cx="91440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 b="1" dirty="0" smtClean="0">
                <a:solidFill>
                  <a:srgbClr val="000090"/>
                </a:solidFill>
                <a:latin typeface="Calibri" charset="0"/>
              </a:rPr>
              <a:t>10 years later: demonstrations in the U.S.</a:t>
            </a:r>
            <a:endParaRPr lang="en-US" sz="2600" b="1" dirty="0">
              <a:solidFill>
                <a:srgbClr val="000090"/>
              </a:solidFill>
              <a:latin typeface="Calibri" charset="0"/>
            </a:endParaRPr>
          </a:p>
          <a:p>
            <a:pPr eaLnBrk="1" hangingPunct="1"/>
            <a:endParaRPr lang="en-US" sz="2600" dirty="0">
              <a:solidFill>
                <a:srgbClr val="000090"/>
              </a:solidFill>
              <a:latin typeface="Calibri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57200" y="668764"/>
            <a:ext cx="8686800" cy="1574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1000"/>
              </a:spcAft>
            </a:pPr>
            <a:r>
              <a:rPr lang="en-US" sz="2200" dirty="0">
                <a:latin typeface="Calibri" charset="0"/>
                <a:cs typeface="Calibri" charset="0"/>
              </a:rPr>
              <a:t>1893: First auto manufacturing in U.S. (Duryea </a:t>
            </a:r>
            <a:r>
              <a:rPr lang="en-US" sz="2200" dirty="0" smtClean="0">
                <a:latin typeface="Calibri" charset="0"/>
                <a:cs typeface="Calibri" charset="0"/>
              </a:rPr>
              <a:t>Wagon Motor Co</a:t>
            </a:r>
            <a:r>
              <a:rPr lang="en-US" sz="2200" dirty="0">
                <a:latin typeface="Calibri" charset="0"/>
                <a:cs typeface="Calibri" charset="0"/>
              </a:rPr>
              <a:t>., MA), flowering of many small companies</a:t>
            </a:r>
          </a:p>
          <a:p>
            <a:pPr eaLnBrk="1" hangingPunct="1">
              <a:spcAft>
                <a:spcPts val="1000"/>
              </a:spcAft>
            </a:pPr>
            <a:r>
              <a:rPr lang="en-US" sz="2200" dirty="0" smtClean="0">
                <a:latin typeface="Calibri" charset="0"/>
                <a:cs typeface="Calibri" charset="0"/>
              </a:rPr>
              <a:t>1895: Chicago Times-Herald sponsors first automobile race, Hyde Park to Evanston and back: </a:t>
            </a:r>
            <a:r>
              <a:rPr lang="en-US" sz="2200" i="1" dirty="0" smtClean="0">
                <a:latin typeface="Calibri" charset="0"/>
                <a:cs typeface="Calibri" charset="0"/>
              </a:rPr>
              <a:t>60+ entrants, 11 start (6 at start line), 2 finishers</a:t>
            </a:r>
          </a:p>
        </p:txBody>
      </p:sp>
      <p:sp>
        <p:nvSpPr>
          <p:cNvPr id="30724" name="TextBox 6"/>
          <p:cNvSpPr txBox="1">
            <a:spLocks noChangeArrowheads="1"/>
          </p:cNvSpPr>
          <p:nvPr/>
        </p:nvSpPr>
        <p:spPr bwMode="auto">
          <a:xfrm>
            <a:off x="4191000" y="4343400"/>
            <a:ext cx="18288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>
                <a:solidFill>
                  <a:srgbClr val="333399"/>
                </a:solidFill>
                <a:latin typeface="Calibri" charset="0"/>
                <a:cs typeface="Calibri" charset="0"/>
              </a:rPr>
              <a:t>Duryea car beats imported Benz</a:t>
            </a:r>
          </a:p>
          <a:p>
            <a:pPr eaLnBrk="1" hangingPunct="1"/>
            <a:endParaRPr lang="en-US" sz="1800" dirty="0" smtClean="0">
              <a:solidFill>
                <a:srgbClr val="333399"/>
              </a:solidFill>
              <a:latin typeface="Calibri" charset="0"/>
              <a:cs typeface="Calibri" charset="0"/>
            </a:endParaRPr>
          </a:p>
          <a:p>
            <a:pPr eaLnBrk="1" hangingPunct="1"/>
            <a:r>
              <a:rPr lang="en-US" sz="1800" dirty="0">
                <a:solidFill>
                  <a:srgbClr val="284CB3"/>
                </a:solidFill>
                <a:latin typeface="Calibri"/>
                <a:cs typeface="Calibri"/>
              </a:rPr>
              <a:t>10:23 to finish </a:t>
            </a:r>
            <a:endParaRPr lang="en-US" sz="1800" dirty="0" smtClean="0">
              <a:solidFill>
                <a:srgbClr val="284CB3"/>
              </a:solidFill>
              <a:latin typeface="Calibri"/>
              <a:cs typeface="Calibri"/>
            </a:endParaRPr>
          </a:p>
          <a:p>
            <a:pPr eaLnBrk="1" hangingPunct="1"/>
            <a:r>
              <a:rPr lang="en-US" sz="1800" dirty="0" smtClean="0">
                <a:solidFill>
                  <a:srgbClr val="284CB3"/>
                </a:solidFill>
                <a:latin typeface="Calibri"/>
                <a:cs typeface="Calibri"/>
              </a:rPr>
              <a:t>(</a:t>
            </a:r>
            <a:r>
              <a:rPr lang="en-US" sz="1800" dirty="0">
                <a:solidFill>
                  <a:srgbClr val="284CB3"/>
                </a:solidFill>
                <a:latin typeface="Calibri"/>
                <a:cs typeface="Calibri"/>
              </a:rPr>
              <a:t>5 mph</a:t>
            </a:r>
            <a:r>
              <a:rPr lang="en-US" sz="1800" dirty="0" smtClean="0">
                <a:solidFill>
                  <a:srgbClr val="284CB3"/>
                </a:solidFill>
                <a:latin typeface="Calibri"/>
                <a:cs typeface="Calibri"/>
              </a:rPr>
              <a:t>)</a:t>
            </a:r>
          </a:p>
          <a:p>
            <a:pPr eaLnBrk="1" hangingPunct="1"/>
            <a:endParaRPr lang="en-US" sz="1800" i="1" dirty="0">
              <a:solidFill>
                <a:srgbClr val="284CB3"/>
              </a:solidFill>
              <a:latin typeface="Calibri"/>
              <a:cs typeface="Calibri"/>
            </a:endParaRPr>
          </a:p>
          <a:p>
            <a:pPr eaLnBrk="1" hangingPunct="1"/>
            <a:r>
              <a:rPr lang="en-US" sz="1800" dirty="0" smtClean="0">
                <a:solidFill>
                  <a:srgbClr val="284CB3"/>
                </a:solidFill>
                <a:latin typeface="Calibri"/>
                <a:cs typeface="Calibri"/>
              </a:rPr>
              <a:t>2 electric cars did not finish</a:t>
            </a:r>
            <a:endParaRPr lang="en-US" sz="1800" dirty="0">
              <a:solidFill>
                <a:srgbClr val="333399"/>
              </a:solidFill>
              <a:latin typeface="Calibri" charset="0"/>
              <a:cs typeface="Calibri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" y="2405896"/>
            <a:ext cx="51054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 smtClean="0">
                <a:solidFill>
                  <a:srgbClr val="284CB3"/>
                </a:solidFill>
                <a:latin typeface="Calibri"/>
                <a:cs typeface="Calibri"/>
              </a:rPr>
              <a:t>“</a:t>
            </a:r>
            <a:r>
              <a:rPr lang="en-US" sz="2200" i="1" dirty="0">
                <a:solidFill>
                  <a:srgbClr val="284CB3"/>
                </a:solidFill>
                <a:latin typeface="Calibri"/>
                <a:cs typeface="Calibri"/>
              </a:rPr>
              <a:t>A Prize for Motors,” with a $5,000 purse for “inventors who can construct practicable, self propelling road carriages.” </a:t>
            </a:r>
            <a:endParaRPr lang="en-US" sz="2200" dirty="0" smtClean="0">
              <a:solidFill>
                <a:srgbClr val="284CB3"/>
              </a:solidFill>
              <a:latin typeface="Calibri"/>
              <a:cs typeface="Calibri"/>
            </a:endParaRPr>
          </a:p>
          <a:p>
            <a:endParaRPr lang="en-US" sz="2200" i="1" dirty="0">
              <a:solidFill>
                <a:srgbClr val="284CB3"/>
              </a:solidFill>
              <a:latin typeface="Calibri"/>
              <a:cs typeface="Calibri"/>
            </a:endParaRPr>
          </a:p>
          <a:p>
            <a:endParaRPr lang="en-US" sz="2200" dirty="0">
              <a:solidFill>
                <a:srgbClr val="284CB3"/>
              </a:solidFill>
              <a:latin typeface="Calibri"/>
              <a:cs typeface="Calibri"/>
            </a:endParaRPr>
          </a:p>
        </p:txBody>
      </p:sp>
      <p:pic>
        <p:nvPicPr>
          <p:cNvPr id="5" name="Picture 4" descr="America's_First_Car_Race_Ma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434856"/>
            <a:ext cx="2971800" cy="4423144"/>
          </a:xfrm>
          <a:prstGeom prst="rect">
            <a:avLst/>
          </a:prstGeom>
        </p:spPr>
      </p:pic>
      <p:pic>
        <p:nvPicPr>
          <p:cNvPr id="8" name="Picture 7" descr="Dureya Brother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643523"/>
            <a:ext cx="3962400" cy="3214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674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4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2"/>
          <p:cNvSpPr txBox="1">
            <a:spLocks noChangeArrowheads="1"/>
          </p:cNvSpPr>
          <p:nvPr/>
        </p:nvSpPr>
        <p:spPr bwMode="auto">
          <a:xfrm>
            <a:off x="76200" y="76200"/>
            <a:ext cx="91440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 b="1">
                <a:latin typeface="Calibri" charset="0"/>
              </a:rPr>
              <a:t>Early automotive history:</a:t>
            </a:r>
            <a:r>
              <a:rPr lang="en-US" sz="2600">
                <a:solidFill>
                  <a:srgbClr val="000090"/>
                </a:solidFill>
                <a:latin typeface="Calibri" charset="0"/>
              </a:rPr>
              <a:t> non-Otto cycle engines</a:t>
            </a:r>
            <a:endParaRPr lang="en-US" sz="2600" b="1">
              <a:solidFill>
                <a:srgbClr val="000090"/>
              </a:solidFill>
              <a:latin typeface="Calibri" charset="0"/>
            </a:endParaRPr>
          </a:p>
        </p:txBody>
      </p:sp>
      <p:sp>
        <p:nvSpPr>
          <p:cNvPr id="30722" name="TextBox 4"/>
          <p:cNvSpPr txBox="1">
            <a:spLocks noChangeArrowheads="1"/>
          </p:cNvSpPr>
          <p:nvPr/>
        </p:nvSpPr>
        <p:spPr bwMode="auto">
          <a:xfrm>
            <a:off x="457200" y="1447800"/>
            <a:ext cx="7391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1000"/>
              </a:spcAft>
            </a:pPr>
            <a:r>
              <a:rPr lang="en-US">
                <a:solidFill>
                  <a:srgbClr val="000090"/>
                </a:solidFill>
                <a:latin typeface="Calibri" charset="0"/>
              </a:rPr>
              <a:t>  </a:t>
            </a:r>
            <a:endParaRPr lang="en-US" sz="18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286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2"/>
          <p:cNvSpPr txBox="1">
            <a:spLocks noChangeArrowheads="1"/>
          </p:cNvSpPr>
          <p:nvPr/>
        </p:nvSpPr>
        <p:spPr bwMode="auto">
          <a:xfrm>
            <a:off x="76200" y="76200"/>
            <a:ext cx="91440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600" b="1">
                <a:solidFill>
                  <a:srgbClr val="000090"/>
                </a:solidFill>
                <a:latin typeface="Calibri" charset="0"/>
              </a:rPr>
              <a:t>Hybrid gasoline-electric vehicles are not new</a:t>
            </a:r>
          </a:p>
        </p:txBody>
      </p:sp>
      <p:sp>
        <p:nvSpPr>
          <p:cNvPr id="33794" name="TextBox 4"/>
          <p:cNvSpPr txBox="1">
            <a:spLocks noChangeArrowheads="1"/>
          </p:cNvSpPr>
          <p:nvPr/>
        </p:nvSpPr>
        <p:spPr bwMode="auto">
          <a:xfrm>
            <a:off x="457200" y="1447800"/>
            <a:ext cx="7391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1000"/>
              </a:spcAft>
            </a:pPr>
            <a:r>
              <a:rPr lang="en-US" sz="1800">
                <a:solidFill>
                  <a:srgbClr val="000090"/>
                </a:solidFill>
                <a:latin typeface="Calibri" charset="0"/>
              </a:rPr>
              <a:t>  </a:t>
            </a:r>
            <a:endParaRPr lang="en-US" sz="1800">
              <a:latin typeface="Calibri" charset="0"/>
            </a:endParaRPr>
          </a:p>
        </p:txBody>
      </p:sp>
      <p:sp>
        <p:nvSpPr>
          <p:cNvPr id="33795" name="TextBox 5"/>
          <p:cNvSpPr txBox="1">
            <a:spLocks noChangeArrowheads="1"/>
          </p:cNvSpPr>
          <p:nvPr/>
        </p:nvSpPr>
        <p:spPr bwMode="auto">
          <a:xfrm>
            <a:off x="762000" y="1077913"/>
            <a:ext cx="8229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latin typeface="Calibri" charset="0"/>
                <a:cs typeface="Calibri" charset="0"/>
              </a:rPr>
              <a:t>First hybrid 1901: to extend range, gasoline engine added to charge battery</a:t>
            </a:r>
          </a:p>
        </p:txBody>
      </p:sp>
      <p:sp>
        <p:nvSpPr>
          <p:cNvPr id="33796" name="TextBox 7"/>
          <p:cNvSpPr txBox="1">
            <a:spLocks noChangeArrowheads="1"/>
          </p:cNvSpPr>
          <p:nvPr/>
        </p:nvSpPr>
        <p:spPr bwMode="auto">
          <a:xfrm>
            <a:off x="76200" y="2286000"/>
            <a:ext cx="1924050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latin typeface="Calibri" charset="0"/>
                <a:cs typeface="Calibri" charset="0"/>
              </a:rPr>
              <a:t>Lohner-Porsche, hybrid </a:t>
            </a:r>
            <a:r>
              <a:rPr lang="ja-JP" altLang="en-US" sz="1600">
                <a:latin typeface="Calibri" charset="0"/>
                <a:cs typeface="Calibri" charset="0"/>
              </a:rPr>
              <a:t>“</a:t>
            </a:r>
            <a:r>
              <a:rPr lang="en-US" altLang="ja-JP" sz="1600">
                <a:latin typeface="Calibri" charset="0"/>
                <a:cs typeface="Calibri" charset="0"/>
              </a:rPr>
              <a:t>Mixte</a:t>
            </a:r>
            <a:r>
              <a:rPr lang="ja-JP" altLang="en-US" sz="1600">
                <a:latin typeface="Calibri" charset="0"/>
                <a:cs typeface="Calibri" charset="0"/>
              </a:rPr>
              <a:t>”</a:t>
            </a:r>
            <a:r>
              <a:rPr lang="en-US" altLang="ja-JP" sz="1600">
                <a:latin typeface="Calibri" charset="0"/>
                <a:cs typeface="Calibri" charset="0"/>
              </a:rPr>
              <a:t>, top speed 35 mph. In-wheel motors on all four wheels – first four-wheel drive vehicle. 83% efficient at conversion of electrical-mechanical energy.</a:t>
            </a:r>
          </a:p>
          <a:p>
            <a:pPr eaLnBrk="1" hangingPunct="1"/>
            <a:endParaRPr lang="en-US" sz="1600">
              <a:latin typeface="Calibri" charset="0"/>
              <a:cs typeface="Calibri" charset="0"/>
            </a:endParaRPr>
          </a:p>
          <a:p>
            <a:pPr eaLnBrk="1" hangingPunct="1"/>
            <a:r>
              <a:rPr lang="en-US" sz="1600">
                <a:latin typeface="Calibri" charset="0"/>
                <a:cs typeface="Calibri" charset="0"/>
              </a:rPr>
              <a:t>Figure: jalopnik.com</a:t>
            </a:r>
          </a:p>
        </p:txBody>
      </p:sp>
      <p:pic>
        <p:nvPicPr>
          <p:cNvPr id="33797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1676400"/>
            <a:ext cx="6153150" cy="419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0080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 Box 2"/>
          <p:cNvSpPr txBox="1">
            <a:spLocks noChangeArrowheads="1"/>
          </p:cNvSpPr>
          <p:nvPr/>
        </p:nvSpPr>
        <p:spPr bwMode="auto">
          <a:xfrm>
            <a:off x="76200" y="76200"/>
            <a:ext cx="91440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 b="1">
                <a:solidFill>
                  <a:srgbClr val="000090"/>
                </a:solidFill>
                <a:latin typeface="Calibri" charset="0"/>
              </a:rPr>
              <a:t>Also not new: linking together single engine, multiple motors</a:t>
            </a:r>
          </a:p>
        </p:txBody>
      </p:sp>
      <p:sp>
        <p:nvSpPr>
          <p:cNvPr id="34818" name="TextBox 4"/>
          <p:cNvSpPr txBox="1">
            <a:spLocks noChangeArrowheads="1"/>
          </p:cNvSpPr>
          <p:nvPr/>
        </p:nvSpPr>
        <p:spPr bwMode="auto">
          <a:xfrm>
            <a:off x="457200" y="1447800"/>
            <a:ext cx="7391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1000"/>
              </a:spcAft>
            </a:pPr>
            <a:r>
              <a:rPr lang="en-US" sz="1800">
                <a:solidFill>
                  <a:srgbClr val="000090"/>
                </a:solidFill>
                <a:latin typeface="Calibri" charset="0"/>
              </a:rPr>
              <a:t>  </a:t>
            </a:r>
            <a:endParaRPr lang="en-US" sz="1800">
              <a:latin typeface="Calibri" charset="0"/>
            </a:endParaRPr>
          </a:p>
        </p:txBody>
      </p:sp>
      <p:sp>
        <p:nvSpPr>
          <p:cNvPr id="34819" name="TextBox 5"/>
          <p:cNvSpPr txBox="1">
            <a:spLocks noChangeArrowheads="1"/>
          </p:cNvSpPr>
          <p:nvPr/>
        </p:nvSpPr>
        <p:spPr bwMode="auto">
          <a:xfrm>
            <a:off x="381000" y="982663"/>
            <a:ext cx="85344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200">
                <a:latin typeface="Calibri" charset="0"/>
                <a:cs typeface="Calibri" charset="0"/>
              </a:rPr>
              <a:t>Hybrid technology in </a:t>
            </a:r>
            <a:r>
              <a:rPr lang="ja-JP" altLang="en-US" sz="2200">
                <a:latin typeface="Calibri" charset="0"/>
                <a:cs typeface="Calibri" charset="0"/>
              </a:rPr>
              <a:t>“</a:t>
            </a:r>
            <a:r>
              <a:rPr lang="en-US" altLang="ja-JP" sz="2200">
                <a:latin typeface="Calibri" charset="0"/>
                <a:cs typeface="Calibri" charset="0"/>
              </a:rPr>
              <a:t>land trains</a:t>
            </a:r>
            <a:r>
              <a:rPr lang="ja-JP" altLang="en-US" sz="2200">
                <a:latin typeface="Calibri" charset="0"/>
                <a:cs typeface="Calibri" charset="0"/>
              </a:rPr>
              <a:t>”</a:t>
            </a:r>
            <a:r>
              <a:rPr lang="en-US" altLang="ja-JP" sz="2200">
                <a:latin typeface="Calibri" charset="0"/>
                <a:cs typeface="Calibri" charset="0"/>
              </a:rPr>
              <a:t>:  gasoline engine in lead car drives generator; electricity carried to each car to drive separate electric motors</a:t>
            </a:r>
            <a:endParaRPr lang="en-US" sz="2200">
              <a:latin typeface="Calibri" charset="0"/>
              <a:cs typeface="Calibri" charset="0"/>
            </a:endParaRPr>
          </a:p>
        </p:txBody>
      </p:sp>
      <p:sp>
        <p:nvSpPr>
          <p:cNvPr id="34820" name="TextBox 7"/>
          <p:cNvSpPr txBox="1">
            <a:spLocks noChangeArrowheads="1"/>
          </p:cNvSpPr>
          <p:nvPr/>
        </p:nvSpPr>
        <p:spPr bwMode="auto">
          <a:xfrm>
            <a:off x="0" y="2873375"/>
            <a:ext cx="268287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  <a:cs typeface="Calibri" charset="0"/>
              </a:rPr>
              <a:t>Porsche </a:t>
            </a:r>
            <a:r>
              <a:rPr lang="ja-JP" altLang="en-US" sz="1800">
                <a:latin typeface="Calibri" charset="0"/>
                <a:cs typeface="Calibri" charset="0"/>
              </a:rPr>
              <a:t>“</a:t>
            </a:r>
            <a:r>
              <a:rPr lang="en-US" altLang="ja-JP" sz="1800">
                <a:latin typeface="Calibri" charset="0"/>
                <a:cs typeface="Calibri" charset="0"/>
              </a:rPr>
              <a:t>Landwehr</a:t>
            </a:r>
            <a:r>
              <a:rPr lang="ja-JP" altLang="en-US" sz="1800">
                <a:latin typeface="Calibri" charset="0"/>
                <a:cs typeface="Calibri" charset="0"/>
              </a:rPr>
              <a:t>”</a:t>
            </a:r>
            <a:r>
              <a:rPr lang="en-US" altLang="ja-JP" sz="1800">
                <a:latin typeface="Calibri" charset="0"/>
                <a:cs typeface="Calibri" charset="0"/>
              </a:rPr>
              <a:t>, post-1905 (while Porsche employed by Daimler), used by Emperor Joseph</a:t>
            </a:r>
            <a:r>
              <a:rPr lang="ja-JP" altLang="en-US" sz="1800">
                <a:latin typeface="Calibri" charset="0"/>
                <a:cs typeface="Calibri" charset="0"/>
              </a:rPr>
              <a:t>’</a:t>
            </a:r>
            <a:r>
              <a:rPr lang="en-US" altLang="ja-JP" sz="1800">
                <a:latin typeface="Calibri" charset="0"/>
                <a:cs typeface="Calibri" charset="0"/>
              </a:rPr>
              <a:t>s military to bring supplies to troops..</a:t>
            </a:r>
          </a:p>
          <a:p>
            <a:pPr eaLnBrk="1" hangingPunct="1"/>
            <a:endParaRPr lang="en-US" sz="1800">
              <a:latin typeface="Calibri" charset="0"/>
              <a:cs typeface="Calibri" charset="0"/>
            </a:endParaRPr>
          </a:p>
          <a:p>
            <a:pPr eaLnBrk="1" hangingPunct="1"/>
            <a:r>
              <a:rPr lang="en-US" sz="1800">
                <a:latin typeface="Calibri" charset="0"/>
                <a:cs typeface="Calibri" charset="0"/>
              </a:rPr>
              <a:t>Figure: hybrid-vehicle.org</a:t>
            </a:r>
          </a:p>
        </p:txBody>
      </p:sp>
      <p:pic>
        <p:nvPicPr>
          <p:cNvPr id="34821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138" y="2019300"/>
            <a:ext cx="5630862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8422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 Box 2"/>
          <p:cNvSpPr txBox="1">
            <a:spLocks noChangeArrowheads="1"/>
          </p:cNvSpPr>
          <p:nvPr/>
        </p:nvSpPr>
        <p:spPr bwMode="auto">
          <a:xfrm>
            <a:off x="76200" y="76200"/>
            <a:ext cx="91440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 b="1">
                <a:latin typeface="Calibri" charset="0"/>
              </a:rPr>
              <a:t>Transportation: </a:t>
            </a:r>
            <a:r>
              <a:rPr lang="en-US" sz="2600" b="1">
                <a:solidFill>
                  <a:srgbClr val="000090"/>
                </a:solidFill>
                <a:latin typeface="Calibri" charset="0"/>
              </a:rPr>
              <a:t>steam also viable in personal vehicles</a:t>
            </a:r>
          </a:p>
        </p:txBody>
      </p:sp>
      <p:sp>
        <p:nvSpPr>
          <p:cNvPr id="36867" name="TextBox 4"/>
          <p:cNvSpPr txBox="1">
            <a:spLocks noChangeArrowheads="1"/>
          </p:cNvSpPr>
          <p:nvPr/>
        </p:nvSpPr>
        <p:spPr bwMode="auto">
          <a:xfrm>
            <a:off x="76200" y="685800"/>
            <a:ext cx="8915400" cy="467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eaLnBrk="1" hangingPunct="1">
              <a:spcAft>
                <a:spcPts val="500"/>
              </a:spcAft>
              <a:defRPr/>
            </a:pPr>
            <a:r>
              <a:rPr lang="en-US" sz="2100" i="1" dirty="0" smtClean="0">
                <a:solidFill>
                  <a:srgbClr val="0000FF"/>
                </a:solidFill>
                <a:latin typeface="Calibri" charset="0"/>
              </a:rPr>
              <a:t>Design:</a:t>
            </a:r>
            <a:r>
              <a:rPr lang="en-US" sz="2100" dirty="0" smtClean="0">
                <a:latin typeface="Calibri" charset="0"/>
              </a:rPr>
              <a:t> Double-acting but closed system – water is condensed and re-used. </a:t>
            </a:r>
          </a:p>
          <a:p>
            <a:pPr marL="0" indent="0" eaLnBrk="1" hangingPunct="1">
              <a:spcAft>
                <a:spcPts val="500"/>
              </a:spcAft>
              <a:defRPr/>
            </a:pPr>
            <a:r>
              <a:rPr lang="en-US" sz="2100" i="1" dirty="0" smtClean="0">
                <a:solidFill>
                  <a:srgbClr val="0000FF"/>
                </a:solidFill>
                <a:latin typeface="Calibri" charset="0"/>
              </a:rPr>
              <a:t>Advantages:</a:t>
            </a:r>
          </a:p>
          <a:p>
            <a:pPr marL="274320" indent="-274320" eaLnBrk="1" hangingPunct="1">
              <a:spcAft>
                <a:spcPts val="500"/>
              </a:spcAft>
              <a:buFont typeface="Arial"/>
              <a:buChar char="•"/>
              <a:defRPr/>
            </a:pPr>
            <a:r>
              <a:rPr lang="en-US" sz="2100" dirty="0" smtClean="0">
                <a:latin typeface="Calibri" charset="0"/>
              </a:rPr>
              <a:t>Max torque at zero speed = no need for transmission</a:t>
            </a:r>
          </a:p>
          <a:p>
            <a:pPr marL="274320" indent="-274320" eaLnBrk="1" hangingPunct="1">
              <a:spcAft>
                <a:spcPts val="500"/>
              </a:spcAft>
              <a:buFont typeface="Arial"/>
              <a:buChar char="•"/>
              <a:defRPr/>
            </a:pPr>
            <a:r>
              <a:rPr lang="en-US" sz="2100" dirty="0" smtClean="0">
                <a:latin typeface="Calibri" charset="0"/>
              </a:rPr>
              <a:t>Also no need to idle</a:t>
            </a:r>
          </a:p>
          <a:p>
            <a:pPr marL="274320" indent="-274320" eaLnBrk="1" hangingPunct="1">
              <a:spcAft>
                <a:spcPts val="500"/>
              </a:spcAft>
              <a:buFont typeface="Arial"/>
              <a:buChar char="•"/>
              <a:defRPr/>
            </a:pPr>
            <a:r>
              <a:rPr lang="en-US" sz="2100" dirty="0" smtClean="0">
                <a:latin typeface="Calibri" charset="0"/>
              </a:rPr>
              <a:t>And lower speed engine –</a:t>
            </a:r>
          </a:p>
          <a:p>
            <a:pPr marL="274320" indent="-274320" eaLnBrk="1" hangingPunct="1">
              <a:spcAft>
                <a:spcPts val="500"/>
              </a:spcAft>
              <a:buFont typeface="Arial"/>
              <a:buChar char="•"/>
              <a:defRPr/>
            </a:pPr>
            <a:r>
              <a:rPr lang="en-US" sz="2100" dirty="0" smtClean="0">
                <a:latin typeface="Calibri" charset="0"/>
              </a:rPr>
              <a:t> 	 = less wear and tear</a:t>
            </a:r>
          </a:p>
          <a:p>
            <a:pPr marL="274320" indent="-274320" eaLnBrk="1" hangingPunct="1">
              <a:spcAft>
                <a:spcPts val="500"/>
              </a:spcAft>
              <a:buFont typeface="Arial"/>
              <a:buChar char="•"/>
              <a:defRPr/>
            </a:pPr>
            <a:r>
              <a:rPr lang="en-US" sz="2100" dirty="0" smtClean="0">
                <a:latin typeface="Calibri" charset="0"/>
              </a:rPr>
              <a:t>Fewer moving parts</a:t>
            </a:r>
          </a:p>
          <a:p>
            <a:pPr marL="274320" indent="-274320" eaLnBrk="1" hangingPunct="1">
              <a:spcAft>
                <a:spcPts val="500"/>
              </a:spcAft>
              <a:buFont typeface="Arial"/>
              <a:buChar char="•"/>
              <a:defRPr/>
            </a:pPr>
            <a:r>
              <a:rPr lang="en-US" sz="2100" dirty="0" smtClean="0">
                <a:latin typeface="Calibri" charset="0"/>
              </a:rPr>
              <a:t>Fuel supply often flexible.</a:t>
            </a:r>
          </a:p>
          <a:p>
            <a:pPr marL="274320" indent="-274320" eaLnBrk="1" hangingPunct="1">
              <a:spcAft>
                <a:spcPts val="500"/>
              </a:spcAft>
              <a:buFont typeface="Arial"/>
              <a:buChar char="•"/>
              <a:defRPr/>
            </a:pPr>
            <a:endParaRPr lang="en-US" sz="2100" dirty="0" smtClean="0">
              <a:latin typeface="Calibri" charset="0"/>
            </a:endParaRPr>
          </a:p>
          <a:p>
            <a:pPr marL="0" indent="0" eaLnBrk="1" hangingPunct="1">
              <a:spcAft>
                <a:spcPts val="500"/>
              </a:spcAft>
              <a:defRPr/>
            </a:pPr>
            <a:r>
              <a:rPr lang="en-US" sz="2100" i="1" dirty="0" smtClean="0">
                <a:solidFill>
                  <a:srgbClr val="0000FF"/>
                </a:solidFill>
                <a:latin typeface="Calibri" charset="0"/>
              </a:rPr>
              <a:t>Disadvantages: </a:t>
            </a:r>
          </a:p>
          <a:p>
            <a:pPr marL="274320" indent="-274320" eaLnBrk="1" hangingPunct="1">
              <a:spcAft>
                <a:spcPts val="500"/>
              </a:spcAft>
              <a:buFont typeface="Arial"/>
              <a:buChar char="•"/>
              <a:defRPr/>
            </a:pPr>
            <a:r>
              <a:rPr lang="en-US" sz="2100" dirty="0" smtClean="0">
                <a:latin typeface="Calibri" charset="0"/>
              </a:rPr>
              <a:t>Heavier</a:t>
            </a:r>
          </a:p>
          <a:p>
            <a:pPr marL="274320" indent="-274320" eaLnBrk="1" hangingPunct="1">
              <a:spcAft>
                <a:spcPts val="500"/>
              </a:spcAft>
              <a:buFont typeface="Arial"/>
              <a:buChar char="•"/>
              <a:defRPr/>
            </a:pPr>
            <a:r>
              <a:rPr lang="en-US" sz="2100" dirty="0" smtClean="0">
                <a:latin typeface="Calibri" charset="0"/>
              </a:rPr>
              <a:t>Slow to start </a:t>
            </a:r>
          </a:p>
        </p:txBody>
      </p:sp>
      <p:pic>
        <p:nvPicPr>
          <p:cNvPr id="35843" name="Picture 3" descr="KidderSteamWagon19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988" y="1905000"/>
            <a:ext cx="5408612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TextBox 7"/>
          <p:cNvSpPr txBox="1">
            <a:spLocks noChangeArrowheads="1"/>
          </p:cNvSpPr>
          <p:nvPr/>
        </p:nvSpPr>
        <p:spPr bwMode="auto">
          <a:xfrm>
            <a:off x="434975" y="5457825"/>
            <a:ext cx="31464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2000" b="1">
              <a:latin typeface="Calibri" charset="0"/>
              <a:cs typeface="Calibri" charset="0"/>
            </a:endParaRPr>
          </a:p>
          <a:p>
            <a:pPr eaLnBrk="1" hangingPunct="1"/>
            <a:r>
              <a:rPr lang="en-US" sz="2000" i="1">
                <a:latin typeface="Calibri" charset="0"/>
                <a:cs typeface="Calibri" charset="0"/>
              </a:rPr>
              <a:t>Figure:</a:t>
            </a:r>
            <a:r>
              <a:rPr lang="en-US" sz="2000" b="1">
                <a:latin typeface="Calibri" charset="0"/>
                <a:cs typeface="Calibri" charset="0"/>
              </a:rPr>
              <a:t> 1901</a:t>
            </a:r>
            <a:r>
              <a:rPr lang="en-US" sz="2000">
                <a:latin typeface="Calibri" charset="0"/>
                <a:cs typeface="Calibri" charset="0"/>
              </a:rPr>
              <a:t> Kidder Steam Wagon. Kidder Motor Vehicle Co., CT (1900-1)</a:t>
            </a:r>
          </a:p>
        </p:txBody>
      </p:sp>
    </p:spTree>
    <p:extLst>
      <p:ext uri="{BB962C8B-B14F-4D97-AF65-F5344CB8AC3E}">
        <p14:creationId xmlns:p14="http://schemas.microsoft.com/office/powerpoint/2010/main" val="4232066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7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 Box 2"/>
          <p:cNvSpPr txBox="1">
            <a:spLocks noChangeArrowheads="1"/>
          </p:cNvSpPr>
          <p:nvPr/>
        </p:nvSpPr>
        <p:spPr bwMode="auto">
          <a:xfrm>
            <a:off x="76200" y="76200"/>
            <a:ext cx="91440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 b="1">
                <a:latin typeface="Calibri" charset="0"/>
              </a:rPr>
              <a:t>Transportation: </a:t>
            </a:r>
            <a:r>
              <a:rPr lang="en-US" sz="2600" b="1">
                <a:solidFill>
                  <a:srgbClr val="000090"/>
                </a:solidFill>
                <a:latin typeface="Calibri" charset="0"/>
              </a:rPr>
              <a:t>steam cars persisted for ~30 years</a:t>
            </a:r>
          </a:p>
        </p:txBody>
      </p:sp>
      <p:sp>
        <p:nvSpPr>
          <p:cNvPr id="36866" name="TextBox 4"/>
          <p:cNvSpPr txBox="1">
            <a:spLocks noChangeArrowheads="1"/>
          </p:cNvSpPr>
          <p:nvPr/>
        </p:nvSpPr>
        <p:spPr bwMode="auto">
          <a:xfrm>
            <a:off x="152400" y="685800"/>
            <a:ext cx="87630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500"/>
              </a:spcAft>
            </a:pPr>
            <a:r>
              <a:rPr lang="en-US" sz="2100">
                <a:latin typeface="Calibri" charset="0"/>
              </a:rPr>
              <a:t>Stanley Steamer: biggest selling U.S. car by 1899 (200 sold).</a:t>
            </a:r>
          </a:p>
          <a:p>
            <a:pPr eaLnBrk="1" hangingPunct="1">
              <a:spcAft>
                <a:spcPts val="500"/>
              </a:spcAft>
            </a:pPr>
            <a:r>
              <a:rPr lang="en-US" sz="2100">
                <a:latin typeface="Calibri" charset="0"/>
              </a:rPr>
              <a:t>Burned gasoline or kerosene externally &amp; made steam in vertical-tube boiler</a:t>
            </a:r>
          </a:p>
          <a:p>
            <a:pPr eaLnBrk="1" hangingPunct="1">
              <a:spcAft>
                <a:spcPts val="500"/>
              </a:spcAft>
            </a:pPr>
            <a:r>
              <a:rPr lang="en-US" sz="2100">
                <a:latin typeface="Calibri" charset="0"/>
              </a:rPr>
              <a:t>Set world speed record in 1906 (128 mph). Production til 1927.</a:t>
            </a:r>
          </a:p>
        </p:txBody>
      </p:sp>
      <p:pic>
        <p:nvPicPr>
          <p:cNvPr id="3686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133600"/>
            <a:ext cx="6386513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TextBox 7"/>
          <p:cNvSpPr txBox="1">
            <a:spLocks noChangeArrowheads="1"/>
          </p:cNvSpPr>
          <p:nvPr/>
        </p:nvSpPr>
        <p:spPr bwMode="auto">
          <a:xfrm>
            <a:off x="152400" y="3752850"/>
            <a:ext cx="21336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latin typeface="Calibri" charset="0"/>
                <a:cs typeface="Calibri" charset="0"/>
              </a:rPr>
              <a:t>1911</a:t>
            </a:r>
            <a:r>
              <a:rPr lang="en-US" sz="1800">
                <a:latin typeface="Calibri" charset="0"/>
                <a:cs typeface="Calibri" charset="0"/>
              </a:rPr>
              <a:t> Stanley Corp. Model 72 20 hp Roadster </a:t>
            </a:r>
          </a:p>
          <a:p>
            <a:pPr eaLnBrk="1" hangingPunct="1"/>
            <a:endParaRPr lang="en-US" sz="1800" i="1">
              <a:latin typeface="Calibri" charset="0"/>
              <a:cs typeface="Calibri" charset="0"/>
            </a:endParaRPr>
          </a:p>
          <a:p>
            <a:pPr eaLnBrk="1" hangingPunct="1"/>
            <a:r>
              <a:rPr lang="en-US" sz="1800" i="1">
                <a:latin typeface="Calibri" charset="0"/>
                <a:cs typeface="Calibri" charset="0"/>
              </a:rPr>
              <a:t>(Photo: Ken Hand)</a:t>
            </a:r>
          </a:p>
        </p:txBody>
      </p:sp>
    </p:spTree>
    <p:extLst>
      <p:ext uri="{BB962C8B-B14F-4D97-AF65-F5344CB8AC3E}">
        <p14:creationId xmlns:p14="http://schemas.microsoft.com/office/powerpoint/2010/main" val="1963698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2"/>
          <p:cNvSpPr txBox="1">
            <a:spLocks noChangeArrowheads="1"/>
          </p:cNvSpPr>
          <p:nvPr/>
        </p:nvSpPr>
        <p:spPr bwMode="auto">
          <a:xfrm>
            <a:off x="152400" y="52388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284CB3"/>
                </a:solidFill>
                <a:latin typeface="Calibri" charset="0"/>
              </a:rPr>
              <a:t>History of autos summary: we’ve seen it all before….</a:t>
            </a:r>
            <a:endParaRPr lang="en-US" sz="2800" dirty="0">
              <a:solidFill>
                <a:srgbClr val="284CB3"/>
              </a:solidFill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685800" y="1125538"/>
            <a:ext cx="7467600" cy="489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2600">
                <a:latin typeface="Calibri" charset="0"/>
                <a:cs typeface="Calibri" charset="0"/>
              </a:rPr>
              <a:t>Innovation in engine fundamentals</a:t>
            </a:r>
          </a:p>
          <a:p>
            <a:pPr eaLnBrk="1" hangingPunct="1">
              <a:buFont typeface="Arial" charset="0"/>
              <a:buChar char="•"/>
            </a:pPr>
            <a:endParaRPr lang="en-US" sz="2600">
              <a:latin typeface="Calibri" charset="0"/>
              <a:cs typeface="Calibri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2600">
                <a:latin typeface="Calibri" charset="0"/>
                <a:cs typeface="Calibri" charset="0"/>
              </a:rPr>
              <a:t>Multiple competing technologies: </a:t>
            </a:r>
          </a:p>
          <a:p>
            <a:pPr lvl="1" eaLnBrk="1" hangingPunct="1"/>
            <a:r>
              <a:rPr lang="en-US" sz="2600" i="1">
                <a:latin typeface="Calibri" charset="0"/>
                <a:cs typeface="Calibri" charset="0"/>
              </a:rPr>
              <a:t>	electric, gasoline, steam</a:t>
            </a:r>
          </a:p>
          <a:p>
            <a:pPr eaLnBrk="1" hangingPunct="1">
              <a:buFont typeface="Arial" charset="0"/>
              <a:buChar char="•"/>
            </a:pPr>
            <a:endParaRPr lang="en-US" sz="2600">
              <a:latin typeface="Calibri" charset="0"/>
              <a:cs typeface="Calibri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2600">
                <a:latin typeface="Calibri" charset="0"/>
                <a:cs typeface="Calibri" charset="0"/>
              </a:rPr>
              <a:t>Hybrid gasoline-electric vehicles</a:t>
            </a:r>
          </a:p>
          <a:p>
            <a:pPr eaLnBrk="1" hangingPunct="1">
              <a:buFont typeface="Arial" charset="0"/>
              <a:buChar char="•"/>
            </a:pPr>
            <a:endParaRPr lang="en-US" sz="2600">
              <a:latin typeface="Calibri" charset="0"/>
              <a:cs typeface="Calibri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2600">
                <a:latin typeface="Calibri" charset="0"/>
                <a:cs typeface="Calibri" charset="0"/>
              </a:rPr>
              <a:t>Multiple small car manufacturers with small production volumes</a:t>
            </a:r>
          </a:p>
          <a:p>
            <a:pPr eaLnBrk="1" hangingPunct="1">
              <a:buFont typeface="Arial" charset="0"/>
              <a:buChar char="•"/>
            </a:pPr>
            <a:endParaRPr lang="en-US" sz="2600">
              <a:latin typeface="Calibri" charset="0"/>
              <a:cs typeface="Calibri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2600">
                <a:latin typeface="Calibri" charset="0"/>
                <a:cs typeface="Calibri" charset="0"/>
              </a:rPr>
              <a:t>Innovation as response to fuel prices or standards</a:t>
            </a:r>
          </a:p>
          <a:p>
            <a:pPr eaLnBrk="1" hangingPunct="1">
              <a:buFont typeface="Arial" charset="0"/>
              <a:buChar char="•"/>
            </a:pPr>
            <a:endParaRPr lang="en-US" sz="2600">
              <a:latin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672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 Box 2"/>
          <p:cNvSpPr txBox="1">
            <a:spLocks noChangeArrowheads="1"/>
          </p:cNvSpPr>
          <p:nvPr/>
        </p:nvSpPr>
        <p:spPr bwMode="auto">
          <a:xfrm>
            <a:off x="76200" y="76200"/>
            <a:ext cx="91440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 b="1">
                <a:latin typeface="Calibri" charset="0"/>
              </a:rPr>
              <a:t>Why did the internal combustion engine win out?</a:t>
            </a:r>
            <a:endParaRPr lang="en-US" sz="2000">
              <a:solidFill>
                <a:srgbClr val="000090"/>
              </a:solidFill>
            </a:endParaRPr>
          </a:p>
        </p:txBody>
      </p:sp>
      <p:pic>
        <p:nvPicPr>
          <p:cNvPr id="5120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0"/>
            <a:ext cx="8839200" cy="370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rot="5400000" flipH="1" flipV="1">
            <a:off x="2959100" y="5170488"/>
            <a:ext cx="633413" cy="15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894" name="TextBox 8"/>
          <p:cNvSpPr txBox="1">
            <a:spLocks noChangeArrowheads="1"/>
          </p:cNvSpPr>
          <p:nvPr/>
        </p:nvSpPr>
        <p:spPr bwMode="auto">
          <a:xfrm>
            <a:off x="3322638" y="4876800"/>
            <a:ext cx="254476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  <a:cs typeface="Calibri" charset="0"/>
              </a:rPr>
              <a:t>1908: Production of Model T Fords begins in Detroit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7010400" y="4876800"/>
            <a:ext cx="1588" cy="93503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896" name="TextBox 10"/>
          <p:cNvSpPr txBox="1">
            <a:spLocks noChangeArrowheads="1"/>
          </p:cNvSpPr>
          <p:nvPr/>
        </p:nvSpPr>
        <p:spPr bwMode="auto">
          <a:xfrm>
            <a:off x="7112000" y="5791200"/>
            <a:ext cx="2336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  <a:cs typeface="Calibri" charset="0"/>
              </a:rPr>
              <a:t>1973 oil shock</a:t>
            </a:r>
          </a:p>
          <a:p>
            <a:pPr eaLnBrk="1" hangingPunct="1"/>
            <a:r>
              <a:rPr lang="en-US" sz="1800">
                <a:latin typeface="Calibri" charset="0"/>
                <a:cs typeface="Calibri" charset="0"/>
              </a:rPr>
              <a:t>1973 Datsun 510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6200000" flipH="1">
            <a:off x="5536406" y="3706019"/>
            <a:ext cx="663575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7898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108200"/>
            <a:ext cx="1854200" cy="123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9" name="TextBox 14"/>
          <p:cNvSpPr txBox="1">
            <a:spLocks noChangeArrowheads="1"/>
          </p:cNvSpPr>
          <p:nvPr/>
        </p:nvSpPr>
        <p:spPr bwMode="auto">
          <a:xfrm>
            <a:off x="4468813" y="1411288"/>
            <a:ext cx="28463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  <a:cs typeface="Calibri" charset="0"/>
              </a:rPr>
              <a:t>Big-car era: 1955 Buick Century wagon , &lt; 10 mpg 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5" b="29584"/>
          <a:stretch>
            <a:fillRect/>
          </a:stretch>
        </p:blipFill>
        <p:spPr bwMode="auto">
          <a:xfrm>
            <a:off x="7188200" y="5154613"/>
            <a:ext cx="15748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648200" y="4125913"/>
            <a:ext cx="20081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  <a:cs typeface="Calibri" charset="0"/>
              </a:rPr>
              <a:t>The “Big 3”   era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2133600" y="2895600"/>
            <a:ext cx="1168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  <a:cs typeface="Calibri" charset="0"/>
              </a:rPr>
              <a:t>the era of diversity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rot="5400000" flipH="1" flipV="1">
            <a:off x="1765301" y="5032375"/>
            <a:ext cx="633412" cy="15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8"/>
          <p:cNvSpPr txBox="1">
            <a:spLocks noChangeArrowheads="1"/>
          </p:cNvSpPr>
          <p:nvPr/>
        </p:nvSpPr>
        <p:spPr bwMode="auto">
          <a:xfrm>
            <a:off x="717550" y="4867275"/>
            <a:ext cx="14160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  <a:cs typeface="Calibri" charset="0"/>
              </a:rPr>
              <a:t>1888: Bertha Benz’ drive</a:t>
            </a: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152400" y="457200"/>
            <a:ext cx="91440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>
                <a:solidFill>
                  <a:srgbClr val="000090"/>
                </a:solidFill>
                <a:latin typeface="Calibri" charset="0"/>
                <a:cs typeface="Calibri" charset="0"/>
              </a:rPr>
              <a:t>In part, because fuel became cheap…</a:t>
            </a:r>
          </a:p>
        </p:txBody>
      </p:sp>
      <p:pic>
        <p:nvPicPr>
          <p:cNvPr id="2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75" y="5562600"/>
            <a:ext cx="1050925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562600"/>
            <a:ext cx="1474788" cy="108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0839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4" grpId="0"/>
      <p:bldP spid="37896" grpId="0"/>
      <p:bldP spid="37899" grpId="0"/>
      <p:bldP spid="6" grpId="0"/>
      <p:bldP spid="17" grpId="0"/>
      <p:bldP spid="16" grpId="0"/>
      <p:bldP spid="1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ext Box 2"/>
          <p:cNvSpPr txBox="1">
            <a:spLocks noChangeArrowheads="1"/>
          </p:cNvSpPr>
          <p:nvPr/>
        </p:nvSpPr>
        <p:spPr bwMode="auto">
          <a:xfrm>
            <a:off x="76200" y="76200"/>
            <a:ext cx="91440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 dirty="0" smtClean="0">
                <a:latin typeface="Calibri" charset="0"/>
              </a:rPr>
              <a:t>OPEC crisis drove interest in fuel </a:t>
            </a:r>
            <a:r>
              <a:rPr lang="en-US" sz="3200" b="1" dirty="0">
                <a:latin typeface="Calibri" charset="0"/>
              </a:rPr>
              <a:t>economy</a:t>
            </a:r>
            <a:endParaRPr lang="en-US" sz="3200" b="1" dirty="0">
              <a:solidFill>
                <a:srgbClr val="000090"/>
              </a:solidFill>
              <a:latin typeface="Calibri" charset="0"/>
            </a:endParaRPr>
          </a:p>
        </p:txBody>
      </p:sp>
      <p:sp>
        <p:nvSpPr>
          <p:cNvPr id="65538" name="TextBox 4"/>
          <p:cNvSpPr txBox="1">
            <a:spLocks noChangeArrowheads="1"/>
          </p:cNvSpPr>
          <p:nvPr/>
        </p:nvSpPr>
        <p:spPr bwMode="auto">
          <a:xfrm>
            <a:off x="457200" y="1447800"/>
            <a:ext cx="7391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1000"/>
              </a:spcAft>
            </a:pPr>
            <a:r>
              <a:rPr lang="en-US">
                <a:solidFill>
                  <a:srgbClr val="000090"/>
                </a:solidFill>
                <a:latin typeface="Calibri" charset="0"/>
              </a:rPr>
              <a:t>  </a:t>
            </a:r>
            <a:endParaRPr lang="en-US" sz="18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408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enaultAd197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650" y="714375"/>
            <a:ext cx="4044950" cy="606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6" name="Text Box 2"/>
          <p:cNvSpPr txBox="1">
            <a:spLocks noChangeArrowheads="1"/>
          </p:cNvSpPr>
          <p:nvPr/>
        </p:nvSpPr>
        <p:spPr bwMode="auto">
          <a:xfrm>
            <a:off x="152400" y="52388"/>
            <a:ext cx="9144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 dirty="0">
                <a:latin typeface="Calibri" charset="0"/>
              </a:rPr>
              <a:t>Pitching small cars to the American people</a:t>
            </a:r>
            <a:endParaRPr lang="en-US" sz="2800" dirty="0">
              <a:solidFill>
                <a:srgbClr val="000090"/>
              </a:solidFill>
            </a:endParaRPr>
          </a:p>
          <a:p>
            <a:pPr eaLnBrk="1" hangingPunct="1"/>
            <a:r>
              <a:rPr lang="en-US" sz="2600" dirty="0">
                <a:solidFill>
                  <a:srgbClr val="000090"/>
                </a:solidFill>
                <a:latin typeface="Calibri" charset="0"/>
                <a:cs typeface="Calibri" charset="0"/>
              </a:rPr>
              <a:t>required new approaches….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1219200"/>
            <a:ext cx="4445000" cy="565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8"/>
          <p:cNvSpPr/>
          <p:nvPr/>
        </p:nvSpPr>
        <p:spPr>
          <a:xfrm>
            <a:off x="6096000" y="2743200"/>
            <a:ext cx="914400" cy="304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172200" y="2514600"/>
            <a:ext cx="762000" cy="304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325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ext Box 2"/>
          <p:cNvSpPr txBox="1">
            <a:spLocks noChangeArrowheads="1"/>
          </p:cNvSpPr>
          <p:nvPr/>
        </p:nvSpPr>
        <p:spPr bwMode="auto">
          <a:xfrm>
            <a:off x="76200" y="76200"/>
            <a:ext cx="91440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000" b="1" dirty="0">
                <a:latin typeface="Calibri" charset="0"/>
              </a:rPr>
              <a:t>What governs fuel usage?</a:t>
            </a:r>
            <a:endParaRPr lang="en-US" sz="3000" b="1" dirty="0">
              <a:solidFill>
                <a:srgbClr val="00009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1914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 Box 2"/>
          <p:cNvSpPr txBox="1">
            <a:spLocks noChangeArrowheads="1"/>
          </p:cNvSpPr>
          <p:nvPr/>
        </p:nvSpPr>
        <p:spPr bwMode="auto">
          <a:xfrm>
            <a:off x="76200" y="0"/>
            <a:ext cx="91440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 b="1" dirty="0" smtClean="0">
                <a:solidFill>
                  <a:srgbClr val="000090"/>
                </a:solidFill>
                <a:latin typeface="Calibri" charset="0"/>
              </a:rPr>
              <a:t>20 years later: Production </a:t>
            </a:r>
            <a:r>
              <a:rPr lang="en-US" sz="2600" b="1" dirty="0">
                <a:solidFill>
                  <a:srgbClr val="000090"/>
                </a:solidFill>
                <a:latin typeface="Calibri" charset="0"/>
              </a:rPr>
              <a:t>improvements in U.S.</a:t>
            </a:r>
          </a:p>
          <a:p>
            <a:pPr eaLnBrk="1" hangingPunct="1"/>
            <a:endParaRPr lang="en-US" sz="2600" dirty="0">
              <a:solidFill>
                <a:srgbClr val="000090"/>
              </a:solidFill>
              <a:latin typeface="Calibri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57200" y="1066800"/>
            <a:ext cx="8382000" cy="897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1000"/>
              </a:spcAft>
            </a:pPr>
            <a:r>
              <a:rPr lang="en-US" sz="2200" dirty="0" smtClean="0">
                <a:latin typeface="Calibri" charset="0"/>
                <a:cs typeface="Calibri" charset="0"/>
              </a:rPr>
              <a:t>1896</a:t>
            </a:r>
            <a:r>
              <a:rPr lang="en-US" sz="2200" dirty="0">
                <a:latin typeface="Calibri" charset="0"/>
                <a:cs typeface="Calibri" charset="0"/>
              </a:rPr>
              <a:t>: Henry Ford starts company, Detroit</a:t>
            </a:r>
          </a:p>
          <a:p>
            <a:pPr eaLnBrk="1" hangingPunct="1">
              <a:spcAft>
                <a:spcPts val="500"/>
              </a:spcAft>
            </a:pPr>
            <a:r>
              <a:rPr lang="en-US" sz="2200" dirty="0">
                <a:latin typeface="Calibri" charset="0"/>
                <a:cs typeface="Calibri" charset="0"/>
              </a:rPr>
              <a:t>1908: Mass production of Ford Model </a:t>
            </a:r>
            <a:r>
              <a:rPr lang="en-US" sz="2200" dirty="0" err="1" smtClean="0">
                <a:latin typeface="Calibri" charset="0"/>
                <a:cs typeface="Calibri" charset="0"/>
              </a:rPr>
              <a:t>Ts</a:t>
            </a:r>
            <a:endParaRPr lang="en-US" sz="2200" dirty="0" smtClean="0">
              <a:latin typeface="Calibri" charset="0"/>
              <a:cs typeface="Calibri" charset="0"/>
            </a:endParaRPr>
          </a:p>
        </p:txBody>
      </p:sp>
      <p:sp>
        <p:nvSpPr>
          <p:cNvPr id="30724" name="TextBox 6"/>
          <p:cNvSpPr txBox="1">
            <a:spLocks noChangeArrowheads="1"/>
          </p:cNvSpPr>
          <p:nvPr/>
        </p:nvSpPr>
        <p:spPr bwMode="auto">
          <a:xfrm>
            <a:off x="4953000" y="3059113"/>
            <a:ext cx="4114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i="1">
                <a:solidFill>
                  <a:srgbClr val="333399"/>
                </a:solidFill>
                <a:latin typeface="Calibri" charset="0"/>
                <a:cs typeface="Calibri" charset="0"/>
              </a:rPr>
              <a:t>Ford Model T, 1908</a:t>
            </a:r>
            <a:r>
              <a:rPr lang="en-US" sz="1800" i="1">
                <a:solidFill>
                  <a:srgbClr val="333399"/>
                </a:solidFill>
                <a:latin typeface="Calibri" charset="0"/>
                <a:cs typeface="Calibri" charset="0"/>
              </a:rPr>
              <a:t>.</a:t>
            </a:r>
            <a:r>
              <a:rPr lang="en-US" sz="1200" i="1">
                <a:solidFill>
                  <a:srgbClr val="333399"/>
                </a:solidFill>
                <a:latin typeface="Calibri" charset="0"/>
                <a:cs typeface="Calibri" charset="0"/>
              </a:rPr>
              <a:t> (repainted, howstuffworks.com)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3505200"/>
            <a:ext cx="4352925" cy="319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3502025"/>
            <a:ext cx="4371975" cy="327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838200" y="3059113"/>
            <a:ext cx="3352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i="1">
                <a:solidFill>
                  <a:srgbClr val="333399"/>
                </a:solidFill>
                <a:latin typeface="Calibri" charset="0"/>
                <a:cs typeface="Calibri" charset="0"/>
              </a:rPr>
              <a:t>Ford Model T assembly line, 1924</a:t>
            </a:r>
            <a:r>
              <a:rPr lang="en-US" sz="1800" i="1">
                <a:solidFill>
                  <a:srgbClr val="333399"/>
                </a:solidFill>
                <a:latin typeface="Calibri" charset="0"/>
                <a:cs typeface="Calibri" charset="0"/>
              </a:rPr>
              <a:t>.</a:t>
            </a:r>
            <a:r>
              <a:rPr lang="en-US" sz="1200" i="1">
                <a:solidFill>
                  <a:srgbClr val="333399"/>
                </a:solidFill>
                <a:latin typeface="Calibri" charset="0"/>
                <a:cs typeface="Calibri" charset="0"/>
              </a:rPr>
              <a:t> 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295400" y="1833438"/>
            <a:ext cx="6248400" cy="83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300"/>
              </a:spcAft>
            </a:pPr>
            <a:r>
              <a:rPr lang="en-US" sz="2200" dirty="0" smtClean="0">
                <a:solidFill>
                  <a:srgbClr val="284CB3"/>
                </a:solidFill>
                <a:latin typeface="Calibri" charset="0"/>
                <a:cs typeface="Calibri" charset="0"/>
              </a:rPr>
              <a:t>first affordable automobile for the middle class</a:t>
            </a:r>
          </a:p>
          <a:p>
            <a:pPr eaLnBrk="1" hangingPunct="1">
              <a:spcAft>
                <a:spcPts val="300"/>
              </a:spcAft>
            </a:pPr>
            <a:r>
              <a:rPr lang="en-US" sz="2200" dirty="0" smtClean="0">
                <a:solidFill>
                  <a:srgbClr val="284CB3"/>
                </a:solidFill>
                <a:latin typeface="Calibri" charset="0"/>
                <a:cs typeface="Calibri" charset="0"/>
              </a:rPr>
              <a:t>15,000 orders placed within days, &gt; 15 M total sold</a:t>
            </a:r>
          </a:p>
        </p:txBody>
      </p:sp>
    </p:spTree>
    <p:extLst>
      <p:ext uri="{BB962C8B-B14F-4D97-AF65-F5344CB8AC3E}">
        <p14:creationId xmlns:p14="http://schemas.microsoft.com/office/powerpoint/2010/main" val="2336752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ext Box 2"/>
          <p:cNvSpPr txBox="1">
            <a:spLocks noChangeArrowheads="1"/>
          </p:cNvSpPr>
          <p:nvPr/>
        </p:nvSpPr>
        <p:spPr bwMode="auto">
          <a:xfrm>
            <a:off x="76200" y="76200"/>
            <a:ext cx="91440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000" b="1" dirty="0">
                <a:latin typeface="Calibri" charset="0"/>
              </a:rPr>
              <a:t>What happens to the fuel burnt in a car engine?</a:t>
            </a:r>
            <a:endParaRPr lang="en-US" sz="3000" b="1" dirty="0">
              <a:solidFill>
                <a:srgbClr val="000090"/>
              </a:solidFill>
              <a:latin typeface="Calibri" charset="0"/>
            </a:endParaRPr>
          </a:p>
        </p:txBody>
      </p:sp>
      <p:sp>
        <p:nvSpPr>
          <p:cNvPr id="15362" name="TextBox 5"/>
          <p:cNvSpPr txBox="1">
            <a:spLocks noChangeArrowheads="1"/>
          </p:cNvSpPr>
          <p:nvPr/>
        </p:nvSpPr>
        <p:spPr bwMode="auto">
          <a:xfrm>
            <a:off x="1752600" y="762000"/>
            <a:ext cx="7239000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latin typeface="Calibri" charset="0"/>
                <a:cs typeface="Calibri" charset="0"/>
              </a:rPr>
              <a:t>Typically ~ 25</a:t>
            </a:r>
            <a:r>
              <a:rPr lang="en-US" dirty="0" smtClean="0">
                <a:latin typeface="Calibri" charset="0"/>
                <a:cs typeface="Calibri" charset="0"/>
              </a:rPr>
              <a:t>% efficiency ) in Otto, 30% in Diesel</a:t>
            </a:r>
          </a:p>
          <a:p>
            <a:pPr eaLnBrk="1" hangingPunct="1"/>
            <a:r>
              <a:rPr lang="en-US" dirty="0" smtClean="0">
                <a:latin typeface="Calibri" charset="0"/>
                <a:cs typeface="Calibri" charset="0"/>
              </a:rPr>
              <a:t>			</a:t>
            </a:r>
            <a:r>
              <a:rPr lang="en-US" sz="2000" i="1" dirty="0" smtClean="0">
                <a:latin typeface="Calibri" charset="0"/>
                <a:cs typeface="Calibri" charset="0"/>
              </a:rPr>
              <a:t>( that is, 25-30% fuel energy</a:t>
            </a:r>
            <a:r>
              <a:rPr lang="en-US" sz="2000" i="1" dirty="0" smtClean="0">
                <a:latin typeface="Calibri" charset="0"/>
                <a:cs typeface="Calibri" charset="0"/>
                <a:sym typeface="Wingdings"/>
              </a:rPr>
              <a:t> kinetic energy)</a:t>
            </a:r>
            <a:endParaRPr lang="en-US" sz="2000" i="1" dirty="0">
              <a:latin typeface="Calibri" charset="0"/>
              <a:cs typeface="Calibri" charset="0"/>
            </a:endParaRPr>
          </a:p>
          <a:p>
            <a:pPr eaLnBrk="1" hangingPunct="1"/>
            <a:r>
              <a:rPr lang="en-US" dirty="0">
                <a:latin typeface="Calibri" charset="0"/>
                <a:cs typeface="Calibri" charset="0"/>
              </a:rPr>
              <a:t>                </a:t>
            </a:r>
            <a:r>
              <a:rPr lang="en-US" dirty="0" smtClean="0">
                <a:latin typeface="Calibri" charset="0"/>
                <a:cs typeface="Calibri" charset="0"/>
              </a:rPr>
              <a:t>So ~ </a:t>
            </a:r>
            <a:r>
              <a:rPr lang="en-US" dirty="0">
                <a:latin typeface="Calibri" charset="0"/>
                <a:cs typeface="Calibri" charset="0"/>
              </a:rPr>
              <a:t>75-70% loss to heat</a:t>
            </a:r>
          </a:p>
        </p:txBody>
      </p:sp>
      <p:sp>
        <p:nvSpPr>
          <p:cNvPr id="4" name="Left Brace 3"/>
          <p:cNvSpPr/>
          <p:nvPr/>
        </p:nvSpPr>
        <p:spPr>
          <a:xfrm>
            <a:off x="1447800" y="3505200"/>
            <a:ext cx="685800" cy="2743200"/>
          </a:xfrm>
          <a:prstGeom prst="leftBrac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81000" y="4394200"/>
            <a:ext cx="12192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latin typeface="Calibri" charset="0"/>
                <a:cs typeface="Calibri" charset="0"/>
              </a:rPr>
              <a:t>Roughly equal in size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438400" y="3289300"/>
            <a:ext cx="60198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en-US" b="1">
                <a:latin typeface="Calibri" charset="0"/>
                <a:cs typeface="Calibri" charset="0"/>
              </a:rPr>
              <a:t>Braking</a:t>
            </a:r>
            <a:r>
              <a:rPr lang="en-US">
                <a:latin typeface="Calibri" charset="0"/>
                <a:cs typeface="Calibri" charset="0"/>
              </a:rPr>
              <a:t> (kinetic energy must be replaced later on acceleration)</a:t>
            </a:r>
          </a:p>
          <a:p>
            <a:pPr eaLnBrk="1" hangingPunct="1">
              <a:buFontTx/>
              <a:buAutoNum type="arabicPeriod"/>
            </a:pPr>
            <a:endParaRPr lang="en-US" b="1">
              <a:latin typeface="Calibri" charset="0"/>
              <a:cs typeface="Calibri" charset="0"/>
            </a:endParaRPr>
          </a:p>
          <a:p>
            <a:pPr eaLnBrk="1" hangingPunct="1">
              <a:buFontTx/>
              <a:buAutoNum type="arabicPeriod"/>
            </a:pPr>
            <a:r>
              <a:rPr lang="en-US" b="1">
                <a:latin typeface="Calibri" charset="0"/>
                <a:cs typeface="Calibri" charset="0"/>
              </a:rPr>
              <a:t>Frictional losses in gears, bearings</a:t>
            </a:r>
            <a:endParaRPr lang="en-US">
              <a:latin typeface="Calibri" charset="0"/>
              <a:cs typeface="Calibri" charset="0"/>
            </a:endParaRPr>
          </a:p>
          <a:p>
            <a:pPr eaLnBrk="1" hangingPunct="1">
              <a:buFontTx/>
              <a:buAutoNum type="arabicPeriod"/>
            </a:pPr>
            <a:endParaRPr lang="en-US" b="1">
              <a:latin typeface="Calibri" charset="0"/>
              <a:cs typeface="Calibri" charset="0"/>
            </a:endParaRPr>
          </a:p>
          <a:p>
            <a:pPr eaLnBrk="1" hangingPunct="1">
              <a:buFontTx/>
              <a:buAutoNum type="arabicPeriod"/>
            </a:pPr>
            <a:r>
              <a:rPr lang="en-US" b="1">
                <a:latin typeface="Calibri" charset="0"/>
                <a:cs typeface="Calibri" charset="0"/>
              </a:rPr>
              <a:t>Rolling resistance</a:t>
            </a:r>
          </a:p>
          <a:p>
            <a:pPr eaLnBrk="1" hangingPunct="1">
              <a:buFontTx/>
              <a:buAutoNum type="arabicPeriod"/>
            </a:pPr>
            <a:endParaRPr lang="en-US" b="1">
              <a:latin typeface="Calibri" charset="0"/>
              <a:cs typeface="Calibri" charset="0"/>
            </a:endParaRPr>
          </a:p>
          <a:p>
            <a:pPr eaLnBrk="1" hangingPunct="1">
              <a:buFontTx/>
              <a:buAutoNum type="arabicPeriod"/>
            </a:pPr>
            <a:r>
              <a:rPr lang="en-US" b="1">
                <a:latin typeface="Calibri" charset="0"/>
                <a:cs typeface="Calibri" charset="0"/>
              </a:rPr>
              <a:t>Air resistance </a:t>
            </a:r>
            <a:r>
              <a:rPr lang="en-US">
                <a:latin typeface="Calibri" charset="0"/>
                <a:cs typeface="Calibri" charset="0"/>
              </a:rPr>
              <a:t>(aerodynamic drag)</a:t>
            </a:r>
          </a:p>
          <a:p>
            <a:pPr eaLnBrk="1" hangingPunct="1">
              <a:buFontTx/>
              <a:buAutoNum type="arabicPeriod"/>
            </a:pPr>
            <a:endParaRPr lang="en-US" b="1">
              <a:latin typeface="Calibri" charset="0"/>
              <a:cs typeface="Calibri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52400" y="838200"/>
            <a:ext cx="1143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>
                <a:solidFill>
                  <a:srgbClr val="FF6600"/>
                </a:solidFill>
              </a:rPr>
              <a:t>ENGINE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52400" y="2919413"/>
            <a:ext cx="1905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FF6600"/>
                </a:solidFill>
              </a:rPr>
              <a:t>DISSIPATION</a:t>
            </a: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1447800" y="2057400"/>
            <a:ext cx="7391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i="1" dirty="0">
                <a:solidFill>
                  <a:srgbClr val="333399"/>
                </a:solidFill>
                <a:latin typeface="Calibri" charset="0"/>
                <a:cs typeface="Calibri" charset="0"/>
              </a:rPr>
              <a:t>What then happens to the kinetic energy? </a:t>
            </a:r>
          </a:p>
          <a:p>
            <a:pPr algn="ctr" eaLnBrk="1" hangingPunct="1"/>
            <a:r>
              <a:rPr lang="en-US" i="1" dirty="0">
                <a:solidFill>
                  <a:srgbClr val="333399"/>
                </a:solidFill>
                <a:latin typeface="Calibri" charset="0"/>
                <a:cs typeface="Calibri" charset="0"/>
              </a:rPr>
              <a:t>Must dissipate </a:t>
            </a:r>
            <a:r>
              <a:rPr lang="en-US" i="1" dirty="0" smtClean="0">
                <a:solidFill>
                  <a:srgbClr val="333399"/>
                </a:solidFill>
                <a:latin typeface="Calibri" charset="0"/>
                <a:cs typeface="Calibri" charset="0"/>
              </a:rPr>
              <a:t>somehow and eventually also become heat</a:t>
            </a:r>
            <a:endParaRPr lang="en-US" i="1" dirty="0">
              <a:solidFill>
                <a:srgbClr val="333399"/>
              </a:solidFill>
              <a:latin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593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  <p:bldP spid="4" grpId="0" animBg="1"/>
      <p:bldP spid="5" grpId="0"/>
      <p:bldP spid="6" grpId="0" build="p" bldLvl="2"/>
      <p:bldP spid="2" grpId="0"/>
      <p:bldP spid="8" grpId="0"/>
      <p:bldP spid="9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ext Box 2"/>
          <p:cNvSpPr txBox="1">
            <a:spLocks noChangeArrowheads="1"/>
          </p:cNvSpPr>
          <p:nvPr/>
        </p:nvSpPr>
        <p:spPr bwMode="auto">
          <a:xfrm>
            <a:off x="76200" y="76200"/>
            <a:ext cx="91440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 b="1">
                <a:latin typeface="Calibri" charset="0"/>
              </a:rPr>
              <a:t>Fuel uses in transportation: </a:t>
            </a:r>
            <a:r>
              <a:rPr lang="en-US" sz="2600">
                <a:solidFill>
                  <a:srgbClr val="000090"/>
                </a:solidFill>
                <a:latin typeface="Calibri" charset="0"/>
              </a:rPr>
              <a:t>air resistance</a:t>
            </a:r>
            <a:endParaRPr lang="en-US" sz="2600" b="1">
              <a:solidFill>
                <a:srgbClr val="000090"/>
              </a:solidFill>
              <a:latin typeface="Calibri" charset="0"/>
            </a:endParaRPr>
          </a:p>
        </p:txBody>
      </p:sp>
      <p:sp>
        <p:nvSpPr>
          <p:cNvPr id="80898" name="TextBox 5"/>
          <p:cNvSpPr txBox="1">
            <a:spLocks noChangeArrowheads="1"/>
          </p:cNvSpPr>
          <p:nvPr/>
        </p:nvSpPr>
        <p:spPr bwMode="auto">
          <a:xfrm>
            <a:off x="1447800" y="762000"/>
            <a:ext cx="6705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Calibri" charset="0"/>
                <a:cs typeface="Calibri" charset="0"/>
              </a:rPr>
              <a:t>Energy used to push air in front of car – goes into kinetic energy of the air</a:t>
            </a:r>
          </a:p>
        </p:txBody>
      </p:sp>
      <p:pic>
        <p:nvPicPr>
          <p:cNvPr id="80899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159000"/>
            <a:ext cx="39878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eft Arrow 7"/>
          <p:cNvSpPr/>
          <p:nvPr/>
        </p:nvSpPr>
        <p:spPr>
          <a:xfrm rot="10800000">
            <a:off x="5867400" y="2159000"/>
            <a:ext cx="1219200" cy="533400"/>
          </a:xfrm>
          <a:prstGeom prst="lef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Left Arrow 8"/>
          <p:cNvSpPr/>
          <p:nvPr/>
        </p:nvSpPr>
        <p:spPr>
          <a:xfrm rot="10800000">
            <a:off x="5867400" y="2768600"/>
            <a:ext cx="1219200" cy="533400"/>
          </a:xfrm>
          <a:prstGeom prst="lef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Left Arrow 9"/>
          <p:cNvSpPr/>
          <p:nvPr/>
        </p:nvSpPr>
        <p:spPr>
          <a:xfrm rot="10800000">
            <a:off x="5867400" y="3365500"/>
            <a:ext cx="1219200" cy="533400"/>
          </a:xfrm>
          <a:prstGeom prst="lef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895600" y="2157413"/>
            <a:ext cx="1219200" cy="15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904" name="TextBox 14"/>
          <p:cNvSpPr txBox="1">
            <a:spLocks noChangeArrowheads="1"/>
          </p:cNvSpPr>
          <p:nvPr/>
        </p:nvSpPr>
        <p:spPr bwMode="auto">
          <a:xfrm>
            <a:off x="3276600" y="1752600"/>
            <a:ext cx="457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Calibri" charset="0"/>
                <a:cs typeface="Calibri" charset="0"/>
              </a:rPr>
              <a:t>v</a:t>
            </a:r>
          </a:p>
        </p:txBody>
      </p:sp>
      <p:sp>
        <p:nvSpPr>
          <p:cNvPr id="80905" name="TextBox 17"/>
          <p:cNvSpPr txBox="1">
            <a:spLocks noChangeArrowheads="1"/>
          </p:cNvSpPr>
          <p:nvPr/>
        </p:nvSpPr>
        <p:spPr bwMode="auto">
          <a:xfrm>
            <a:off x="6172200" y="1758950"/>
            <a:ext cx="457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Calibri" charset="0"/>
                <a:cs typeface="Calibri" charset="0"/>
              </a:rPr>
              <a:t>v</a:t>
            </a:r>
          </a:p>
        </p:txBody>
      </p:sp>
      <p:sp>
        <p:nvSpPr>
          <p:cNvPr id="34827" name="TextBox 5"/>
          <p:cNvSpPr txBox="1">
            <a:spLocks noChangeArrowheads="1"/>
          </p:cNvSpPr>
          <p:nvPr/>
        </p:nvSpPr>
        <p:spPr bwMode="auto">
          <a:xfrm>
            <a:off x="1371600" y="4267200"/>
            <a:ext cx="67056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333399"/>
                </a:solidFill>
                <a:latin typeface="Calibri" charset="0"/>
                <a:cs typeface="Calibri" charset="0"/>
              </a:rPr>
              <a:t>Worst-case scenario:  </a:t>
            </a:r>
            <a:r>
              <a:rPr lang="en-US">
                <a:latin typeface="Calibri" charset="0"/>
                <a:cs typeface="Calibri" charset="0"/>
              </a:rPr>
              <a:t>the car pushes all air it intersects up to its speed v. Power to do this is same as energy in flow of air at that speed: </a:t>
            </a:r>
            <a:r>
              <a:rPr lang="en-US" i="1">
                <a:latin typeface="Calibri" charset="0"/>
                <a:cs typeface="Calibri" charset="0"/>
              </a:rPr>
              <a:t> </a:t>
            </a:r>
            <a:endParaRPr lang="en-US" sz="1800" i="1">
              <a:latin typeface="Calibri" charset="0"/>
              <a:cs typeface="Calibri" charset="0"/>
            </a:endParaRPr>
          </a:p>
          <a:p>
            <a:pPr eaLnBrk="1" hangingPunct="1"/>
            <a:r>
              <a:rPr lang="en-US" sz="1800" i="1">
                <a:latin typeface="Calibri" charset="0"/>
                <a:cs typeface="Calibri" charset="0"/>
              </a:rPr>
              <a:t>   </a:t>
            </a:r>
          </a:p>
          <a:p>
            <a:pPr eaLnBrk="1" hangingPunct="1"/>
            <a:r>
              <a:rPr lang="en-US" sz="1800" i="1">
                <a:latin typeface="Calibri" charset="0"/>
                <a:cs typeface="Calibri" charset="0"/>
              </a:rPr>
              <a:t>					</a:t>
            </a:r>
            <a:r>
              <a:rPr lang="en-US" i="1">
                <a:latin typeface="Calibri" charset="0"/>
                <a:cs typeface="Calibri" charset="0"/>
              </a:rPr>
              <a:t>	</a:t>
            </a:r>
            <a:r>
              <a:rPr lang="en-US" i="1">
                <a:solidFill>
                  <a:srgbClr val="333399"/>
                </a:solidFill>
                <a:latin typeface="Calibri" charset="0"/>
                <a:cs typeface="Calibri" charset="0"/>
              </a:rPr>
              <a:t> P = ½ </a:t>
            </a:r>
            <a:r>
              <a:rPr lang="en-US" i="1">
                <a:solidFill>
                  <a:srgbClr val="333399"/>
                </a:solidFill>
                <a:latin typeface="Symbol" charset="0"/>
                <a:cs typeface="Calibri" charset="0"/>
              </a:rPr>
              <a:t>r</a:t>
            </a:r>
            <a:r>
              <a:rPr lang="en-US" i="1">
                <a:solidFill>
                  <a:srgbClr val="333399"/>
                </a:solidFill>
                <a:latin typeface="Calibri" charset="0"/>
                <a:cs typeface="Calibri" charset="0"/>
              </a:rPr>
              <a:t> A v</a:t>
            </a:r>
            <a:r>
              <a:rPr lang="en-US" i="1" baseline="30000">
                <a:solidFill>
                  <a:srgbClr val="333399"/>
                </a:solidFill>
                <a:latin typeface="Calibri" charset="0"/>
                <a:cs typeface="Calibri" charset="0"/>
              </a:rPr>
              <a:t>3</a:t>
            </a:r>
            <a:endParaRPr lang="en-US" i="1">
              <a:solidFill>
                <a:srgbClr val="333399"/>
              </a:solidFill>
              <a:latin typeface="Calibri" charset="0"/>
              <a:cs typeface="Calibri" charset="0"/>
            </a:endParaRPr>
          </a:p>
          <a:p>
            <a:pPr eaLnBrk="1" hangingPunct="1"/>
            <a:endParaRPr lang="en-US" baseline="30000">
              <a:latin typeface="Calibri" charset="0"/>
              <a:cs typeface="Calibri" charset="0"/>
            </a:endParaRPr>
          </a:p>
          <a:p>
            <a:pPr eaLnBrk="1" hangingPunct="1"/>
            <a:r>
              <a:rPr lang="en-US">
                <a:latin typeface="Calibri" charset="0"/>
                <a:cs typeface="Calibri" charset="0"/>
              </a:rPr>
              <a:t>where A is the cross-sectional area of the car. </a:t>
            </a:r>
          </a:p>
        </p:txBody>
      </p:sp>
    </p:spTree>
    <p:extLst>
      <p:ext uri="{BB962C8B-B14F-4D97-AF65-F5344CB8AC3E}">
        <p14:creationId xmlns:p14="http://schemas.microsoft.com/office/powerpoint/2010/main" val="2059568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7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Text Box 2"/>
          <p:cNvSpPr txBox="1">
            <a:spLocks noChangeArrowheads="1"/>
          </p:cNvSpPr>
          <p:nvPr/>
        </p:nvSpPr>
        <p:spPr bwMode="auto">
          <a:xfrm>
            <a:off x="76200" y="76200"/>
            <a:ext cx="91440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 b="1">
                <a:latin typeface="Calibri" charset="0"/>
              </a:rPr>
              <a:t>Fuel uses in transportation: </a:t>
            </a:r>
            <a:r>
              <a:rPr lang="en-US" sz="2600">
                <a:solidFill>
                  <a:srgbClr val="000090"/>
                </a:solidFill>
                <a:latin typeface="Calibri" charset="0"/>
              </a:rPr>
              <a:t>air resistance</a:t>
            </a:r>
            <a:endParaRPr lang="en-US" sz="2600" b="1">
              <a:solidFill>
                <a:srgbClr val="000090"/>
              </a:solidFill>
              <a:latin typeface="Calibri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0" y="6381750"/>
            <a:ext cx="922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>
                <a:solidFill>
                  <a:srgbClr val="333399"/>
                </a:solidFill>
                <a:latin typeface="Calibri" charset="0"/>
                <a:cs typeface="Calibri" charset="0"/>
              </a:rPr>
              <a:t>Sports cars want low C</a:t>
            </a:r>
            <a:r>
              <a:rPr lang="en-US" sz="2000" baseline="-25000">
                <a:solidFill>
                  <a:srgbClr val="333399"/>
                </a:solidFill>
                <a:latin typeface="Calibri" charset="0"/>
                <a:cs typeface="Calibri" charset="0"/>
              </a:rPr>
              <a:t>a</a:t>
            </a:r>
            <a:r>
              <a:rPr lang="en-US" sz="2000">
                <a:solidFill>
                  <a:srgbClr val="333399"/>
                </a:solidFill>
                <a:latin typeface="Calibri" charset="0"/>
                <a:cs typeface="Calibri" charset="0"/>
              </a:rPr>
              <a:t> because of </a:t>
            </a:r>
            <a:r>
              <a:rPr lang="en-US" sz="2000" i="1">
                <a:solidFill>
                  <a:srgbClr val="333399"/>
                </a:solidFill>
                <a:latin typeface="Calibri" charset="0"/>
                <a:cs typeface="Calibri" charset="0"/>
              </a:rPr>
              <a:t>v</a:t>
            </a:r>
            <a:r>
              <a:rPr lang="en-US" sz="2000" i="1" baseline="30000">
                <a:solidFill>
                  <a:srgbClr val="333399"/>
                </a:solidFill>
                <a:latin typeface="Calibri" charset="0"/>
                <a:cs typeface="Calibri" charset="0"/>
              </a:rPr>
              <a:t>3 </a:t>
            </a:r>
            <a:r>
              <a:rPr lang="en-US" sz="2000">
                <a:solidFill>
                  <a:srgbClr val="333399"/>
                </a:solidFill>
                <a:latin typeface="Calibri" charset="0"/>
                <a:cs typeface="Calibri" charset="0"/>
              </a:rPr>
              <a:t>depend. Typical C</a:t>
            </a:r>
            <a:r>
              <a:rPr lang="en-US" sz="2000" baseline="-25000">
                <a:solidFill>
                  <a:srgbClr val="333399"/>
                </a:solidFill>
                <a:latin typeface="Calibri" charset="0"/>
                <a:cs typeface="Calibri" charset="0"/>
              </a:rPr>
              <a:t>a</a:t>
            </a:r>
            <a:r>
              <a:rPr lang="en-US" sz="2000">
                <a:solidFill>
                  <a:srgbClr val="333399"/>
                </a:solidFill>
                <a:latin typeface="Calibri" charset="0"/>
                <a:cs typeface="Calibri" charset="0"/>
              </a:rPr>
              <a:t>:  Porsche 0.3, Hummer 0.6. 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895600" y="2157413"/>
            <a:ext cx="1219200" cy="15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924" name="TextBox 14"/>
          <p:cNvSpPr txBox="1">
            <a:spLocks noChangeArrowheads="1"/>
          </p:cNvSpPr>
          <p:nvPr/>
        </p:nvSpPr>
        <p:spPr bwMode="auto">
          <a:xfrm>
            <a:off x="3276600" y="1752600"/>
            <a:ext cx="457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Calibri" charset="0"/>
                <a:cs typeface="Calibri" charset="0"/>
              </a:rPr>
              <a:t>v</a:t>
            </a:r>
          </a:p>
        </p:txBody>
      </p:sp>
      <p:sp>
        <p:nvSpPr>
          <p:cNvPr id="17413" name="TextBox 5"/>
          <p:cNvSpPr txBox="1">
            <a:spLocks noChangeArrowheads="1"/>
          </p:cNvSpPr>
          <p:nvPr/>
        </p:nvSpPr>
        <p:spPr bwMode="auto">
          <a:xfrm>
            <a:off x="1447800" y="4495800"/>
            <a:ext cx="67056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Calibri" charset="0"/>
                <a:cs typeface="Calibri" charset="0"/>
              </a:rPr>
              <a:t>Solution: adjust formula by some fudge factor that describes how </a:t>
            </a:r>
            <a:r>
              <a:rPr lang="ja-JP" altLang="en-US">
                <a:latin typeface="Calibri" charset="0"/>
                <a:cs typeface="Calibri" charset="0"/>
              </a:rPr>
              <a:t>“</a:t>
            </a:r>
            <a:r>
              <a:rPr lang="en-US" altLang="ja-JP">
                <a:latin typeface="Calibri" charset="0"/>
                <a:cs typeface="Calibri" charset="0"/>
              </a:rPr>
              <a:t>streamlined</a:t>
            </a:r>
            <a:r>
              <a:rPr lang="ja-JP" altLang="en-US">
                <a:latin typeface="Calibri" charset="0"/>
                <a:cs typeface="Calibri" charset="0"/>
              </a:rPr>
              <a:t>”</a:t>
            </a:r>
            <a:r>
              <a:rPr lang="en-US" altLang="ja-JP">
                <a:latin typeface="Calibri" charset="0"/>
                <a:cs typeface="Calibri" charset="0"/>
              </a:rPr>
              <a:t> the car shape is:</a:t>
            </a:r>
            <a:endParaRPr lang="en-US" altLang="ja-JP" sz="800">
              <a:latin typeface="Calibri" charset="0"/>
              <a:cs typeface="Calibri" charset="0"/>
            </a:endParaRPr>
          </a:p>
          <a:p>
            <a:pPr eaLnBrk="1" hangingPunct="1"/>
            <a:endParaRPr lang="en-US" sz="800" i="1">
              <a:latin typeface="Calibri" charset="0"/>
              <a:cs typeface="Calibri" charset="0"/>
            </a:endParaRPr>
          </a:p>
          <a:p>
            <a:pPr eaLnBrk="1" hangingPunct="1"/>
            <a:r>
              <a:rPr lang="en-US" sz="800" i="1">
                <a:latin typeface="Calibri" charset="0"/>
                <a:cs typeface="Calibri" charset="0"/>
              </a:rPr>
              <a:t>						</a:t>
            </a:r>
            <a:r>
              <a:rPr lang="en-US" i="1">
                <a:latin typeface="Calibri" charset="0"/>
                <a:cs typeface="Calibri" charset="0"/>
              </a:rPr>
              <a:t> </a:t>
            </a:r>
            <a:r>
              <a:rPr lang="en-US" i="1">
                <a:solidFill>
                  <a:srgbClr val="333399"/>
                </a:solidFill>
                <a:latin typeface="Calibri" charset="0"/>
                <a:cs typeface="Calibri" charset="0"/>
              </a:rPr>
              <a:t>P = C</a:t>
            </a:r>
            <a:r>
              <a:rPr lang="en-US" i="1" baseline="-25000">
                <a:solidFill>
                  <a:srgbClr val="333399"/>
                </a:solidFill>
                <a:latin typeface="Calibri" charset="0"/>
                <a:cs typeface="Calibri" charset="0"/>
              </a:rPr>
              <a:t>a</a:t>
            </a:r>
            <a:r>
              <a:rPr lang="en-US" i="1">
                <a:solidFill>
                  <a:srgbClr val="333399"/>
                </a:solidFill>
                <a:latin typeface="Calibri" charset="0"/>
                <a:cs typeface="Calibri" charset="0"/>
              </a:rPr>
              <a:t> ½ </a:t>
            </a:r>
            <a:r>
              <a:rPr lang="en-US" i="1">
                <a:solidFill>
                  <a:srgbClr val="333399"/>
                </a:solidFill>
                <a:latin typeface="Symbol" charset="0"/>
                <a:cs typeface="Calibri" charset="0"/>
              </a:rPr>
              <a:t>r</a:t>
            </a:r>
            <a:r>
              <a:rPr lang="en-US" i="1">
                <a:solidFill>
                  <a:srgbClr val="333399"/>
                </a:solidFill>
                <a:latin typeface="Calibri" charset="0"/>
                <a:cs typeface="Calibri" charset="0"/>
              </a:rPr>
              <a:t> A v</a:t>
            </a:r>
            <a:r>
              <a:rPr lang="en-US" i="1" baseline="30000">
                <a:solidFill>
                  <a:srgbClr val="333399"/>
                </a:solidFill>
                <a:latin typeface="Calibri" charset="0"/>
                <a:cs typeface="Calibri" charset="0"/>
              </a:rPr>
              <a:t>3</a:t>
            </a:r>
            <a:endParaRPr lang="en-US" i="1">
              <a:solidFill>
                <a:srgbClr val="333399"/>
              </a:solidFill>
              <a:latin typeface="Calibri" charset="0"/>
              <a:cs typeface="Calibri" charset="0"/>
            </a:endParaRPr>
          </a:p>
          <a:p>
            <a:pPr eaLnBrk="1" hangingPunct="1"/>
            <a:endParaRPr lang="en-US" baseline="30000">
              <a:latin typeface="Calibri" charset="0"/>
              <a:cs typeface="Calibri" charset="0"/>
            </a:endParaRPr>
          </a:p>
        </p:txBody>
      </p:sp>
      <p:graphicFrame>
        <p:nvGraphicFramePr>
          <p:cNvPr id="81926" name="Object 2"/>
          <p:cNvGraphicFramePr>
            <a:graphicFrameLocks noChangeAspect="1"/>
          </p:cNvGraphicFramePr>
          <p:nvPr/>
        </p:nvGraphicFramePr>
        <p:xfrm>
          <a:off x="2514600" y="1600200"/>
          <a:ext cx="4419600" cy="287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Document" r:id="rId3" imgW="21942857" imgH="14273016" progId="Word.Document.12">
                  <p:link updateAutomatic="1"/>
                </p:oleObj>
              </mc:Choice>
              <mc:Fallback>
                <p:oleObj name="Document" r:id="rId3" imgW="21942857" imgH="14273016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1600200"/>
                        <a:ext cx="4419600" cy="2874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27" name="TextBox 5"/>
          <p:cNvSpPr txBox="1">
            <a:spLocks noChangeArrowheads="1"/>
          </p:cNvSpPr>
          <p:nvPr/>
        </p:nvSpPr>
        <p:spPr bwMode="auto">
          <a:xfrm>
            <a:off x="1447800" y="762000"/>
            <a:ext cx="6705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Calibri" charset="0"/>
                <a:cs typeface="Calibri" charset="0"/>
              </a:rPr>
              <a:t>Real life is not the worst-case scenario – car slips through air without having to accelerate it all to v</a:t>
            </a:r>
          </a:p>
        </p:txBody>
      </p:sp>
    </p:spTree>
    <p:extLst>
      <p:ext uri="{BB962C8B-B14F-4D97-AF65-F5344CB8AC3E}">
        <p14:creationId xmlns:p14="http://schemas.microsoft.com/office/powerpoint/2010/main" val="3214883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41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ext Box 2"/>
          <p:cNvSpPr txBox="1">
            <a:spLocks noChangeArrowheads="1"/>
          </p:cNvSpPr>
          <p:nvPr/>
        </p:nvSpPr>
        <p:spPr bwMode="auto">
          <a:xfrm>
            <a:off x="76200" y="76200"/>
            <a:ext cx="91440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 b="1">
                <a:latin typeface="Calibri" charset="0"/>
              </a:rPr>
              <a:t>Fuel uses in transportation: </a:t>
            </a:r>
            <a:r>
              <a:rPr lang="en-US" sz="2600">
                <a:solidFill>
                  <a:srgbClr val="000090"/>
                </a:solidFill>
                <a:latin typeface="Calibri" charset="0"/>
              </a:rPr>
              <a:t>rolling resistance or </a:t>
            </a:r>
            <a:r>
              <a:rPr lang="ja-JP" altLang="en-US" sz="2600">
                <a:solidFill>
                  <a:srgbClr val="000090"/>
                </a:solidFill>
                <a:latin typeface="Calibri" charset="0"/>
              </a:rPr>
              <a:t>“</a:t>
            </a:r>
            <a:r>
              <a:rPr lang="en-US" altLang="ja-JP" sz="2600">
                <a:solidFill>
                  <a:srgbClr val="000090"/>
                </a:solidFill>
                <a:latin typeface="Calibri" charset="0"/>
              </a:rPr>
              <a:t>rolling friction</a:t>
            </a:r>
            <a:r>
              <a:rPr lang="ja-JP" altLang="en-US" sz="2600">
                <a:solidFill>
                  <a:srgbClr val="000090"/>
                </a:solidFill>
                <a:latin typeface="Calibri" charset="0"/>
              </a:rPr>
              <a:t>”</a:t>
            </a:r>
            <a:endParaRPr lang="en-US" sz="2600" b="1">
              <a:solidFill>
                <a:srgbClr val="000090"/>
              </a:solidFill>
              <a:latin typeface="Calibri" charset="0"/>
            </a:endParaRPr>
          </a:p>
        </p:txBody>
      </p:sp>
      <p:sp>
        <p:nvSpPr>
          <p:cNvPr id="82946" name="TextBox 5"/>
          <p:cNvSpPr txBox="1">
            <a:spLocks noChangeArrowheads="1"/>
          </p:cNvSpPr>
          <p:nvPr/>
        </p:nvSpPr>
        <p:spPr bwMode="auto">
          <a:xfrm>
            <a:off x="1219200" y="762000"/>
            <a:ext cx="6705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Calibri" charset="0"/>
                <a:cs typeface="Calibri" charset="0"/>
              </a:rPr>
              <a:t>In real deformable tires, friction between tires and road causes force opposing motion of the car.</a:t>
            </a:r>
          </a:p>
        </p:txBody>
      </p:sp>
      <p:pic>
        <p:nvPicPr>
          <p:cNvPr id="8294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30388"/>
            <a:ext cx="39878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Arrow Connector 11"/>
          <p:cNvCxnSpPr/>
          <p:nvPr/>
        </p:nvCxnSpPr>
        <p:spPr>
          <a:xfrm>
            <a:off x="2895600" y="1828800"/>
            <a:ext cx="12192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949" name="TextBox 14"/>
          <p:cNvSpPr txBox="1">
            <a:spLocks noChangeArrowheads="1"/>
          </p:cNvSpPr>
          <p:nvPr/>
        </p:nvSpPr>
        <p:spPr bwMode="auto">
          <a:xfrm>
            <a:off x="3276600" y="1371600"/>
            <a:ext cx="457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Calibri" charset="0"/>
                <a:cs typeface="Calibri" charset="0"/>
              </a:rPr>
              <a:t>v</a:t>
            </a:r>
          </a:p>
        </p:txBody>
      </p:sp>
      <p:grpSp>
        <p:nvGrpSpPr>
          <p:cNvPr id="82950" name="Group 6"/>
          <p:cNvGrpSpPr>
            <a:grpSpLocks/>
          </p:cNvGrpSpPr>
          <p:nvPr/>
        </p:nvGrpSpPr>
        <p:grpSpPr bwMode="auto">
          <a:xfrm>
            <a:off x="4191000" y="3860800"/>
            <a:ext cx="2743200" cy="468313"/>
            <a:chOff x="4191000" y="3860800"/>
            <a:chExt cx="2743200" cy="468313"/>
          </a:xfrm>
        </p:grpSpPr>
        <p:cxnSp>
          <p:nvCxnSpPr>
            <p:cNvPr id="8" name="Straight Arrow Connector 7"/>
            <p:cNvCxnSpPr/>
            <p:nvPr/>
          </p:nvCxnSpPr>
          <p:spPr>
            <a:xfrm rot="10800000">
              <a:off x="4191000" y="3860800"/>
              <a:ext cx="838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2952" name="TextBox 26"/>
            <p:cNvSpPr txBox="1">
              <a:spLocks noChangeArrowheads="1"/>
            </p:cNvSpPr>
            <p:nvPr/>
          </p:nvSpPr>
          <p:spPr bwMode="auto">
            <a:xfrm>
              <a:off x="4343400" y="3867150"/>
              <a:ext cx="2590800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>
                  <a:latin typeface="Calibri" charset="0"/>
                  <a:cs typeface="Calibri" charset="0"/>
                </a:rPr>
                <a:t>F</a:t>
              </a:r>
              <a:r>
                <a:rPr lang="en-US" baseline="-25000">
                  <a:latin typeface="Calibri" charset="0"/>
                  <a:cs typeface="Calibri" charset="0"/>
                </a:rPr>
                <a:t>rr</a:t>
              </a:r>
              <a:endParaRPr lang="en-US">
                <a:latin typeface="Calibri" charset="0"/>
                <a:cs typeface="Calibri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0879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ext Box 2"/>
          <p:cNvSpPr txBox="1">
            <a:spLocks noChangeArrowheads="1"/>
          </p:cNvSpPr>
          <p:nvPr/>
        </p:nvSpPr>
        <p:spPr bwMode="auto">
          <a:xfrm>
            <a:off x="76200" y="76200"/>
            <a:ext cx="91440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 b="1">
                <a:latin typeface="Calibri" charset="0"/>
              </a:rPr>
              <a:t>Fuel uses in transportation: </a:t>
            </a:r>
            <a:r>
              <a:rPr lang="en-US" sz="2600">
                <a:solidFill>
                  <a:srgbClr val="000090"/>
                </a:solidFill>
                <a:latin typeface="Calibri" charset="0"/>
              </a:rPr>
              <a:t>rolling resistance or </a:t>
            </a:r>
            <a:r>
              <a:rPr lang="ja-JP" altLang="en-US" sz="2600">
                <a:solidFill>
                  <a:srgbClr val="000090"/>
                </a:solidFill>
                <a:latin typeface="Calibri" charset="0"/>
              </a:rPr>
              <a:t>“</a:t>
            </a:r>
            <a:r>
              <a:rPr lang="en-US" altLang="ja-JP" sz="2600">
                <a:solidFill>
                  <a:srgbClr val="000090"/>
                </a:solidFill>
                <a:latin typeface="Calibri" charset="0"/>
              </a:rPr>
              <a:t>rolling friction</a:t>
            </a:r>
            <a:r>
              <a:rPr lang="ja-JP" altLang="en-US" sz="2600">
                <a:solidFill>
                  <a:srgbClr val="000090"/>
                </a:solidFill>
                <a:latin typeface="Calibri" charset="0"/>
              </a:rPr>
              <a:t>”</a:t>
            </a:r>
            <a:endParaRPr lang="en-US" sz="2600" b="1">
              <a:solidFill>
                <a:srgbClr val="000090"/>
              </a:solidFill>
              <a:latin typeface="Calibri" charset="0"/>
            </a:endParaRPr>
          </a:p>
        </p:txBody>
      </p:sp>
      <p:sp>
        <p:nvSpPr>
          <p:cNvPr id="83970" name="TextBox 5"/>
          <p:cNvSpPr txBox="1">
            <a:spLocks noChangeArrowheads="1"/>
          </p:cNvSpPr>
          <p:nvPr/>
        </p:nvSpPr>
        <p:spPr bwMode="auto">
          <a:xfrm>
            <a:off x="1219200" y="762000"/>
            <a:ext cx="6934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Calibri" charset="0"/>
                <a:cs typeface="Calibri" charset="0"/>
              </a:rPr>
              <a:t>In real deformable tires, friction between tires and road causes force opposing motion of the car.</a:t>
            </a:r>
          </a:p>
        </p:txBody>
      </p:sp>
      <p:pic>
        <p:nvPicPr>
          <p:cNvPr id="83971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30388"/>
            <a:ext cx="39878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Arrow Connector 11"/>
          <p:cNvCxnSpPr/>
          <p:nvPr/>
        </p:nvCxnSpPr>
        <p:spPr>
          <a:xfrm>
            <a:off x="2895600" y="1828800"/>
            <a:ext cx="12192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973" name="TextBox 14"/>
          <p:cNvSpPr txBox="1">
            <a:spLocks noChangeArrowheads="1"/>
          </p:cNvSpPr>
          <p:nvPr/>
        </p:nvSpPr>
        <p:spPr bwMode="auto">
          <a:xfrm>
            <a:off x="3276600" y="1371600"/>
            <a:ext cx="457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Calibri" charset="0"/>
                <a:cs typeface="Calibri" charset="0"/>
              </a:rPr>
              <a:t>v</a:t>
            </a:r>
          </a:p>
        </p:txBody>
      </p:sp>
      <p:sp>
        <p:nvSpPr>
          <p:cNvPr id="36872" name="TextBox 5"/>
          <p:cNvSpPr txBox="1">
            <a:spLocks noChangeArrowheads="1"/>
          </p:cNvSpPr>
          <p:nvPr/>
        </p:nvSpPr>
        <p:spPr bwMode="auto">
          <a:xfrm>
            <a:off x="838200" y="4419600"/>
            <a:ext cx="74676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333399"/>
                </a:solidFill>
                <a:latin typeface="Calibri" charset="0"/>
                <a:cs typeface="Calibri" charset="0"/>
              </a:rPr>
              <a:t>Force of rolling friction </a:t>
            </a:r>
            <a:r>
              <a:rPr lang="en-US">
                <a:latin typeface="Calibri" charset="0"/>
                <a:cs typeface="Calibri" charset="0"/>
              </a:rPr>
              <a:t>is proportional to normal force that opposes car’s weight against ground</a:t>
            </a:r>
            <a:r>
              <a:rPr lang="en-US" sz="2000">
                <a:latin typeface="Calibri" charset="0"/>
                <a:cs typeface="Calibri" charset="0"/>
              </a:rPr>
              <a:t>. </a:t>
            </a:r>
          </a:p>
          <a:p>
            <a:pPr eaLnBrk="1" hangingPunct="1"/>
            <a:r>
              <a:rPr lang="en-US" sz="2000">
                <a:latin typeface="Calibri" charset="0"/>
                <a:cs typeface="Calibri" charset="0"/>
              </a:rPr>
              <a:t>     (Stick in a constant C</a:t>
            </a:r>
            <a:r>
              <a:rPr lang="en-US" sz="2000" baseline="-25000">
                <a:latin typeface="Calibri" charset="0"/>
                <a:cs typeface="Calibri" charset="0"/>
              </a:rPr>
              <a:t>rr</a:t>
            </a:r>
            <a:r>
              <a:rPr lang="en-US" sz="2000">
                <a:latin typeface="Calibri" charset="0"/>
                <a:cs typeface="Calibri" charset="0"/>
              </a:rPr>
              <a:t> , the </a:t>
            </a:r>
            <a:r>
              <a:rPr lang="ja-JP" altLang="en-US" sz="2000">
                <a:latin typeface="Calibri" charset="0"/>
                <a:cs typeface="Calibri" charset="0"/>
              </a:rPr>
              <a:t>“</a:t>
            </a:r>
            <a:r>
              <a:rPr lang="en-US" altLang="ja-JP" sz="2000">
                <a:latin typeface="Calibri" charset="0"/>
                <a:cs typeface="Calibri" charset="0"/>
              </a:rPr>
              <a:t>coefficient of rolling resistance</a:t>
            </a:r>
            <a:r>
              <a:rPr lang="ja-JP" altLang="en-US" sz="2000">
                <a:latin typeface="Calibri" charset="0"/>
                <a:cs typeface="Calibri" charset="0"/>
              </a:rPr>
              <a:t>”</a:t>
            </a:r>
            <a:r>
              <a:rPr lang="en-US" altLang="ja-JP" sz="2000">
                <a:latin typeface="Calibri" charset="0"/>
                <a:cs typeface="Calibri" charset="0"/>
              </a:rPr>
              <a:t>)</a:t>
            </a:r>
          </a:p>
          <a:p>
            <a:pPr eaLnBrk="1" hangingPunct="1"/>
            <a:endParaRPr lang="en-US">
              <a:solidFill>
                <a:srgbClr val="333399"/>
              </a:solidFill>
              <a:latin typeface="Calibri" charset="0"/>
              <a:cs typeface="Calibri" charset="0"/>
            </a:endParaRPr>
          </a:p>
          <a:p>
            <a:pPr eaLnBrk="1" hangingPunct="1"/>
            <a:r>
              <a:rPr lang="en-US">
                <a:solidFill>
                  <a:srgbClr val="333399"/>
                </a:solidFill>
                <a:latin typeface="Calibri" charset="0"/>
                <a:cs typeface="Calibri" charset="0"/>
              </a:rPr>
              <a:t>Power dissipated </a:t>
            </a:r>
            <a:r>
              <a:rPr lang="en-US">
                <a:latin typeface="Calibri" charset="0"/>
                <a:cs typeface="Calibri" charset="0"/>
              </a:rPr>
              <a:t>is energy/time = force x distance / time :</a:t>
            </a:r>
            <a:endParaRPr lang="en-US" sz="1800" i="1">
              <a:latin typeface="Calibri" charset="0"/>
              <a:cs typeface="Calibri" charset="0"/>
            </a:endParaRPr>
          </a:p>
          <a:p>
            <a:pPr eaLnBrk="1" hangingPunct="1"/>
            <a:r>
              <a:rPr lang="en-US" sz="1800" i="1">
                <a:latin typeface="Calibri" charset="0"/>
                <a:cs typeface="Calibri" charset="0"/>
              </a:rPr>
              <a:t>					</a:t>
            </a:r>
            <a:r>
              <a:rPr lang="en-US" i="1">
                <a:latin typeface="Calibri" charset="0"/>
                <a:cs typeface="Calibri" charset="0"/>
              </a:rPr>
              <a:t>	</a:t>
            </a:r>
            <a:r>
              <a:rPr lang="en-US" i="1">
                <a:solidFill>
                  <a:srgbClr val="333399"/>
                </a:solidFill>
                <a:latin typeface="Calibri" charset="0"/>
                <a:cs typeface="Calibri" charset="0"/>
              </a:rPr>
              <a:t> P = C</a:t>
            </a:r>
            <a:r>
              <a:rPr lang="en-US" i="1" baseline="-25000">
                <a:solidFill>
                  <a:srgbClr val="333399"/>
                </a:solidFill>
                <a:latin typeface="Calibri" charset="0"/>
                <a:cs typeface="Calibri" charset="0"/>
              </a:rPr>
              <a:t>rr</a:t>
            </a:r>
            <a:r>
              <a:rPr lang="en-US" i="1">
                <a:solidFill>
                  <a:srgbClr val="333399"/>
                </a:solidFill>
                <a:latin typeface="Calibri" charset="0"/>
                <a:cs typeface="Calibri" charset="0"/>
              </a:rPr>
              <a:t> m g v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5256213" y="3176588"/>
            <a:ext cx="1906587" cy="609600"/>
            <a:chOff x="5256213" y="3176588"/>
            <a:chExt cx="1906587" cy="609600"/>
          </a:xfrm>
        </p:grpSpPr>
        <p:sp>
          <p:nvSpPr>
            <p:cNvPr id="83980" name="TextBox 17"/>
            <p:cNvSpPr txBox="1">
              <a:spLocks noChangeArrowheads="1"/>
            </p:cNvSpPr>
            <p:nvPr/>
          </p:nvSpPr>
          <p:spPr bwMode="auto">
            <a:xfrm>
              <a:off x="5334000" y="3254375"/>
              <a:ext cx="1828800" cy="460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>
                  <a:latin typeface="Calibri" charset="0"/>
                  <a:cs typeface="Calibri" charset="0"/>
                </a:rPr>
                <a:t>F</a:t>
              </a:r>
              <a:r>
                <a:rPr lang="en-US" baseline="-25000">
                  <a:latin typeface="Calibri" charset="0"/>
                  <a:cs typeface="Calibri" charset="0"/>
                </a:rPr>
                <a:t>Norm</a:t>
              </a:r>
              <a:r>
                <a:rPr lang="en-US">
                  <a:latin typeface="Calibri" charset="0"/>
                  <a:cs typeface="Calibri" charset="0"/>
                </a:rPr>
                <a:t> = m g</a:t>
              </a: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 rot="5400000" flipH="1" flipV="1">
              <a:off x="4952207" y="3480594"/>
              <a:ext cx="609600" cy="158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976" name="Group 2"/>
          <p:cNvGrpSpPr>
            <a:grpSpLocks/>
          </p:cNvGrpSpPr>
          <p:nvPr/>
        </p:nvGrpSpPr>
        <p:grpSpPr bwMode="auto">
          <a:xfrm>
            <a:off x="4191000" y="3860800"/>
            <a:ext cx="2743200" cy="468313"/>
            <a:chOff x="4191000" y="3860800"/>
            <a:chExt cx="2743200" cy="468313"/>
          </a:xfrm>
        </p:grpSpPr>
        <p:cxnSp>
          <p:nvCxnSpPr>
            <p:cNvPr id="13" name="Straight Arrow Connector 12"/>
            <p:cNvCxnSpPr/>
            <p:nvPr/>
          </p:nvCxnSpPr>
          <p:spPr>
            <a:xfrm rot="10800000">
              <a:off x="4191000" y="3860800"/>
              <a:ext cx="838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3979" name="TextBox 26"/>
            <p:cNvSpPr txBox="1">
              <a:spLocks noChangeArrowheads="1"/>
            </p:cNvSpPr>
            <p:nvPr/>
          </p:nvSpPr>
          <p:spPr bwMode="auto">
            <a:xfrm>
              <a:off x="4343400" y="3867150"/>
              <a:ext cx="2590800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>
                  <a:latin typeface="Calibri" charset="0"/>
                  <a:cs typeface="Calibri" charset="0"/>
                </a:rPr>
                <a:t>F</a:t>
              </a:r>
              <a:r>
                <a:rPr lang="en-US" baseline="-25000">
                  <a:latin typeface="Calibri" charset="0"/>
                  <a:cs typeface="Calibri" charset="0"/>
                </a:rPr>
                <a:t>rr</a:t>
              </a:r>
              <a:endParaRPr lang="en-US">
                <a:latin typeface="Calibri" charset="0"/>
                <a:cs typeface="Calibri" charset="0"/>
              </a:endParaRPr>
            </a:p>
          </p:txBody>
        </p:sp>
      </p:grp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724400" y="3867150"/>
            <a:ext cx="1946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Calibri" charset="0"/>
                <a:cs typeface="Calibri" charset="0"/>
              </a:rPr>
              <a:t>= C</a:t>
            </a:r>
            <a:r>
              <a:rPr lang="en-US" baseline="-25000">
                <a:latin typeface="Calibri" charset="0"/>
                <a:cs typeface="Calibri" charset="0"/>
              </a:rPr>
              <a:t>rr</a:t>
            </a:r>
            <a:r>
              <a:rPr lang="en-US">
                <a:latin typeface="Calibri" charset="0"/>
                <a:cs typeface="Calibri" charset="0"/>
              </a:rPr>
              <a:t> m 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885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2" grpId="0" build="p"/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ext Box 2"/>
          <p:cNvSpPr txBox="1">
            <a:spLocks noChangeArrowheads="1"/>
          </p:cNvSpPr>
          <p:nvPr/>
        </p:nvSpPr>
        <p:spPr bwMode="auto">
          <a:xfrm>
            <a:off x="76200" y="76200"/>
            <a:ext cx="91440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 b="1">
                <a:solidFill>
                  <a:srgbClr val="000090"/>
                </a:solidFill>
                <a:latin typeface="Calibri" charset="0"/>
              </a:rPr>
              <a:t>Rolling resistance</a:t>
            </a:r>
          </a:p>
        </p:txBody>
      </p:sp>
      <p:sp>
        <p:nvSpPr>
          <p:cNvPr id="84994" name="TextBox 5"/>
          <p:cNvSpPr txBox="1">
            <a:spLocks noChangeArrowheads="1"/>
          </p:cNvSpPr>
          <p:nvPr/>
        </p:nvSpPr>
        <p:spPr bwMode="auto">
          <a:xfrm>
            <a:off x="1447800" y="533400"/>
            <a:ext cx="67056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i="1" dirty="0">
                <a:latin typeface="Calibri" charset="0"/>
                <a:cs typeface="Calibri" charset="0"/>
              </a:rPr>
              <a:t>Value of  </a:t>
            </a:r>
            <a:r>
              <a:rPr lang="en-US" i="1" dirty="0" err="1">
                <a:latin typeface="Calibri" charset="0"/>
                <a:cs typeface="Calibri" charset="0"/>
              </a:rPr>
              <a:t>C</a:t>
            </a:r>
            <a:r>
              <a:rPr lang="en-US" i="1" baseline="-25000" dirty="0" err="1">
                <a:latin typeface="Calibri" charset="0"/>
                <a:cs typeface="Calibri" charset="0"/>
              </a:rPr>
              <a:t>rr</a:t>
            </a:r>
            <a:r>
              <a:rPr lang="en-US" i="1" dirty="0">
                <a:latin typeface="Calibri" charset="0"/>
                <a:cs typeface="Calibri" charset="0"/>
              </a:rPr>
              <a:t> depends on tire and surface properties – including deformability of tires</a:t>
            </a:r>
          </a:p>
        </p:txBody>
      </p:sp>
      <p:sp>
        <p:nvSpPr>
          <p:cNvPr id="37892" name="TextBox 5"/>
          <p:cNvSpPr txBox="1">
            <a:spLocks noChangeArrowheads="1"/>
          </p:cNvSpPr>
          <p:nvPr/>
        </p:nvSpPr>
        <p:spPr bwMode="auto">
          <a:xfrm>
            <a:off x="1066800" y="1828800"/>
            <a:ext cx="7467600" cy="2067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Aft>
                <a:spcPts val="1000"/>
              </a:spcAft>
            </a:pPr>
            <a:r>
              <a:rPr lang="en-US" dirty="0">
                <a:solidFill>
                  <a:srgbClr val="000000"/>
                </a:solidFill>
                <a:latin typeface="Calibri" charset="0"/>
                <a:cs typeface="Calibri" charset="0"/>
              </a:rPr>
              <a:t>Approximate </a:t>
            </a:r>
            <a:r>
              <a:rPr lang="en-US" dirty="0" err="1">
                <a:latin typeface="Calibri" charset="0"/>
                <a:cs typeface="Calibri" charset="0"/>
              </a:rPr>
              <a:t>C</a:t>
            </a:r>
            <a:r>
              <a:rPr lang="en-US" baseline="-25000" dirty="0" err="1">
                <a:latin typeface="Calibri" charset="0"/>
                <a:cs typeface="Calibri" charset="0"/>
              </a:rPr>
              <a:t>rr</a:t>
            </a:r>
            <a:r>
              <a:rPr lang="en-US" dirty="0">
                <a:latin typeface="Calibri" charset="0"/>
                <a:cs typeface="Calibri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alibri" charset="0"/>
                <a:cs typeface="Calibri" charset="0"/>
              </a:rPr>
              <a:t>values</a:t>
            </a:r>
            <a:endParaRPr lang="en-US" sz="1800" dirty="0">
              <a:solidFill>
                <a:srgbClr val="000000"/>
              </a:solidFill>
              <a:latin typeface="Calibri" charset="0"/>
              <a:cs typeface="Calibri" charset="0"/>
            </a:endParaRPr>
          </a:p>
          <a:p>
            <a:pPr eaLnBrk="1" hangingPunct="1"/>
            <a:r>
              <a:rPr lang="en-US" dirty="0">
                <a:solidFill>
                  <a:srgbClr val="333399"/>
                </a:solidFill>
                <a:latin typeface="Calibri" charset="0"/>
                <a:cs typeface="Calibri" charset="0"/>
              </a:rPr>
              <a:t>Steel wheels on steel </a:t>
            </a:r>
            <a:r>
              <a:rPr lang="en-US" dirty="0" smtClean="0">
                <a:solidFill>
                  <a:srgbClr val="333399"/>
                </a:solidFill>
                <a:latin typeface="Calibri" charset="0"/>
                <a:cs typeface="Calibri" charset="0"/>
              </a:rPr>
              <a:t>rails  .</a:t>
            </a:r>
            <a:r>
              <a:rPr lang="en-US" dirty="0">
                <a:solidFill>
                  <a:srgbClr val="333399"/>
                </a:solidFill>
                <a:latin typeface="Calibri" charset="0"/>
                <a:cs typeface="Calibri" charset="0"/>
              </a:rPr>
              <a:t>001</a:t>
            </a:r>
          </a:p>
          <a:p>
            <a:pPr eaLnBrk="1" hangingPunct="1"/>
            <a:r>
              <a:rPr lang="en-US" dirty="0">
                <a:solidFill>
                  <a:srgbClr val="333399"/>
                </a:solidFill>
                <a:latin typeface="Calibri" charset="0"/>
                <a:cs typeface="Calibri" charset="0"/>
              </a:rPr>
              <a:t>Car tires on </a:t>
            </a:r>
            <a:r>
              <a:rPr lang="en-US" dirty="0" smtClean="0">
                <a:solidFill>
                  <a:srgbClr val="333399"/>
                </a:solidFill>
                <a:latin typeface="Calibri" charset="0"/>
                <a:cs typeface="Calibri" charset="0"/>
              </a:rPr>
              <a:t>concrete           .</a:t>
            </a:r>
            <a:r>
              <a:rPr lang="en-US" dirty="0">
                <a:solidFill>
                  <a:srgbClr val="333399"/>
                </a:solidFill>
                <a:latin typeface="Calibri" charset="0"/>
                <a:cs typeface="Calibri" charset="0"/>
              </a:rPr>
              <a:t>01</a:t>
            </a:r>
          </a:p>
          <a:p>
            <a:pPr eaLnBrk="1" hangingPunct="1"/>
            <a:r>
              <a:rPr lang="en-US" dirty="0">
                <a:solidFill>
                  <a:srgbClr val="333399"/>
                </a:solidFill>
                <a:latin typeface="Calibri" charset="0"/>
                <a:cs typeface="Calibri" charset="0"/>
              </a:rPr>
              <a:t>Car tires on </a:t>
            </a:r>
            <a:r>
              <a:rPr lang="en-US" dirty="0" smtClean="0">
                <a:solidFill>
                  <a:srgbClr val="333399"/>
                </a:solidFill>
                <a:latin typeface="Calibri" charset="0"/>
                <a:cs typeface="Calibri" charset="0"/>
              </a:rPr>
              <a:t>asphalt              .</a:t>
            </a:r>
            <a:r>
              <a:rPr lang="en-US" dirty="0">
                <a:solidFill>
                  <a:srgbClr val="333399"/>
                </a:solidFill>
                <a:latin typeface="Calibri" charset="0"/>
                <a:cs typeface="Calibri" charset="0"/>
              </a:rPr>
              <a:t>03</a:t>
            </a:r>
          </a:p>
          <a:p>
            <a:pPr eaLnBrk="1" hangingPunct="1"/>
            <a:r>
              <a:rPr lang="en-US" dirty="0">
                <a:solidFill>
                  <a:srgbClr val="333399"/>
                </a:solidFill>
                <a:latin typeface="Calibri" charset="0"/>
                <a:cs typeface="Calibri" charset="0"/>
              </a:rPr>
              <a:t>Car tires in </a:t>
            </a:r>
            <a:r>
              <a:rPr lang="en-US" dirty="0" smtClean="0">
                <a:solidFill>
                  <a:srgbClr val="333399"/>
                </a:solidFill>
                <a:latin typeface="Calibri" charset="0"/>
                <a:cs typeface="Calibri" charset="0"/>
              </a:rPr>
              <a:t>sand                 &gt; </a:t>
            </a:r>
            <a:r>
              <a:rPr lang="en-US" dirty="0">
                <a:solidFill>
                  <a:srgbClr val="333399"/>
                </a:solidFill>
                <a:latin typeface="Calibri" charset="0"/>
                <a:cs typeface="Calibri" charset="0"/>
              </a:rPr>
              <a:t>.1</a:t>
            </a:r>
            <a:endParaRPr lang="en-US" sz="2000" dirty="0">
              <a:latin typeface="Calibri" charset="0"/>
              <a:cs typeface="Calibri" charset="0"/>
            </a:endParaRPr>
          </a:p>
        </p:txBody>
      </p:sp>
      <p:sp>
        <p:nvSpPr>
          <p:cNvPr id="37893" name="TextBox 5"/>
          <p:cNvSpPr txBox="1">
            <a:spLocks noChangeArrowheads="1"/>
          </p:cNvSpPr>
          <p:nvPr/>
        </p:nvSpPr>
        <p:spPr bwMode="auto">
          <a:xfrm>
            <a:off x="381000" y="4419600"/>
            <a:ext cx="8534400" cy="227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1300"/>
              </a:spcAft>
            </a:pPr>
            <a:r>
              <a:rPr lang="en-US" sz="2000" dirty="0">
                <a:latin typeface="Calibri" charset="0"/>
                <a:cs typeface="Calibri" charset="0"/>
              </a:rPr>
              <a:t>Steel rails are slick – low friction – so low rolling resistance, great for minimizing power losses in long-distance travel. </a:t>
            </a:r>
          </a:p>
          <a:p>
            <a:pPr eaLnBrk="1" hangingPunct="1">
              <a:spcAft>
                <a:spcPts val="1300"/>
              </a:spcAft>
            </a:pPr>
            <a:r>
              <a:rPr lang="en-US" sz="2000" dirty="0">
                <a:latin typeface="Calibri" charset="0"/>
                <a:cs typeface="Calibri" charset="0"/>
              </a:rPr>
              <a:t>But problematic for starting up or stopping suddenly, when torque must be high. Need some friction to apply torque to the wheel, or just spins in place. </a:t>
            </a:r>
          </a:p>
          <a:p>
            <a:pPr eaLnBrk="1" hangingPunct="1">
              <a:spcAft>
                <a:spcPts val="1300"/>
              </a:spcAft>
            </a:pPr>
            <a:r>
              <a:rPr lang="en-US" sz="2000" dirty="0">
                <a:latin typeface="Calibri" charset="0"/>
                <a:cs typeface="Calibri" charset="0"/>
              </a:rPr>
              <a:t>Trains needs some solution that combines efficient long-distance travel with ability to brake and start.</a:t>
            </a:r>
          </a:p>
        </p:txBody>
      </p:sp>
    </p:spTree>
    <p:extLst>
      <p:ext uri="{BB962C8B-B14F-4D97-AF65-F5344CB8AC3E}">
        <p14:creationId xmlns:p14="http://schemas.microsoft.com/office/powerpoint/2010/main" val="861992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 build="p"/>
      <p:bldP spid="3789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Text Box 2"/>
          <p:cNvSpPr txBox="1">
            <a:spLocks noChangeArrowheads="1"/>
          </p:cNvSpPr>
          <p:nvPr/>
        </p:nvSpPr>
        <p:spPr bwMode="auto">
          <a:xfrm>
            <a:off x="76200" y="76200"/>
            <a:ext cx="91440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 b="1">
                <a:solidFill>
                  <a:srgbClr val="333399"/>
                </a:solidFill>
                <a:latin typeface="Calibri" charset="0"/>
              </a:rPr>
              <a:t>Sand provides as-needed increases in friction for train tracks</a:t>
            </a:r>
          </a:p>
        </p:txBody>
      </p:sp>
      <p:sp>
        <p:nvSpPr>
          <p:cNvPr id="86018" name="TextBox 5"/>
          <p:cNvSpPr txBox="1">
            <a:spLocks noChangeArrowheads="1"/>
          </p:cNvSpPr>
          <p:nvPr/>
        </p:nvSpPr>
        <p:spPr bwMode="auto">
          <a:xfrm>
            <a:off x="381000" y="1062038"/>
            <a:ext cx="868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Calibri" charset="0"/>
                <a:cs typeface="Calibri" charset="0"/>
              </a:rPr>
              <a:t>Sand is released through nozzle onto tracks when traction needed</a:t>
            </a:r>
          </a:p>
        </p:txBody>
      </p:sp>
      <p:pic>
        <p:nvPicPr>
          <p:cNvPr id="86019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981200"/>
            <a:ext cx="3606800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0" name="TextBox 6"/>
          <p:cNvSpPr txBox="1">
            <a:spLocks noChangeArrowheads="1"/>
          </p:cNvSpPr>
          <p:nvPr/>
        </p:nvSpPr>
        <p:spPr bwMode="auto">
          <a:xfrm>
            <a:off x="1524000" y="4648200"/>
            <a:ext cx="2514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latin typeface="Calibri" charset="0"/>
                <a:cs typeface="Calibri" charset="0"/>
              </a:rPr>
              <a:t>Sanding system</a:t>
            </a:r>
          </a:p>
          <a:p>
            <a:pPr eaLnBrk="1" hangingPunct="1"/>
            <a:r>
              <a:rPr lang="en-US" sz="1600" i="1">
                <a:latin typeface="Calibri" charset="0"/>
                <a:cs typeface="Calibri" charset="0"/>
              </a:rPr>
              <a:t>Image: Univ. of Sheffield</a:t>
            </a:r>
          </a:p>
        </p:txBody>
      </p:sp>
      <p:pic>
        <p:nvPicPr>
          <p:cNvPr id="86021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752600"/>
            <a:ext cx="2801938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2" name="TextBox 8"/>
          <p:cNvSpPr txBox="1">
            <a:spLocks noChangeArrowheads="1"/>
          </p:cNvSpPr>
          <p:nvPr/>
        </p:nvSpPr>
        <p:spPr bwMode="auto">
          <a:xfrm>
            <a:off x="5562600" y="5708650"/>
            <a:ext cx="2514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latin typeface="Calibri" charset="0"/>
                <a:cs typeface="Calibri" charset="0"/>
              </a:rPr>
              <a:t>Sanding nozzle</a:t>
            </a:r>
          </a:p>
          <a:p>
            <a:pPr eaLnBrk="1" hangingPunct="1"/>
            <a:r>
              <a:rPr lang="en-US" sz="1600" i="1">
                <a:latin typeface="Calibri" charset="0"/>
                <a:cs typeface="Calibri" charset="0"/>
              </a:rPr>
              <a:t>Image: HowStuffWorks</a:t>
            </a:r>
          </a:p>
        </p:txBody>
      </p:sp>
      <p:sp>
        <p:nvSpPr>
          <p:cNvPr id="86023" name="TextBox 5"/>
          <p:cNvSpPr txBox="1">
            <a:spLocks noChangeArrowheads="1"/>
          </p:cNvSpPr>
          <p:nvPr/>
        </p:nvSpPr>
        <p:spPr bwMode="auto">
          <a:xfrm>
            <a:off x="381000" y="5634038"/>
            <a:ext cx="51054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Calibri" charset="0"/>
                <a:cs typeface="Calibri" charset="0"/>
              </a:rPr>
              <a:t>Sand temporarily increases friction</a:t>
            </a:r>
          </a:p>
          <a:p>
            <a:pPr eaLnBrk="1" hangingPunct="1"/>
            <a:r>
              <a:rPr lang="en-US">
                <a:latin typeface="Calibri" charset="0"/>
                <a:cs typeface="Calibri" charset="0"/>
              </a:rPr>
              <a:t>(and so also C</a:t>
            </a:r>
            <a:r>
              <a:rPr lang="en-US" baseline="-25000">
                <a:latin typeface="Calibri" charset="0"/>
                <a:cs typeface="Calibri" charset="0"/>
              </a:rPr>
              <a:t>rr </a:t>
            </a:r>
            <a:r>
              <a:rPr lang="en-US">
                <a:latin typeface="Calibri" charset="0"/>
                <a:cs typeface="Calibri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25412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 Box 2"/>
          <p:cNvSpPr txBox="1">
            <a:spLocks noChangeArrowheads="1"/>
          </p:cNvSpPr>
          <p:nvPr/>
        </p:nvSpPr>
        <p:spPr bwMode="auto">
          <a:xfrm>
            <a:off x="76200" y="76200"/>
            <a:ext cx="91440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 b="1">
                <a:latin typeface="Calibri" charset="0"/>
              </a:rPr>
              <a:t>Two-stroke engine</a:t>
            </a:r>
          </a:p>
          <a:p>
            <a:pPr eaLnBrk="1" hangingPunct="1"/>
            <a:r>
              <a:rPr lang="en-US" sz="2600">
                <a:solidFill>
                  <a:srgbClr val="000090"/>
                </a:solidFill>
                <a:latin typeface="Calibri" charset="0"/>
              </a:rPr>
              <a:t>Simple, cheap</a:t>
            </a:r>
            <a:endParaRPr lang="en-US" sz="2600" b="1">
              <a:solidFill>
                <a:srgbClr val="000090"/>
              </a:solidFill>
              <a:latin typeface="Calibri" charset="0"/>
            </a:endParaRPr>
          </a:p>
        </p:txBody>
      </p:sp>
      <p:sp>
        <p:nvSpPr>
          <p:cNvPr id="40962" name="TextBox 4"/>
          <p:cNvSpPr txBox="1">
            <a:spLocks noChangeArrowheads="1"/>
          </p:cNvSpPr>
          <p:nvPr/>
        </p:nvSpPr>
        <p:spPr bwMode="auto">
          <a:xfrm>
            <a:off x="457200" y="1447800"/>
            <a:ext cx="7391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1000"/>
              </a:spcAft>
            </a:pPr>
            <a:r>
              <a:rPr lang="en-US">
                <a:solidFill>
                  <a:srgbClr val="000090"/>
                </a:solidFill>
                <a:latin typeface="Calibri" charset="0"/>
              </a:rPr>
              <a:t>  </a:t>
            </a:r>
            <a:endParaRPr lang="en-US" sz="1800">
              <a:latin typeface="Calibri" charset="0"/>
            </a:endParaRPr>
          </a:p>
        </p:txBody>
      </p:sp>
      <p:sp>
        <p:nvSpPr>
          <p:cNvPr id="36867" name="TextBox 5"/>
          <p:cNvSpPr txBox="1">
            <a:spLocks noChangeArrowheads="1"/>
          </p:cNvSpPr>
          <p:nvPr/>
        </p:nvSpPr>
        <p:spPr bwMode="auto">
          <a:xfrm>
            <a:off x="304800" y="1485900"/>
            <a:ext cx="4467225" cy="45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200" b="1" dirty="0" smtClean="0">
                <a:latin typeface="Calibri" charset="0"/>
                <a:cs typeface="Calibri" charset="0"/>
              </a:rPr>
              <a:t>First stroke:</a:t>
            </a:r>
          </a:p>
          <a:p>
            <a:pPr marL="274320" indent="-274320" eaLnBrk="1" hangingPunct="1">
              <a:spcAft>
                <a:spcPts val="800"/>
              </a:spcAft>
              <a:defRPr/>
            </a:pPr>
            <a:r>
              <a:rPr lang="en-US" sz="2200" dirty="0" smtClean="0">
                <a:latin typeface="Calibri" charset="0"/>
                <a:cs typeface="Calibri" charset="0"/>
              </a:rPr>
              <a:t>Piston rises, compresses fuel/air mix</a:t>
            </a:r>
          </a:p>
          <a:p>
            <a:pPr marL="274320" indent="-274320" eaLnBrk="1" hangingPunct="1">
              <a:spcAft>
                <a:spcPts val="800"/>
              </a:spcAft>
              <a:defRPr/>
            </a:pPr>
            <a:r>
              <a:rPr lang="en-US" sz="2200" dirty="0" smtClean="0">
                <a:latin typeface="Calibri" charset="0"/>
                <a:cs typeface="Calibri" charset="0"/>
              </a:rPr>
              <a:t>Meanwhile, </a:t>
            </a:r>
            <a:r>
              <a:rPr lang="en-US" sz="2200" dirty="0" err="1" smtClean="0">
                <a:latin typeface="Calibri" charset="0"/>
                <a:cs typeface="Calibri" charset="0"/>
              </a:rPr>
              <a:t>unburnt</a:t>
            </a:r>
            <a:r>
              <a:rPr lang="en-US" sz="2200" dirty="0" smtClean="0">
                <a:latin typeface="Calibri" charset="0"/>
                <a:cs typeface="Calibri" charset="0"/>
              </a:rPr>
              <a:t> fuel is drawn into crankcase</a:t>
            </a:r>
          </a:p>
          <a:p>
            <a:pPr eaLnBrk="1" hangingPunct="1">
              <a:spcAft>
                <a:spcPts val="800"/>
              </a:spcAft>
              <a:defRPr/>
            </a:pPr>
            <a:endParaRPr lang="en-US" sz="2200" b="1" dirty="0" smtClean="0">
              <a:latin typeface="Calibri" charset="0"/>
              <a:cs typeface="Calibri" charset="0"/>
            </a:endParaRPr>
          </a:p>
          <a:p>
            <a:pPr eaLnBrk="1" hangingPunct="1">
              <a:defRPr/>
            </a:pPr>
            <a:r>
              <a:rPr lang="en-US" sz="2200" b="1" dirty="0" smtClean="0">
                <a:latin typeface="Calibri" charset="0"/>
                <a:cs typeface="Calibri" charset="0"/>
              </a:rPr>
              <a:t>Second stroke:</a:t>
            </a:r>
          </a:p>
          <a:p>
            <a:pPr eaLnBrk="1" hangingPunct="1">
              <a:spcAft>
                <a:spcPts val="800"/>
              </a:spcAft>
              <a:defRPr/>
            </a:pPr>
            <a:r>
              <a:rPr lang="en-US" sz="2200" dirty="0" smtClean="0">
                <a:latin typeface="Calibri" charset="0"/>
                <a:cs typeface="Calibri" charset="0"/>
              </a:rPr>
              <a:t>Fuel/air is ignited</a:t>
            </a:r>
          </a:p>
          <a:p>
            <a:pPr eaLnBrk="1" hangingPunct="1">
              <a:spcAft>
                <a:spcPts val="800"/>
              </a:spcAft>
              <a:defRPr/>
            </a:pPr>
            <a:r>
              <a:rPr lang="en-US" sz="2200" dirty="0" smtClean="0">
                <a:latin typeface="Calibri" charset="0"/>
                <a:cs typeface="Calibri" charset="0"/>
              </a:rPr>
              <a:t>Piston driven down</a:t>
            </a:r>
          </a:p>
          <a:p>
            <a:pPr eaLnBrk="1" hangingPunct="1">
              <a:spcAft>
                <a:spcPts val="800"/>
              </a:spcAft>
              <a:defRPr/>
            </a:pPr>
            <a:r>
              <a:rPr lang="en-US" sz="2200" dirty="0" smtClean="0">
                <a:latin typeface="Calibri" charset="0"/>
                <a:cs typeface="Calibri" charset="0"/>
              </a:rPr>
              <a:t>Exhaust gas leaves cylinder</a:t>
            </a:r>
          </a:p>
          <a:p>
            <a:pPr eaLnBrk="1" hangingPunct="1">
              <a:spcAft>
                <a:spcPts val="800"/>
              </a:spcAft>
              <a:defRPr/>
            </a:pPr>
            <a:r>
              <a:rPr lang="en-US" sz="2200" dirty="0" smtClean="0">
                <a:latin typeface="Calibri" charset="0"/>
                <a:cs typeface="Calibri" charset="0"/>
              </a:rPr>
              <a:t>Fuel/air mixture enters cylinder</a:t>
            </a:r>
          </a:p>
          <a:p>
            <a:pPr eaLnBrk="1" hangingPunct="1">
              <a:spcAft>
                <a:spcPts val="800"/>
              </a:spcAft>
              <a:defRPr/>
            </a:pPr>
            <a:endParaRPr lang="en-US" sz="2200" dirty="0" smtClean="0">
              <a:latin typeface="Calibri" charset="0"/>
              <a:cs typeface="Calibri" charset="0"/>
            </a:endParaRPr>
          </a:p>
        </p:txBody>
      </p:sp>
      <p:pic>
        <p:nvPicPr>
          <p:cNvPr id="40964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74"/>
          <a:stretch>
            <a:fillRect/>
          </a:stretch>
        </p:blipFill>
        <p:spPr bwMode="auto">
          <a:xfrm>
            <a:off x="6076950" y="3403600"/>
            <a:ext cx="3067050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474" b="9258"/>
          <a:stretch>
            <a:fillRect/>
          </a:stretch>
        </p:blipFill>
        <p:spPr bwMode="auto">
          <a:xfrm>
            <a:off x="4772025" y="758825"/>
            <a:ext cx="2619375" cy="343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4918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ext Box 2"/>
          <p:cNvSpPr txBox="1">
            <a:spLocks noChangeArrowheads="1"/>
          </p:cNvSpPr>
          <p:nvPr/>
        </p:nvSpPr>
        <p:spPr bwMode="auto">
          <a:xfrm>
            <a:off x="76200" y="76200"/>
            <a:ext cx="91440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 b="1">
                <a:latin typeface="Calibri" charset="0"/>
              </a:rPr>
              <a:t>Two-stroke engine</a:t>
            </a:r>
          </a:p>
          <a:p>
            <a:pPr eaLnBrk="1" hangingPunct="1"/>
            <a:r>
              <a:rPr lang="en-US" sz="2600">
                <a:solidFill>
                  <a:srgbClr val="000090"/>
                </a:solidFill>
                <a:latin typeface="Calibri" charset="0"/>
              </a:rPr>
              <a:t>Simple, cheap</a:t>
            </a:r>
            <a:endParaRPr lang="en-US" sz="2600" b="1">
              <a:solidFill>
                <a:srgbClr val="000090"/>
              </a:solidFill>
              <a:latin typeface="Calibri" charset="0"/>
            </a:endParaRPr>
          </a:p>
        </p:txBody>
      </p:sp>
      <p:pic>
        <p:nvPicPr>
          <p:cNvPr id="43010" name="Picture 3" descr="twostrok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213" y="0"/>
            <a:ext cx="52847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Box 5"/>
          <p:cNvSpPr txBox="1">
            <a:spLocks noChangeArrowheads="1"/>
          </p:cNvSpPr>
          <p:nvPr/>
        </p:nvSpPr>
        <p:spPr bwMode="auto">
          <a:xfrm>
            <a:off x="304800" y="1227138"/>
            <a:ext cx="4267200" cy="542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200" b="1">
                <a:latin typeface="Calibri" charset="0"/>
                <a:cs typeface="Calibri" charset="0"/>
              </a:rPr>
              <a:t>Advantages: </a:t>
            </a:r>
          </a:p>
          <a:p>
            <a:pPr eaLnBrk="1" hangingPunct="1">
              <a:spcAft>
                <a:spcPts val="1000"/>
              </a:spcAft>
            </a:pPr>
            <a:r>
              <a:rPr lang="en-US" sz="2200">
                <a:solidFill>
                  <a:schemeClr val="bg1"/>
                </a:solidFill>
                <a:latin typeface="Calibri" charset="0"/>
                <a:cs typeface="Calibri" charset="0"/>
              </a:rPr>
              <a:t>Higher power-to-mass since is never </a:t>
            </a:r>
            <a:r>
              <a:rPr lang="ja-JP" altLang="en-US" sz="2200">
                <a:solidFill>
                  <a:schemeClr val="bg1"/>
                </a:solidFill>
                <a:latin typeface="Calibri" charset="0"/>
                <a:cs typeface="Calibri" charset="0"/>
              </a:rPr>
              <a:t>“</a:t>
            </a:r>
            <a:r>
              <a:rPr lang="en-US" altLang="ja-JP" sz="2200">
                <a:solidFill>
                  <a:schemeClr val="bg1"/>
                </a:solidFill>
                <a:latin typeface="Calibri" charset="0"/>
                <a:cs typeface="Calibri" charset="0"/>
              </a:rPr>
              <a:t>off</a:t>
            </a:r>
            <a:r>
              <a:rPr lang="ja-JP" altLang="en-US" sz="2200">
                <a:solidFill>
                  <a:schemeClr val="bg1"/>
                </a:solidFill>
                <a:latin typeface="Calibri" charset="0"/>
                <a:cs typeface="Calibri" charset="0"/>
              </a:rPr>
              <a:t>”</a:t>
            </a:r>
            <a:r>
              <a:rPr lang="en-US" altLang="ja-JP" sz="2200">
                <a:solidFill>
                  <a:schemeClr val="bg1"/>
                </a:solidFill>
                <a:latin typeface="Calibri" charset="0"/>
                <a:cs typeface="Calibri" charset="0"/>
              </a:rPr>
              <a:t> – each stroke is power stroke. Smoother power in one-cylinder engine</a:t>
            </a:r>
          </a:p>
          <a:p>
            <a:pPr eaLnBrk="1" hangingPunct="1">
              <a:spcAft>
                <a:spcPts val="1000"/>
              </a:spcAft>
            </a:pPr>
            <a:r>
              <a:rPr lang="en-US" sz="2200">
                <a:solidFill>
                  <a:schemeClr val="bg1"/>
                </a:solidFill>
                <a:latin typeface="Calibri" charset="0"/>
                <a:cs typeface="Calibri" charset="0"/>
              </a:rPr>
              <a:t>Therefore: engine of choice for cheap or hand-carried applications</a:t>
            </a:r>
          </a:p>
          <a:p>
            <a:pPr eaLnBrk="1" hangingPunct="1"/>
            <a:endParaRPr lang="en-US" sz="2200" b="1">
              <a:latin typeface="Calibri" charset="0"/>
              <a:cs typeface="Calibri" charset="0"/>
            </a:endParaRPr>
          </a:p>
          <a:p>
            <a:pPr eaLnBrk="1" hangingPunct="1"/>
            <a:r>
              <a:rPr lang="en-US" sz="2200" b="1">
                <a:latin typeface="Calibri" charset="0"/>
                <a:cs typeface="Calibri" charset="0"/>
              </a:rPr>
              <a:t>Disadvantages:</a:t>
            </a:r>
          </a:p>
          <a:p>
            <a:pPr eaLnBrk="1" hangingPunct="1"/>
            <a:r>
              <a:rPr lang="en-US" sz="2200">
                <a:solidFill>
                  <a:srgbClr val="FFFFFF"/>
                </a:solidFill>
                <a:latin typeface="Calibri" charset="0"/>
                <a:cs typeface="Calibri" charset="0"/>
              </a:rPr>
              <a:t>Some unburned fuel escapes </a:t>
            </a:r>
          </a:p>
          <a:p>
            <a:pPr eaLnBrk="1" hangingPunct="1"/>
            <a:r>
              <a:rPr lang="en-US" sz="2200">
                <a:solidFill>
                  <a:srgbClr val="FFFFFF"/>
                </a:solidFill>
                <a:latin typeface="Calibri" charset="0"/>
                <a:cs typeface="Calibri" charset="0"/>
              </a:rPr>
              <a:t>– very polluting</a:t>
            </a:r>
          </a:p>
          <a:p>
            <a:pPr eaLnBrk="1" hangingPunct="1"/>
            <a:endParaRPr lang="en-US" sz="2200">
              <a:solidFill>
                <a:srgbClr val="FFFFFF"/>
              </a:solidFill>
              <a:latin typeface="Calibri" charset="0"/>
              <a:cs typeface="Calibri" charset="0"/>
            </a:endParaRPr>
          </a:p>
          <a:p>
            <a:pPr eaLnBrk="1" hangingPunct="1"/>
            <a:r>
              <a:rPr lang="en-US" sz="2200">
                <a:solidFill>
                  <a:srgbClr val="FFFFFF"/>
                </a:solidFill>
                <a:latin typeface="Calibri" charset="0"/>
                <a:cs typeface="Calibri" charset="0"/>
              </a:rPr>
              <a:t>Since fuel fills crankcase, lubricating oil must be mixed into fuel mixture </a:t>
            </a:r>
            <a:r>
              <a:rPr lang="en-US" sz="2200" i="1">
                <a:solidFill>
                  <a:srgbClr val="FFFFFF"/>
                </a:solidFill>
                <a:latin typeface="Calibri" charset="0"/>
                <a:cs typeface="Calibri" charset="0"/>
              </a:rPr>
              <a:t>– even more polluting</a:t>
            </a:r>
          </a:p>
        </p:txBody>
      </p:sp>
    </p:spTree>
    <p:extLst>
      <p:ext uri="{BB962C8B-B14F-4D97-AF65-F5344CB8AC3E}">
        <p14:creationId xmlns:p14="http://schemas.microsoft.com/office/powerpoint/2010/main" val="3380962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 Box 2"/>
          <p:cNvSpPr txBox="1">
            <a:spLocks noChangeArrowheads="1"/>
          </p:cNvSpPr>
          <p:nvPr/>
        </p:nvSpPr>
        <p:spPr bwMode="auto">
          <a:xfrm>
            <a:off x="76200" y="76200"/>
            <a:ext cx="91440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 b="1">
                <a:latin typeface="Calibri" charset="0"/>
              </a:rPr>
              <a:t>Two-stroke engine</a:t>
            </a:r>
          </a:p>
          <a:p>
            <a:pPr eaLnBrk="1" hangingPunct="1"/>
            <a:r>
              <a:rPr lang="en-US" sz="2600">
                <a:solidFill>
                  <a:srgbClr val="000090"/>
                </a:solidFill>
                <a:latin typeface="Calibri" charset="0"/>
              </a:rPr>
              <a:t>Simple, cheap</a:t>
            </a:r>
            <a:endParaRPr lang="en-US" sz="2600" b="1">
              <a:solidFill>
                <a:srgbClr val="000090"/>
              </a:solidFill>
              <a:latin typeface="Calibri" charset="0"/>
            </a:endParaRPr>
          </a:p>
        </p:txBody>
      </p:sp>
      <p:pic>
        <p:nvPicPr>
          <p:cNvPr id="45058" name="Picture 3" descr="twostrok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213" y="0"/>
            <a:ext cx="52847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304800" y="1227138"/>
            <a:ext cx="4267200" cy="542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200" b="1">
                <a:latin typeface="Calibri" charset="0"/>
                <a:cs typeface="Calibri" charset="0"/>
              </a:rPr>
              <a:t>Advantages: </a:t>
            </a:r>
          </a:p>
          <a:p>
            <a:pPr eaLnBrk="1" hangingPunct="1">
              <a:spcAft>
                <a:spcPts val="1000"/>
              </a:spcAft>
            </a:pPr>
            <a:r>
              <a:rPr lang="en-US" sz="2200">
                <a:latin typeface="Calibri" charset="0"/>
                <a:cs typeface="Calibri" charset="0"/>
              </a:rPr>
              <a:t>Higher power-to-mass since is never </a:t>
            </a:r>
            <a:r>
              <a:rPr lang="ja-JP" altLang="en-US" sz="2200">
                <a:latin typeface="Calibri" charset="0"/>
                <a:cs typeface="Calibri" charset="0"/>
              </a:rPr>
              <a:t>“</a:t>
            </a:r>
            <a:r>
              <a:rPr lang="en-US" altLang="ja-JP" sz="2200">
                <a:latin typeface="Calibri" charset="0"/>
                <a:cs typeface="Calibri" charset="0"/>
              </a:rPr>
              <a:t>off</a:t>
            </a:r>
            <a:r>
              <a:rPr lang="ja-JP" altLang="en-US" sz="2200">
                <a:latin typeface="Calibri" charset="0"/>
                <a:cs typeface="Calibri" charset="0"/>
              </a:rPr>
              <a:t>”</a:t>
            </a:r>
            <a:r>
              <a:rPr lang="en-US" altLang="ja-JP" sz="2200">
                <a:latin typeface="Calibri" charset="0"/>
                <a:cs typeface="Calibri" charset="0"/>
              </a:rPr>
              <a:t> – each stroke is power stroke. Smoother power in one-cylinder engine</a:t>
            </a:r>
          </a:p>
          <a:p>
            <a:pPr eaLnBrk="1" hangingPunct="1">
              <a:spcAft>
                <a:spcPts val="1000"/>
              </a:spcAft>
            </a:pPr>
            <a:r>
              <a:rPr lang="en-US" sz="2200">
                <a:latin typeface="Calibri" charset="0"/>
                <a:cs typeface="Calibri" charset="0"/>
              </a:rPr>
              <a:t>Therefore: engine of choice for cheap or hand-carried applications</a:t>
            </a:r>
          </a:p>
          <a:p>
            <a:pPr eaLnBrk="1" hangingPunct="1"/>
            <a:endParaRPr lang="en-US" sz="2200" b="1">
              <a:latin typeface="Calibri" charset="0"/>
              <a:cs typeface="Calibri" charset="0"/>
            </a:endParaRPr>
          </a:p>
          <a:p>
            <a:pPr eaLnBrk="1" hangingPunct="1"/>
            <a:r>
              <a:rPr lang="en-US" sz="2200" b="1">
                <a:latin typeface="Calibri" charset="0"/>
                <a:cs typeface="Calibri" charset="0"/>
              </a:rPr>
              <a:t>Disadvantages:</a:t>
            </a:r>
          </a:p>
          <a:p>
            <a:pPr eaLnBrk="1" hangingPunct="1"/>
            <a:r>
              <a:rPr lang="en-US" sz="2200">
                <a:latin typeface="Calibri" charset="0"/>
                <a:cs typeface="Calibri" charset="0"/>
              </a:rPr>
              <a:t>Some unburned fuel escapes </a:t>
            </a:r>
          </a:p>
          <a:p>
            <a:pPr eaLnBrk="1" hangingPunct="1"/>
            <a:r>
              <a:rPr lang="en-US" sz="2200">
                <a:latin typeface="Calibri" charset="0"/>
                <a:cs typeface="Calibri" charset="0"/>
              </a:rPr>
              <a:t>– very polluting</a:t>
            </a:r>
          </a:p>
          <a:p>
            <a:pPr eaLnBrk="1" hangingPunct="1"/>
            <a:endParaRPr lang="en-US" sz="2200">
              <a:latin typeface="Calibri" charset="0"/>
              <a:cs typeface="Calibri" charset="0"/>
            </a:endParaRPr>
          </a:p>
          <a:p>
            <a:pPr eaLnBrk="1" hangingPunct="1"/>
            <a:r>
              <a:rPr lang="en-US" sz="2200">
                <a:latin typeface="Calibri" charset="0"/>
                <a:cs typeface="Calibri" charset="0"/>
              </a:rPr>
              <a:t>Since fuel fills crankcase, lubricating oil must be mixed into fuel mixture </a:t>
            </a:r>
            <a:r>
              <a:rPr lang="en-US" sz="2200" i="1">
                <a:latin typeface="Calibri" charset="0"/>
                <a:cs typeface="Calibri" charset="0"/>
              </a:rPr>
              <a:t>– even more polluting</a:t>
            </a:r>
          </a:p>
        </p:txBody>
      </p:sp>
    </p:spTree>
    <p:extLst>
      <p:ext uri="{BB962C8B-B14F-4D97-AF65-F5344CB8AC3E}">
        <p14:creationId xmlns:p14="http://schemas.microsoft.com/office/powerpoint/2010/main" val="251097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ext Box 2"/>
          <p:cNvSpPr txBox="1">
            <a:spLocks noChangeArrowheads="1"/>
          </p:cNvSpPr>
          <p:nvPr/>
        </p:nvSpPr>
        <p:spPr bwMode="auto">
          <a:xfrm>
            <a:off x="76200" y="76200"/>
            <a:ext cx="91440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 b="1">
                <a:latin typeface="Calibri" charset="0"/>
              </a:rPr>
              <a:t>Four-stroke engine: </a:t>
            </a:r>
            <a:r>
              <a:rPr lang="en-US" sz="2600">
                <a:latin typeface="Calibri" charset="0"/>
              </a:rPr>
              <a:t>Otto cycle</a:t>
            </a:r>
          </a:p>
          <a:p>
            <a:pPr eaLnBrk="1" hangingPunct="1"/>
            <a:r>
              <a:rPr lang="en-US" sz="2600">
                <a:solidFill>
                  <a:srgbClr val="000090"/>
                </a:solidFill>
                <a:latin typeface="Calibri" charset="0"/>
              </a:rPr>
              <a:t>driver of most transportation</a:t>
            </a:r>
            <a:endParaRPr lang="en-US" sz="2600" b="1">
              <a:solidFill>
                <a:srgbClr val="000090"/>
              </a:solidFill>
              <a:latin typeface="Calibri" charset="0"/>
            </a:endParaRPr>
          </a:p>
        </p:txBody>
      </p:sp>
      <p:sp>
        <p:nvSpPr>
          <p:cNvPr id="47106" name="TextBox 4"/>
          <p:cNvSpPr txBox="1">
            <a:spLocks noChangeArrowheads="1"/>
          </p:cNvSpPr>
          <p:nvPr/>
        </p:nvSpPr>
        <p:spPr bwMode="auto">
          <a:xfrm>
            <a:off x="457200" y="1447800"/>
            <a:ext cx="7391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1000"/>
              </a:spcAft>
            </a:pPr>
            <a:r>
              <a:rPr lang="en-US">
                <a:solidFill>
                  <a:srgbClr val="000090"/>
                </a:solidFill>
                <a:latin typeface="Calibri" charset="0"/>
              </a:rPr>
              <a:t>  </a:t>
            </a:r>
            <a:endParaRPr lang="en-US" sz="1800">
              <a:latin typeface="Calibri" charset="0"/>
            </a:endParaRPr>
          </a:p>
        </p:txBody>
      </p:sp>
      <p:sp>
        <p:nvSpPr>
          <p:cNvPr id="47107" name="TextBox 5"/>
          <p:cNvSpPr txBox="1">
            <a:spLocks noChangeArrowheads="1"/>
          </p:cNvSpPr>
          <p:nvPr/>
        </p:nvSpPr>
        <p:spPr bwMode="auto">
          <a:xfrm>
            <a:off x="304800" y="1600200"/>
            <a:ext cx="4267200" cy="510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200" b="1" dirty="0">
                <a:latin typeface="Calibri" charset="0"/>
                <a:cs typeface="Calibri" charset="0"/>
              </a:rPr>
              <a:t>One preparation cycle and one power cycle </a:t>
            </a:r>
            <a:r>
              <a:rPr lang="en-US" sz="2200" b="1" i="1" dirty="0">
                <a:latin typeface="Calibri" charset="0"/>
                <a:cs typeface="Calibri" charset="0"/>
              </a:rPr>
              <a:t>(down/up/down/up)</a:t>
            </a:r>
          </a:p>
          <a:p>
            <a:pPr eaLnBrk="1" hangingPunct="1"/>
            <a:endParaRPr lang="en-US" sz="2200" dirty="0">
              <a:latin typeface="Calibri" charset="0"/>
              <a:cs typeface="Calibri" charset="0"/>
            </a:endParaRPr>
          </a:p>
          <a:p>
            <a:pPr eaLnBrk="1" hangingPunct="1">
              <a:buFontTx/>
              <a:buAutoNum type="arabicPeriod"/>
            </a:pPr>
            <a:r>
              <a:rPr lang="en-US" sz="2200" dirty="0" smtClean="0">
                <a:latin typeface="Calibri" charset="0"/>
                <a:cs typeface="Calibri" charset="0"/>
              </a:rPr>
              <a:t> Intake</a:t>
            </a:r>
            <a:endParaRPr lang="en-US" sz="2200" dirty="0">
              <a:latin typeface="Calibri" charset="0"/>
              <a:cs typeface="Calibri" charset="0"/>
            </a:endParaRPr>
          </a:p>
          <a:p>
            <a:pPr eaLnBrk="1" hangingPunct="1">
              <a:buFontTx/>
              <a:buAutoNum type="arabicPeriod"/>
            </a:pPr>
            <a:r>
              <a:rPr lang="en-US" sz="2200" dirty="0" smtClean="0">
                <a:latin typeface="Calibri" charset="0"/>
                <a:cs typeface="Calibri" charset="0"/>
              </a:rPr>
              <a:t> Compression</a:t>
            </a:r>
            <a:endParaRPr lang="en-US" sz="2200" dirty="0">
              <a:latin typeface="Calibri" charset="0"/>
              <a:cs typeface="Calibri" charset="0"/>
            </a:endParaRPr>
          </a:p>
          <a:p>
            <a:pPr eaLnBrk="1" hangingPunct="1">
              <a:buFontTx/>
              <a:buAutoNum type="arabicPeriod"/>
            </a:pPr>
            <a:r>
              <a:rPr lang="en-US" sz="2200" dirty="0" smtClean="0">
                <a:latin typeface="Calibri" charset="0"/>
                <a:cs typeface="Calibri" charset="0"/>
              </a:rPr>
              <a:t> Combustion</a:t>
            </a:r>
            <a:endParaRPr lang="en-US" sz="2200" i="1" dirty="0">
              <a:latin typeface="Calibri" charset="0"/>
              <a:cs typeface="Calibri" charset="0"/>
            </a:endParaRPr>
          </a:p>
          <a:p>
            <a:pPr eaLnBrk="1" hangingPunct="1">
              <a:buFontTx/>
              <a:buAutoNum type="arabicPeriod"/>
            </a:pPr>
            <a:r>
              <a:rPr lang="en-US" sz="2200" dirty="0" smtClean="0">
                <a:latin typeface="Calibri" charset="0"/>
                <a:cs typeface="Calibri" charset="0"/>
              </a:rPr>
              <a:t> Expansion </a:t>
            </a:r>
            <a:r>
              <a:rPr lang="en-US" sz="2200" i="1" dirty="0">
                <a:latin typeface="Calibri" charset="0"/>
                <a:cs typeface="Calibri" charset="0"/>
              </a:rPr>
              <a:t>(Exhaust)</a:t>
            </a:r>
          </a:p>
          <a:p>
            <a:pPr eaLnBrk="1" hangingPunct="1">
              <a:buFontTx/>
              <a:buAutoNum type="arabicPeriod"/>
            </a:pPr>
            <a:endParaRPr lang="en-US" sz="2200" dirty="0">
              <a:latin typeface="Calibri" charset="0"/>
              <a:cs typeface="Calibri" charset="0"/>
            </a:endParaRPr>
          </a:p>
          <a:p>
            <a:pPr eaLnBrk="1" hangingPunct="1"/>
            <a:r>
              <a:rPr lang="en-US" sz="2200" dirty="0">
                <a:latin typeface="Calibri" charset="0"/>
                <a:cs typeface="Calibri" charset="0"/>
              </a:rPr>
              <a:t>Note use of spark plug to set off combustion (same for 2-stroke)</a:t>
            </a:r>
          </a:p>
          <a:p>
            <a:pPr eaLnBrk="1" hangingPunct="1"/>
            <a:endParaRPr lang="en-US" sz="2200" dirty="0">
              <a:latin typeface="Calibri" charset="0"/>
              <a:cs typeface="Calibri" charset="0"/>
            </a:endParaRPr>
          </a:p>
          <a:p>
            <a:pPr eaLnBrk="1" hangingPunct="1"/>
            <a:endParaRPr lang="en-US" sz="2200" dirty="0">
              <a:latin typeface="Calibri" charset="0"/>
              <a:cs typeface="Calibri" charset="0"/>
            </a:endParaRPr>
          </a:p>
          <a:p>
            <a:pPr eaLnBrk="1" hangingPunct="1"/>
            <a:endParaRPr lang="en-US" sz="2200" dirty="0">
              <a:latin typeface="Calibri" charset="0"/>
              <a:cs typeface="Calibri" charset="0"/>
            </a:endParaRPr>
          </a:p>
          <a:p>
            <a:pPr eaLnBrk="1" hangingPunct="1"/>
            <a:endParaRPr lang="en-US" sz="2200" dirty="0">
              <a:latin typeface="Calibri" charset="0"/>
              <a:cs typeface="Calibri" charset="0"/>
            </a:endParaRPr>
          </a:p>
          <a:p>
            <a:pPr eaLnBrk="1" hangingPunct="1"/>
            <a:endParaRPr lang="en-US" sz="1800" dirty="0"/>
          </a:p>
        </p:txBody>
      </p:sp>
      <p:pic>
        <p:nvPicPr>
          <p:cNvPr id="47108" name="Picture 6" descr="engine-animation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17500"/>
            <a:ext cx="4191000" cy="622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7238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Box 5"/>
          <p:cNvSpPr txBox="1">
            <a:spLocks noChangeArrowheads="1"/>
          </p:cNvSpPr>
          <p:nvPr/>
        </p:nvSpPr>
        <p:spPr bwMode="auto">
          <a:xfrm>
            <a:off x="381000" y="666750"/>
            <a:ext cx="8839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0090"/>
                </a:solidFill>
                <a:latin typeface="Calibri" charset="0"/>
                <a:cs typeface="Calibri" charset="0"/>
              </a:rPr>
              <a:t>Fast combustion at constant volume. Sparkplug to ignite quickly and completely.</a:t>
            </a:r>
          </a:p>
        </p:txBody>
      </p:sp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76200" y="76200"/>
            <a:ext cx="91440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 b="1" dirty="0">
                <a:latin typeface="Calibri" charset="0"/>
              </a:rPr>
              <a:t>Thermodynamic cycles: </a:t>
            </a:r>
            <a:r>
              <a:rPr lang="en-US" sz="2600" dirty="0">
                <a:solidFill>
                  <a:srgbClr val="000090"/>
                </a:solidFill>
                <a:latin typeface="Calibri" charset="0"/>
              </a:rPr>
              <a:t>Otto </a:t>
            </a:r>
            <a:r>
              <a:rPr lang="en-US" sz="2600" dirty="0" smtClean="0">
                <a:solidFill>
                  <a:srgbClr val="000090"/>
                </a:solidFill>
                <a:latin typeface="Calibri" charset="0"/>
              </a:rPr>
              <a:t>cycle  </a:t>
            </a:r>
            <a:r>
              <a:rPr lang="en-US" sz="2200" i="1" dirty="0" smtClean="0">
                <a:solidFill>
                  <a:srgbClr val="000090"/>
                </a:solidFill>
                <a:latin typeface="Calibri" charset="0"/>
              </a:rPr>
              <a:t>(</a:t>
            </a:r>
            <a:r>
              <a:rPr lang="en-US" sz="2200" i="1" dirty="0" err="1" smtClean="0">
                <a:solidFill>
                  <a:srgbClr val="000090"/>
                </a:solidFill>
                <a:latin typeface="Calibri" charset="0"/>
              </a:rPr>
              <a:t>Rochas</a:t>
            </a:r>
            <a:r>
              <a:rPr lang="en-US" sz="2200" i="1" dirty="0" smtClean="0">
                <a:solidFill>
                  <a:srgbClr val="000090"/>
                </a:solidFill>
                <a:latin typeface="Calibri" charset="0"/>
              </a:rPr>
              <a:t> 1862, Otto 1876)</a:t>
            </a:r>
            <a:endParaRPr lang="en-US" sz="2200" b="1" i="1" dirty="0">
              <a:solidFill>
                <a:srgbClr val="000090"/>
              </a:solidFill>
              <a:latin typeface="Calibri" charset="0"/>
            </a:endParaRPr>
          </a:p>
        </p:txBody>
      </p:sp>
      <p:sp>
        <p:nvSpPr>
          <p:cNvPr id="45059" name="TextBox 4"/>
          <p:cNvSpPr txBox="1">
            <a:spLocks noChangeArrowheads="1"/>
          </p:cNvSpPr>
          <p:nvPr/>
        </p:nvSpPr>
        <p:spPr bwMode="auto">
          <a:xfrm>
            <a:off x="457200" y="1447800"/>
            <a:ext cx="7391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1000"/>
              </a:spcAft>
            </a:pPr>
            <a:r>
              <a:rPr lang="en-US">
                <a:solidFill>
                  <a:srgbClr val="000090"/>
                </a:solidFill>
                <a:latin typeface="Calibri" charset="0"/>
              </a:rPr>
              <a:t>  </a:t>
            </a:r>
            <a:endParaRPr lang="en-US" sz="1800">
              <a:latin typeface="Calibri" charset="0"/>
            </a:endParaRPr>
          </a:p>
        </p:txBody>
      </p:sp>
      <p:pic>
        <p:nvPicPr>
          <p:cNvPr id="45060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407"/>
          <a:stretch>
            <a:fillRect/>
          </a:stretch>
        </p:blipFill>
        <p:spPr bwMode="auto">
          <a:xfrm>
            <a:off x="228600" y="1733550"/>
            <a:ext cx="4679950" cy="437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23" t="21573" b="35056"/>
          <a:stretch>
            <a:fillRect/>
          </a:stretch>
        </p:blipFill>
        <p:spPr bwMode="auto">
          <a:xfrm>
            <a:off x="2819400" y="1600200"/>
            <a:ext cx="2139950" cy="190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6" descr="engine-animation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488" y="1231900"/>
            <a:ext cx="3121025" cy="463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3" name="TextBox 8"/>
          <p:cNvSpPr txBox="1">
            <a:spLocks noChangeArrowheads="1"/>
          </p:cNvSpPr>
          <p:nvPr/>
        </p:nvSpPr>
        <p:spPr bwMode="auto">
          <a:xfrm>
            <a:off x="533400" y="6096000"/>
            <a:ext cx="7620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latin typeface="Calibri" charset="0"/>
                <a:cs typeface="Calibri" charset="0"/>
              </a:rPr>
              <a:t>ideal Otto efficiency = 1 – (1/r)</a:t>
            </a:r>
            <a:r>
              <a:rPr lang="en-US" sz="2000" baseline="30000">
                <a:latin typeface="Symbol" charset="0"/>
                <a:cs typeface="Symbol" charset="0"/>
              </a:rPr>
              <a:t>g</a:t>
            </a:r>
            <a:r>
              <a:rPr lang="en-US" sz="2000" baseline="30000">
                <a:latin typeface="Calibri" charset="0"/>
                <a:cs typeface="Calibri" charset="0"/>
              </a:rPr>
              <a:t>-1 </a:t>
            </a:r>
            <a:r>
              <a:rPr lang="en-US" sz="2000">
                <a:latin typeface="Calibri" charset="0"/>
                <a:cs typeface="Calibri" charset="0"/>
              </a:rPr>
              <a:t> where r</a:t>
            </a:r>
            <a:r>
              <a:rPr lang="en-US" sz="2000" baseline="-25000">
                <a:latin typeface="Calibri" charset="0"/>
                <a:cs typeface="Calibri" charset="0"/>
              </a:rPr>
              <a:t> </a:t>
            </a:r>
            <a:r>
              <a:rPr lang="en-US" sz="2000">
                <a:latin typeface="Calibri" charset="0"/>
                <a:cs typeface="Calibri" charset="0"/>
              </a:rPr>
              <a:t>=</a:t>
            </a:r>
            <a:r>
              <a:rPr lang="en-US" sz="2000" baseline="-25000">
                <a:latin typeface="Calibri" charset="0"/>
                <a:cs typeface="Calibri" charset="0"/>
              </a:rPr>
              <a:t>  </a:t>
            </a:r>
            <a:r>
              <a:rPr lang="en-US" sz="2000">
                <a:latin typeface="Calibri" charset="0"/>
                <a:cs typeface="Calibri" charset="0"/>
              </a:rPr>
              <a:t>compression ratio V</a:t>
            </a:r>
            <a:r>
              <a:rPr lang="en-US" sz="2000" baseline="-25000">
                <a:latin typeface="Calibri" charset="0"/>
                <a:cs typeface="Calibri" charset="0"/>
              </a:rPr>
              <a:t>1</a:t>
            </a:r>
            <a:r>
              <a:rPr lang="en-US" sz="2000">
                <a:latin typeface="Calibri" charset="0"/>
                <a:cs typeface="Calibri" charset="0"/>
              </a:rPr>
              <a:t>/V</a:t>
            </a:r>
            <a:r>
              <a:rPr lang="en-US" sz="2000" baseline="-25000">
                <a:latin typeface="Calibri" charset="0"/>
                <a:cs typeface="Calibri" charset="0"/>
              </a:rPr>
              <a:t>2</a:t>
            </a:r>
            <a:endParaRPr lang="en-US" sz="2000">
              <a:latin typeface="Calibri" charset="0"/>
              <a:cs typeface="Calibri" charset="0"/>
            </a:endParaRPr>
          </a:p>
          <a:p>
            <a:pPr eaLnBrk="1" hangingPunct="1"/>
            <a:r>
              <a:rPr lang="en-US" sz="2000">
                <a:latin typeface="Calibri" charset="0"/>
                <a:cs typeface="Calibri" charset="0"/>
              </a:rPr>
              <a:t>                </a:t>
            </a:r>
            <a:r>
              <a:rPr lang="en-US" sz="1800" i="1">
                <a:latin typeface="Calibri" charset="0"/>
                <a:cs typeface="Calibri" charset="0"/>
              </a:rPr>
              <a:t>(</a:t>
            </a:r>
            <a:r>
              <a:rPr lang="en-US" sz="1800" i="1">
                <a:latin typeface="Symbol" charset="0"/>
                <a:cs typeface="Symbol" charset="0"/>
              </a:rPr>
              <a:t>g</a:t>
            </a:r>
            <a:r>
              <a:rPr lang="en-US" sz="1800" i="1">
                <a:latin typeface="Calibri" charset="0"/>
                <a:cs typeface="Calibri" charset="0"/>
              </a:rPr>
              <a:t> = specific heat ratio, property of the gas, ~ 1.4 for air)</a:t>
            </a:r>
          </a:p>
        </p:txBody>
      </p:sp>
      <p:sp>
        <p:nvSpPr>
          <p:cNvPr id="2" name="Oval 1"/>
          <p:cNvSpPr/>
          <p:nvPr/>
        </p:nvSpPr>
        <p:spPr>
          <a:xfrm>
            <a:off x="3429000" y="6096000"/>
            <a:ext cx="45720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414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28861</TotalTime>
  <Words>3186</Words>
  <Application>Microsoft Macintosh PowerPoint</Application>
  <PresentationFormat>On-screen Show (4:3)</PresentationFormat>
  <Paragraphs>408</Paragraphs>
  <Slides>46</Slides>
  <Notes>22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Links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8" baseType="lpstr">
      <vt:lpstr>Default Design</vt:lpstr>
      <vt:lpstr>\\localhost\Users\moyer\Documents\Teaching\Energy class\Lectures\Lectures_2016\!OLE_LINK1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Harvard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ejmoyer</dc:creator>
  <cp:lastModifiedBy>Liz Moyer</cp:lastModifiedBy>
  <cp:revision>288</cp:revision>
  <cp:lastPrinted>2010-04-23T00:26:33Z</cp:lastPrinted>
  <dcterms:created xsi:type="dcterms:W3CDTF">2011-04-28T02:05:37Z</dcterms:created>
  <dcterms:modified xsi:type="dcterms:W3CDTF">2018-05-26T21:31:55Z</dcterms:modified>
</cp:coreProperties>
</file>