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09" r:id="rId2"/>
    <p:sldId id="367" r:id="rId3"/>
    <p:sldId id="369" r:id="rId4"/>
    <p:sldId id="368" r:id="rId5"/>
    <p:sldId id="370" r:id="rId6"/>
    <p:sldId id="364" r:id="rId7"/>
    <p:sldId id="363" r:id="rId8"/>
    <p:sldId id="362" r:id="rId9"/>
    <p:sldId id="371" r:id="rId10"/>
    <p:sldId id="331" r:id="rId11"/>
    <p:sldId id="332" r:id="rId12"/>
    <p:sldId id="294" r:id="rId13"/>
    <p:sldId id="301"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84CB3"/>
    <a:srgbClr val="E9F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128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65CE965-9809-C44E-93D5-7C0F9E72C04C}" type="datetime1">
              <a:rPr lang="en-US"/>
              <a:pPr>
                <a:defRPr/>
              </a:pPr>
              <a:t>5/2/15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F2B731CB-9A30-FA42-8687-C2658F149601}" type="slidenum">
              <a:rPr lang="en-US"/>
              <a:pPr>
                <a:defRPr/>
              </a:pPr>
              <a:t>‹#›</a:t>
            </a:fld>
            <a:endParaRPr lang="en-US"/>
          </a:p>
        </p:txBody>
      </p:sp>
    </p:spTree>
    <p:extLst>
      <p:ext uri="{BB962C8B-B14F-4D97-AF65-F5344CB8AC3E}">
        <p14:creationId xmlns:p14="http://schemas.microsoft.com/office/powerpoint/2010/main" val="274617169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B731CB-9A30-FA42-8687-C2658F149601}" type="slidenum">
              <a:rPr lang="en-US" smtClean="0"/>
              <a:pPr>
                <a:defRPr/>
              </a:pPr>
              <a:t>10</a:t>
            </a:fld>
            <a:endParaRPr lang="en-US"/>
          </a:p>
        </p:txBody>
      </p:sp>
    </p:spTree>
    <p:extLst>
      <p:ext uri="{BB962C8B-B14F-4D97-AF65-F5344CB8AC3E}">
        <p14:creationId xmlns:p14="http://schemas.microsoft.com/office/powerpoint/2010/main" val="2438976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D04A35-C1EE-144F-9A71-9D5C1B15221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15E02A-3E6A-D542-B3F2-DCCDAA04D4E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E9336E-9647-BA4A-BD9D-8C622750E8A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A0A72E-5BB7-B947-B0FA-45353206DC4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121F89-6D6D-6C4F-946C-A0859DDB8E3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D637C5-8632-6A4B-90E5-044610C1663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5E3874A-7E67-2B40-9178-F046AB849E3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739119-4105-0E4B-B457-9F08D7D7ED9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D15836-A978-5F4A-9BAC-119CCE08927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A55A3D-418C-1942-A696-8EB1AF926F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E29250-A796-904B-A7B0-C356A9EE7F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3328192-005C-E04C-BF7D-2383D0FF90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V-M07N4a6-Y" TargetMode="External"/><Relationship Id="rId3"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subTitle" idx="1"/>
          </p:nvPr>
        </p:nvSpPr>
        <p:spPr>
          <a:xfrm>
            <a:off x="1066800" y="2133600"/>
            <a:ext cx="7086600" cy="3810000"/>
          </a:xfrm>
        </p:spPr>
        <p:txBody>
          <a:bodyPr/>
          <a:lstStyle/>
          <a:p>
            <a:pPr eaLnBrk="1" hangingPunct="1"/>
            <a:r>
              <a:rPr lang="en-US" sz="2800" dirty="0" smtClean="0">
                <a:ea typeface="ＭＳ Ｐゴシック" charset="-128"/>
                <a:cs typeface="ＭＳ Ｐゴシック" charset="-128"/>
              </a:rPr>
              <a:t>Electricity &amp; Electricity Generation</a:t>
            </a:r>
          </a:p>
          <a:p>
            <a:pPr eaLnBrk="1" hangingPunct="1"/>
            <a:r>
              <a:rPr lang="en-US" sz="2800" dirty="0" smtClean="0">
                <a:ea typeface="ＭＳ Ｐゴシック" charset="-128"/>
                <a:cs typeface="ＭＳ Ｐゴシック" charset="-128"/>
              </a:rPr>
              <a:t>GEOS 24705/ ENST 24705</a:t>
            </a:r>
          </a:p>
          <a:p>
            <a:pPr eaLnBrk="1" hangingPunct="1"/>
            <a:endParaRPr lang="en-US" sz="2800" dirty="0" smtClean="0">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3"/>
          <p:cNvSpPr txBox="1">
            <a:spLocks noChangeArrowheads="1"/>
          </p:cNvSpPr>
          <p:nvPr/>
        </p:nvSpPr>
        <p:spPr bwMode="auto">
          <a:xfrm>
            <a:off x="762000" y="152400"/>
            <a:ext cx="7772400" cy="523875"/>
          </a:xfrm>
          <a:prstGeom prst="rect">
            <a:avLst/>
          </a:prstGeom>
          <a:noFill/>
          <a:ln w="9525">
            <a:noFill/>
            <a:miter lim="800000"/>
            <a:headEnd/>
            <a:tailEnd/>
          </a:ln>
        </p:spPr>
        <p:txBody>
          <a:bodyPr>
            <a:prstTxWarp prst="textNoShape">
              <a:avLst/>
            </a:prstTxWarp>
            <a:spAutoFit/>
          </a:bodyPr>
          <a:lstStyle/>
          <a:p>
            <a:pPr algn="ctr"/>
            <a:r>
              <a:rPr lang="en-US" sz="2800" b="1" dirty="0" smtClean="0"/>
              <a:t>Direct current (DC)</a:t>
            </a:r>
            <a:endParaRPr lang="en-US" sz="2400" dirty="0"/>
          </a:p>
        </p:txBody>
      </p:sp>
      <p:sp>
        <p:nvSpPr>
          <p:cNvPr id="3" name="TextBox 2"/>
          <p:cNvSpPr txBox="1"/>
          <p:nvPr/>
        </p:nvSpPr>
        <p:spPr>
          <a:xfrm>
            <a:off x="152400" y="1219200"/>
            <a:ext cx="2590800" cy="5509199"/>
          </a:xfrm>
          <a:prstGeom prst="rect">
            <a:avLst/>
          </a:prstGeom>
          <a:noFill/>
        </p:spPr>
        <p:txBody>
          <a:bodyPr>
            <a:spAutoFit/>
          </a:bodyPr>
          <a:lstStyle/>
          <a:p>
            <a:pPr>
              <a:defRPr/>
            </a:pPr>
            <a:r>
              <a:rPr lang="en-US" sz="2200" dirty="0" smtClean="0">
                <a:latin typeface="Calibri"/>
                <a:cs typeface="Calibri"/>
              </a:rPr>
              <a:t>Proponent: </a:t>
            </a:r>
            <a:r>
              <a:rPr lang="en-US" sz="2200" b="1" dirty="0" smtClean="0">
                <a:latin typeface="Calibri"/>
                <a:cs typeface="Calibri"/>
              </a:rPr>
              <a:t>Edison</a:t>
            </a:r>
          </a:p>
          <a:p>
            <a:pPr>
              <a:defRPr/>
            </a:pPr>
            <a:endParaRPr lang="en-US" sz="2200" b="1" dirty="0">
              <a:latin typeface="Calibri"/>
              <a:cs typeface="Calibri"/>
            </a:endParaRPr>
          </a:p>
          <a:p>
            <a:pPr>
              <a:defRPr/>
            </a:pPr>
            <a:r>
              <a:rPr lang="en-US" sz="2200" dirty="0" smtClean="0">
                <a:latin typeface="Calibri"/>
                <a:cs typeface="Calibri"/>
              </a:rPr>
              <a:t>Advantages: </a:t>
            </a:r>
          </a:p>
          <a:p>
            <a:pPr marL="342900" indent="-342900">
              <a:buFontTx/>
              <a:buChar char="•"/>
              <a:defRPr/>
            </a:pPr>
            <a:r>
              <a:rPr lang="en-US" sz="2200" b="1" dirty="0" smtClean="0">
                <a:latin typeface="Calibri"/>
                <a:cs typeface="Calibri"/>
              </a:rPr>
              <a:t>Understandable</a:t>
            </a:r>
          </a:p>
          <a:p>
            <a:pPr marL="342900" indent="-342900">
              <a:buFontTx/>
              <a:buChar char="•"/>
              <a:defRPr/>
            </a:pPr>
            <a:r>
              <a:rPr lang="en-US" sz="2200" b="1" dirty="0" smtClean="0">
                <a:latin typeface="Calibri"/>
                <a:cs typeface="Calibri"/>
              </a:rPr>
              <a:t>Available motors</a:t>
            </a:r>
          </a:p>
          <a:p>
            <a:pPr marL="342900" indent="-342900">
              <a:buFontTx/>
              <a:buChar char="•"/>
              <a:defRPr/>
            </a:pPr>
            <a:r>
              <a:rPr lang="en-US" sz="2200" b="1" dirty="0" smtClean="0">
                <a:latin typeface="Calibri"/>
                <a:cs typeface="Calibri"/>
              </a:rPr>
              <a:t>Charges batteries</a:t>
            </a:r>
          </a:p>
          <a:p>
            <a:pPr marL="342900" indent="-342900">
              <a:buFontTx/>
              <a:buChar char="•"/>
              <a:defRPr/>
            </a:pPr>
            <a:r>
              <a:rPr lang="en-US" sz="2200" b="1" dirty="0" smtClean="0">
                <a:latin typeface="Calibri"/>
                <a:cs typeface="Calibri"/>
              </a:rPr>
              <a:t>Available meters</a:t>
            </a:r>
          </a:p>
          <a:p>
            <a:pPr marL="342900" indent="-342900">
              <a:buFontTx/>
              <a:buChar char="•"/>
              <a:defRPr/>
            </a:pPr>
            <a:endParaRPr lang="en-US" sz="2200" b="1" dirty="0">
              <a:latin typeface="Calibri"/>
              <a:cs typeface="Calibri"/>
            </a:endParaRPr>
          </a:p>
          <a:p>
            <a:pPr>
              <a:defRPr/>
            </a:pPr>
            <a:r>
              <a:rPr lang="en-US" sz="2200" dirty="0" smtClean="0">
                <a:latin typeface="Calibri"/>
                <a:cs typeface="Calibri"/>
              </a:rPr>
              <a:t>Disadvantages</a:t>
            </a:r>
          </a:p>
          <a:p>
            <a:pPr marL="342900" indent="-342900">
              <a:buFontTx/>
              <a:buChar char="•"/>
              <a:defRPr/>
            </a:pPr>
            <a:r>
              <a:rPr lang="en-US" sz="2200" b="1" dirty="0" smtClean="0">
                <a:latin typeface="Calibri"/>
                <a:cs typeface="Calibri"/>
              </a:rPr>
              <a:t>Cannot transform voltage easily</a:t>
            </a:r>
          </a:p>
          <a:p>
            <a:pPr marL="342900" indent="-342900">
              <a:buFontTx/>
              <a:buChar char="•"/>
              <a:defRPr/>
            </a:pPr>
            <a:endParaRPr lang="en-US" sz="2200" b="1" dirty="0">
              <a:latin typeface="Calibri"/>
              <a:cs typeface="Calibri"/>
            </a:endParaRPr>
          </a:p>
          <a:p>
            <a:pPr>
              <a:defRPr/>
            </a:pPr>
            <a:r>
              <a:rPr lang="en-US" sz="2200" dirty="0">
                <a:latin typeface="Calibri"/>
                <a:cs typeface="Calibri"/>
              </a:rPr>
              <a:t>Commercialization</a:t>
            </a:r>
          </a:p>
          <a:p>
            <a:pPr marL="342900" indent="-342900">
              <a:buFontTx/>
              <a:buChar char="•"/>
              <a:defRPr/>
            </a:pPr>
            <a:r>
              <a:rPr lang="en-US" sz="2200" b="1" dirty="0">
                <a:latin typeface="Calibri"/>
                <a:cs typeface="Calibri"/>
              </a:rPr>
              <a:t>London 1882</a:t>
            </a:r>
          </a:p>
          <a:p>
            <a:pPr marL="342900" indent="-342900">
              <a:buFontTx/>
              <a:buChar char="•"/>
              <a:defRPr/>
            </a:pPr>
            <a:r>
              <a:rPr lang="en-US" sz="2200" b="1" dirty="0">
                <a:latin typeface="Calibri"/>
                <a:cs typeface="Calibri"/>
              </a:rPr>
              <a:t>New York 1882</a:t>
            </a:r>
          </a:p>
          <a:p>
            <a:pPr algn="ctr">
              <a:defRPr/>
            </a:pPr>
            <a:r>
              <a:rPr lang="en-US" sz="2200" i="1" dirty="0" smtClean="0">
                <a:latin typeface="Calibri"/>
                <a:cs typeface="Calibri"/>
              </a:rPr>
              <a:t>(both coal)</a:t>
            </a:r>
          </a:p>
        </p:txBody>
      </p:sp>
      <p:pic>
        <p:nvPicPr>
          <p:cNvPr id="2" name="Picture 1"/>
          <p:cNvPicPr>
            <a:picLocks noChangeAspect="1"/>
          </p:cNvPicPr>
          <p:nvPr/>
        </p:nvPicPr>
        <p:blipFill>
          <a:blip r:embed="rId3"/>
          <a:stretch>
            <a:fillRect/>
          </a:stretch>
        </p:blipFill>
        <p:spPr>
          <a:xfrm>
            <a:off x="2743200" y="1524000"/>
            <a:ext cx="3505200" cy="2661109"/>
          </a:xfrm>
          <a:prstGeom prst="rect">
            <a:avLst/>
          </a:prstGeom>
        </p:spPr>
      </p:pic>
      <p:pic>
        <p:nvPicPr>
          <p:cNvPr id="4" name="Picture 3"/>
          <p:cNvPicPr>
            <a:picLocks noChangeAspect="1"/>
          </p:cNvPicPr>
          <p:nvPr/>
        </p:nvPicPr>
        <p:blipFill>
          <a:blip r:embed="rId4"/>
          <a:stretch>
            <a:fillRect/>
          </a:stretch>
        </p:blipFill>
        <p:spPr>
          <a:xfrm>
            <a:off x="6400800" y="609600"/>
            <a:ext cx="2489200" cy="5372100"/>
          </a:xfrm>
          <a:prstGeom prst="rect">
            <a:avLst/>
          </a:prstGeom>
        </p:spPr>
      </p:pic>
      <p:sp>
        <p:nvSpPr>
          <p:cNvPr id="8" name="TextBox 7"/>
          <p:cNvSpPr txBox="1"/>
          <p:nvPr/>
        </p:nvSpPr>
        <p:spPr>
          <a:xfrm>
            <a:off x="5867400" y="6096000"/>
            <a:ext cx="3276600" cy="769441"/>
          </a:xfrm>
          <a:prstGeom prst="rect">
            <a:avLst/>
          </a:prstGeom>
          <a:noFill/>
        </p:spPr>
        <p:txBody>
          <a:bodyPr wrap="square">
            <a:spAutoFit/>
          </a:bodyPr>
          <a:lstStyle/>
          <a:p>
            <a:pPr>
              <a:defRPr/>
            </a:pPr>
            <a:r>
              <a:rPr lang="en-US" sz="2200" dirty="0" smtClean="0">
                <a:latin typeface="Calibri"/>
                <a:cs typeface="Calibri"/>
              </a:rPr>
              <a:t>Early DC generator, “long-legged Mary Anne”, 1884</a:t>
            </a:r>
            <a:endParaRPr lang="en-US" sz="2200" b="1" dirty="0" smtClean="0">
              <a:latin typeface="Calibri"/>
              <a:cs typeface="Calibri"/>
            </a:endParaRPr>
          </a:p>
        </p:txBody>
      </p:sp>
      <p:sp>
        <p:nvSpPr>
          <p:cNvPr id="11" name="TextBox 10"/>
          <p:cNvSpPr txBox="1"/>
          <p:nvPr/>
        </p:nvSpPr>
        <p:spPr>
          <a:xfrm>
            <a:off x="3124200" y="4419600"/>
            <a:ext cx="2590800" cy="2123658"/>
          </a:xfrm>
          <a:prstGeom prst="rect">
            <a:avLst/>
          </a:prstGeom>
          <a:noFill/>
        </p:spPr>
        <p:txBody>
          <a:bodyPr>
            <a:spAutoFit/>
          </a:bodyPr>
          <a:lstStyle/>
          <a:p>
            <a:pPr>
              <a:defRPr/>
            </a:pPr>
            <a:r>
              <a:rPr lang="en-US" sz="2200" i="1" dirty="0" smtClean="0">
                <a:solidFill>
                  <a:srgbClr val="284CB3"/>
                </a:solidFill>
                <a:latin typeface="Calibri"/>
                <a:cs typeface="Calibri"/>
              </a:rPr>
              <a:t>Also invented: </a:t>
            </a:r>
          </a:p>
          <a:p>
            <a:pPr marL="342900" indent="-342900">
              <a:buFontTx/>
              <a:buChar char="•"/>
              <a:defRPr/>
            </a:pPr>
            <a:r>
              <a:rPr lang="en-US" sz="2200" dirty="0" err="1" smtClean="0">
                <a:solidFill>
                  <a:srgbClr val="284CB3"/>
                </a:solidFill>
                <a:latin typeface="Calibri"/>
                <a:cs typeface="Calibri"/>
              </a:rPr>
              <a:t>Lightbulb</a:t>
            </a:r>
            <a:r>
              <a:rPr lang="en-US" sz="2200" dirty="0" smtClean="0">
                <a:solidFill>
                  <a:srgbClr val="284CB3"/>
                </a:solidFill>
                <a:latin typeface="Calibri"/>
                <a:cs typeface="Calibri"/>
              </a:rPr>
              <a:t> (commercial)</a:t>
            </a:r>
          </a:p>
          <a:p>
            <a:pPr marL="342900" indent="-342900">
              <a:buFontTx/>
              <a:buChar char="•"/>
              <a:defRPr/>
            </a:pPr>
            <a:r>
              <a:rPr lang="en-US" sz="2200" dirty="0" smtClean="0">
                <a:solidFill>
                  <a:srgbClr val="284CB3"/>
                </a:solidFill>
                <a:latin typeface="Calibri"/>
                <a:cs typeface="Calibri"/>
              </a:rPr>
              <a:t>Phonograph</a:t>
            </a:r>
          </a:p>
          <a:p>
            <a:pPr marL="342900" indent="-342900">
              <a:buFontTx/>
              <a:buChar char="•"/>
              <a:defRPr/>
            </a:pPr>
            <a:r>
              <a:rPr lang="en-US" sz="2200" dirty="0" smtClean="0">
                <a:solidFill>
                  <a:srgbClr val="284CB3"/>
                </a:solidFill>
                <a:latin typeface="Calibri"/>
                <a:cs typeface="Calibri"/>
              </a:rPr>
              <a:t>Improved telegraph</a:t>
            </a:r>
            <a:endParaRPr lang="en-US" sz="2200" dirty="0">
              <a:solidFill>
                <a:srgbClr val="284CB3"/>
              </a:solidFill>
              <a:latin typeface="Calibri"/>
              <a:cs typeface="Calibri"/>
            </a:endParaRPr>
          </a:p>
        </p:txBody>
      </p:sp>
    </p:spTree>
    <p:extLst>
      <p:ext uri="{BB962C8B-B14F-4D97-AF65-F5344CB8AC3E}">
        <p14:creationId xmlns:p14="http://schemas.microsoft.com/office/powerpoint/2010/main" val="3158546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3"/>
          <p:cNvSpPr txBox="1">
            <a:spLocks noChangeArrowheads="1"/>
          </p:cNvSpPr>
          <p:nvPr/>
        </p:nvSpPr>
        <p:spPr bwMode="auto">
          <a:xfrm>
            <a:off x="762000" y="152400"/>
            <a:ext cx="7772400" cy="523875"/>
          </a:xfrm>
          <a:prstGeom prst="rect">
            <a:avLst/>
          </a:prstGeom>
          <a:noFill/>
          <a:ln w="9525">
            <a:noFill/>
            <a:miter lim="800000"/>
            <a:headEnd/>
            <a:tailEnd/>
          </a:ln>
        </p:spPr>
        <p:txBody>
          <a:bodyPr>
            <a:prstTxWarp prst="textNoShape">
              <a:avLst/>
            </a:prstTxWarp>
            <a:spAutoFit/>
          </a:bodyPr>
          <a:lstStyle/>
          <a:p>
            <a:pPr algn="ctr"/>
            <a:r>
              <a:rPr lang="en-US" sz="2800" b="1" dirty="0" smtClean="0"/>
              <a:t>Alternating current (AC)</a:t>
            </a:r>
            <a:endParaRPr lang="en-US" sz="2400" dirty="0"/>
          </a:p>
        </p:txBody>
      </p:sp>
      <p:sp>
        <p:nvSpPr>
          <p:cNvPr id="3" name="TextBox 2"/>
          <p:cNvSpPr txBox="1"/>
          <p:nvPr/>
        </p:nvSpPr>
        <p:spPr>
          <a:xfrm>
            <a:off x="0" y="685800"/>
            <a:ext cx="2895600" cy="6186308"/>
          </a:xfrm>
          <a:prstGeom prst="rect">
            <a:avLst/>
          </a:prstGeom>
          <a:noFill/>
        </p:spPr>
        <p:txBody>
          <a:bodyPr wrap="square">
            <a:spAutoFit/>
          </a:bodyPr>
          <a:lstStyle/>
          <a:p>
            <a:pPr>
              <a:defRPr/>
            </a:pPr>
            <a:r>
              <a:rPr lang="en-US" sz="2200" dirty="0" smtClean="0">
                <a:latin typeface="Calibri"/>
                <a:cs typeface="Calibri"/>
              </a:rPr>
              <a:t>Proponent: </a:t>
            </a:r>
            <a:r>
              <a:rPr lang="en-US" sz="2200" b="1" dirty="0" smtClean="0">
                <a:latin typeface="Calibri"/>
                <a:cs typeface="Calibri"/>
              </a:rPr>
              <a:t>Tesla</a:t>
            </a:r>
          </a:p>
          <a:p>
            <a:pPr>
              <a:defRPr/>
            </a:pPr>
            <a:r>
              <a:rPr lang="en-US" sz="2200" i="1" dirty="0" smtClean="0">
                <a:latin typeface="Calibri"/>
                <a:cs typeface="Calibri"/>
              </a:rPr>
              <a:t>(former Edison engineer)</a:t>
            </a:r>
          </a:p>
          <a:p>
            <a:pPr>
              <a:defRPr/>
            </a:pPr>
            <a:endParaRPr lang="en-US" sz="2200" b="1" dirty="0">
              <a:latin typeface="Calibri"/>
              <a:cs typeface="Calibri"/>
            </a:endParaRPr>
          </a:p>
          <a:p>
            <a:pPr>
              <a:defRPr/>
            </a:pPr>
            <a:r>
              <a:rPr lang="en-US" sz="2200" dirty="0" smtClean="0">
                <a:latin typeface="Calibri"/>
                <a:cs typeface="Calibri"/>
              </a:rPr>
              <a:t>Advantages: </a:t>
            </a:r>
          </a:p>
          <a:p>
            <a:pPr marL="342900" indent="-342900">
              <a:buFontTx/>
              <a:buChar char="•"/>
              <a:defRPr/>
            </a:pPr>
            <a:r>
              <a:rPr lang="en-US" sz="2200" b="1" dirty="0" smtClean="0">
                <a:latin typeface="Calibri"/>
                <a:cs typeface="Calibri"/>
              </a:rPr>
              <a:t>Transforms voltage </a:t>
            </a:r>
            <a:r>
              <a:rPr lang="en-US" sz="2200" b="1" dirty="0">
                <a:latin typeface="Calibri"/>
                <a:cs typeface="Calibri"/>
              </a:rPr>
              <a:t>easily</a:t>
            </a:r>
          </a:p>
          <a:p>
            <a:pPr>
              <a:defRPr/>
            </a:pPr>
            <a:endParaRPr lang="en-US" sz="2200" b="1" dirty="0">
              <a:latin typeface="Calibri"/>
              <a:cs typeface="Calibri"/>
            </a:endParaRPr>
          </a:p>
          <a:p>
            <a:pPr>
              <a:defRPr/>
            </a:pPr>
            <a:r>
              <a:rPr lang="en-US" sz="2200" dirty="0" smtClean="0">
                <a:latin typeface="Calibri"/>
                <a:cs typeface="Calibri"/>
              </a:rPr>
              <a:t>Disadvantages</a:t>
            </a:r>
          </a:p>
          <a:p>
            <a:pPr marL="342900" indent="-342900">
              <a:buFontTx/>
              <a:buChar char="•"/>
              <a:defRPr/>
            </a:pPr>
            <a:r>
              <a:rPr lang="en-US" sz="2200" b="1" dirty="0" smtClean="0">
                <a:latin typeface="Calibri"/>
                <a:cs typeface="Calibri"/>
              </a:rPr>
              <a:t>No reliable motors available</a:t>
            </a:r>
          </a:p>
          <a:p>
            <a:pPr marL="342900" indent="-342900">
              <a:buFontTx/>
              <a:buChar char="•"/>
              <a:defRPr/>
            </a:pPr>
            <a:r>
              <a:rPr lang="en-US" sz="2200" b="1" dirty="0" smtClean="0">
                <a:latin typeface="Calibri"/>
                <a:cs typeface="Calibri"/>
              </a:rPr>
              <a:t>No battery charge</a:t>
            </a:r>
          </a:p>
          <a:p>
            <a:pPr marL="342900" indent="-342900">
              <a:buFontTx/>
              <a:buChar char="•"/>
              <a:defRPr/>
            </a:pPr>
            <a:endParaRPr lang="en-US" sz="2200" b="1" dirty="0">
              <a:latin typeface="Calibri"/>
              <a:cs typeface="Calibri"/>
            </a:endParaRPr>
          </a:p>
          <a:p>
            <a:pPr>
              <a:defRPr/>
            </a:pPr>
            <a:r>
              <a:rPr lang="en-US" sz="2200" dirty="0">
                <a:latin typeface="Calibri"/>
                <a:cs typeface="Calibri"/>
              </a:rPr>
              <a:t>Commercialization</a:t>
            </a:r>
          </a:p>
          <a:p>
            <a:pPr marL="342900" indent="-342900">
              <a:buFontTx/>
              <a:buChar char="•"/>
              <a:defRPr/>
            </a:pPr>
            <a:r>
              <a:rPr lang="en-US" sz="2200" b="1" dirty="0" smtClean="0">
                <a:latin typeface="Calibri"/>
                <a:cs typeface="Calibri"/>
              </a:rPr>
              <a:t>Ames hydro: 1891</a:t>
            </a:r>
          </a:p>
          <a:p>
            <a:pPr marL="342900" indent="-342900">
              <a:buFontTx/>
              <a:buChar char="•"/>
              <a:defRPr/>
            </a:pPr>
            <a:r>
              <a:rPr lang="en-US" sz="2200" b="1" dirty="0" smtClean="0">
                <a:latin typeface="Calibri"/>
                <a:cs typeface="Calibri"/>
              </a:rPr>
              <a:t>Chicago coal: 1893</a:t>
            </a:r>
            <a:endParaRPr lang="en-US" sz="2200" b="1" dirty="0">
              <a:latin typeface="Calibri"/>
              <a:cs typeface="Calibri"/>
            </a:endParaRPr>
          </a:p>
          <a:p>
            <a:pPr marL="342900" indent="-342900">
              <a:buFontTx/>
              <a:buChar char="•"/>
              <a:defRPr/>
            </a:pPr>
            <a:r>
              <a:rPr lang="en-US" sz="2200" b="1" dirty="0" smtClean="0">
                <a:latin typeface="Calibri"/>
                <a:cs typeface="Calibri"/>
              </a:rPr>
              <a:t>Niagara hydro: 1895</a:t>
            </a:r>
            <a:endParaRPr lang="en-US" sz="2200" b="1" dirty="0">
              <a:latin typeface="Calibri"/>
              <a:cs typeface="Calibri"/>
            </a:endParaRPr>
          </a:p>
          <a:p>
            <a:pPr>
              <a:defRPr/>
            </a:pPr>
            <a:endParaRPr lang="en-US" sz="2200" b="1" dirty="0" smtClean="0">
              <a:latin typeface="Calibri"/>
              <a:cs typeface="Calibri"/>
            </a:endParaRPr>
          </a:p>
        </p:txBody>
      </p:sp>
      <p:sp>
        <p:nvSpPr>
          <p:cNvPr id="8" name="TextBox 7"/>
          <p:cNvSpPr txBox="1"/>
          <p:nvPr/>
        </p:nvSpPr>
        <p:spPr>
          <a:xfrm>
            <a:off x="5893856" y="1295400"/>
            <a:ext cx="3276600" cy="430887"/>
          </a:xfrm>
          <a:prstGeom prst="rect">
            <a:avLst/>
          </a:prstGeom>
          <a:noFill/>
        </p:spPr>
        <p:txBody>
          <a:bodyPr wrap="square">
            <a:spAutoFit/>
          </a:bodyPr>
          <a:lstStyle/>
          <a:p>
            <a:pPr>
              <a:defRPr/>
            </a:pPr>
            <a:r>
              <a:rPr lang="en-US" sz="2200" dirty="0" smtClean="0">
                <a:latin typeface="Calibri"/>
                <a:cs typeface="Calibri"/>
              </a:rPr>
              <a:t>AC dynamo, Chicago 1893</a:t>
            </a:r>
            <a:endParaRPr lang="en-US" sz="2200" b="1" dirty="0" smtClean="0">
              <a:latin typeface="Calibri"/>
              <a:cs typeface="Calibri"/>
            </a:endParaRPr>
          </a:p>
        </p:txBody>
      </p:sp>
      <p:pic>
        <p:nvPicPr>
          <p:cNvPr id="5" name="Picture 4"/>
          <p:cNvPicPr>
            <a:picLocks noChangeAspect="1"/>
          </p:cNvPicPr>
          <p:nvPr/>
        </p:nvPicPr>
        <p:blipFill>
          <a:blip r:embed="rId2"/>
          <a:stretch>
            <a:fillRect/>
          </a:stretch>
        </p:blipFill>
        <p:spPr>
          <a:xfrm>
            <a:off x="2819400" y="914400"/>
            <a:ext cx="2794000" cy="3556000"/>
          </a:xfrm>
          <a:prstGeom prst="rect">
            <a:avLst/>
          </a:prstGeom>
        </p:spPr>
      </p:pic>
      <p:sp>
        <p:nvSpPr>
          <p:cNvPr id="9" name="TextBox 8"/>
          <p:cNvSpPr txBox="1"/>
          <p:nvPr/>
        </p:nvSpPr>
        <p:spPr>
          <a:xfrm>
            <a:off x="3276600" y="4876800"/>
            <a:ext cx="4038600" cy="1785104"/>
          </a:xfrm>
          <a:prstGeom prst="rect">
            <a:avLst/>
          </a:prstGeom>
          <a:noFill/>
        </p:spPr>
        <p:txBody>
          <a:bodyPr wrap="square">
            <a:spAutoFit/>
          </a:bodyPr>
          <a:lstStyle/>
          <a:p>
            <a:pPr>
              <a:defRPr/>
            </a:pPr>
            <a:r>
              <a:rPr lang="en-US" sz="2200" i="1" dirty="0" smtClean="0">
                <a:solidFill>
                  <a:srgbClr val="284CB3"/>
                </a:solidFill>
                <a:latin typeface="Calibri"/>
                <a:cs typeface="Calibri"/>
              </a:rPr>
              <a:t>Also invented: </a:t>
            </a:r>
          </a:p>
          <a:p>
            <a:pPr marL="342900" indent="-342900">
              <a:buFontTx/>
              <a:buChar char="•"/>
              <a:defRPr/>
            </a:pPr>
            <a:r>
              <a:rPr lang="en-US" sz="2200" dirty="0" smtClean="0">
                <a:solidFill>
                  <a:srgbClr val="284CB3"/>
                </a:solidFill>
                <a:latin typeface="Calibri"/>
                <a:cs typeface="Calibri"/>
              </a:rPr>
              <a:t>Induction AC motor</a:t>
            </a:r>
          </a:p>
          <a:p>
            <a:pPr marL="342900" indent="-342900">
              <a:buFontTx/>
              <a:buChar char="•"/>
              <a:defRPr/>
            </a:pPr>
            <a:r>
              <a:rPr lang="en-US" sz="2200" dirty="0" smtClean="0">
                <a:solidFill>
                  <a:srgbClr val="284CB3"/>
                </a:solidFill>
                <a:latin typeface="Calibri"/>
                <a:cs typeface="Calibri"/>
              </a:rPr>
              <a:t>Radio communication</a:t>
            </a:r>
          </a:p>
          <a:p>
            <a:pPr marL="342900" indent="-342900">
              <a:buFontTx/>
              <a:buChar char="•"/>
              <a:defRPr/>
            </a:pPr>
            <a:r>
              <a:rPr lang="en-US" sz="2200" dirty="0" smtClean="0">
                <a:solidFill>
                  <a:srgbClr val="284CB3"/>
                </a:solidFill>
                <a:latin typeface="Calibri"/>
                <a:cs typeface="Calibri"/>
              </a:rPr>
              <a:t>Wireless energy transmission</a:t>
            </a:r>
          </a:p>
          <a:p>
            <a:pPr marL="342900" indent="-342900">
              <a:buFontTx/>
              <a:buChar char="•"/>
              <a:defRPr/>
            </a:pPr>
            <a:endParaRPr lang="en-US" sz="2200" dirty="0">
              <a:solidFill>
                <a:srgbClr val="284CB3"/>
              </a:solidFill>
              <a:latin typeface="Calibri"/>
              <a:cs typeface="Calibri"/>
            </a:endParaRPr>
          </a:p>
        </p:txBody>
      </p:sp>
      <p:pic>
        <p:nvPicPr>
          <p:cNvPr id="6" name="Picture 5"/>
          <p:cNvPicPr>
            <a:picLocks noChangeAspect="1"/>
          </p:cNvPicPr>
          <p:nvPr/>
        </p:nvPicPr>
        <p:blipFill rotWithShape="1">
          <a:blip r:embed="rId3"/>
          <a:srcRect l="25801" r="2334"/>
          <a:stretch/>
        </p:blipFill>
        <p:spPr>
          <a:xfrm>
            <a:off x="5486400" y="1828800"/>
            <a:ext cx="3810000" cy="3261986"/>
          </a:xfrm>
          <a:prstGeom prst="rect">
            <a:avLst/>
          </a:prstGeom>
        </p:spPr>
      </p:pic>
    </p:spTree>
    <p:extLst>
      <p:ext uri="{BB962C8B-B14F-4D97-AF65-F5344CB8AC3E}">
        <p14:creationId xmlns:p14="http://schemas.microsoft.com/office/powerpoint/2010/main" val="2082313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3"/>
          <p:cNvSpPr txBox="1">
            <a:spLocks noChangeArrowheads="1"/>
          </p:cNvSpPr>
          <p:nvPr/>
        </p:nvSpPr>
        <p:spPr bwMode="auto">
          <a:xfrm>
            <a:off x="685800" y="0"/>
            <a:ext cx="7772400" cy="523875"/>
          </a:xfrm>
          <a:prstGeom prst="rect">
            <a:avLst/>
          </a:prstGeom>
          <a:noFill/>
          <a:ln w="9525">
            <a:noFill/>
            <a:miter lim="800000"/>
            <a:headEnd/>
            <a:tailEnd/>
          </a:ln>
        </p:spPr>
        <p:txBody>
          <a:bodyPr>
            <a:prstTxWarp prst="textNoShape">
              <a:avLst/>
            </a:prstTxWarp>
            <a:spAutoFit/>
          </a:bodyPr>
          <a:lstStyle/>
          <a:p>
            <a:pPr algn="ctr"/>
            <a:r>
              <a:rPr lang="en-US" sz="2800" b="1" dirty="0" smtClean="0"/>
              <a:t>Edison vs. Tesla: “war of the currents”</a:t>
            </a:r>
            <a:endParaRPr lang="en-US" sz="2400" dirty="0"/>
          </a:p>
        </p:txBody>
      </p:sp>
      <p:sp>
        <p:nvSpPr>
          <p:cNvPr id="3" name="TextBox 2"/>
          <p:cNvSpPr txBox="1"/>
          <p:nvPr/>
        </p:nvSpPr>
        <p:spPr>
          <a:xfrm>
            <a:off x="381000" y="609600"/>
            <a:ext cx="8382000" cy="6437661"/>
          </a:xfrm>
          <a:prstGeom prst="rect">
            <a:avLst/>
          </a:prstGeom>
          <a:noFill/>
        </p:spPr>
        <p:txBody>
          <a:bodyPr wrap="square">
            <a:spAutoFit/>
          </a:bodyPr>
          <a:lstStyle/>
          <a:p>
            <a:pPr algn="ctr">
              <a:defRPr/>
            </a:pPr>
            <a:r>
              <a:rPr lang="en-US" sz="2200" b="1" dirty="0" smtClean="0">
                <a:solidFill>
                  <a:srgbClr val="000000"/>
                </a:solidFill>
              </a:rPr>
              <a:t>DC</a:t>
            </a:r>
            <a:endParaRPr lang="en-US" b="1" dirty="0" smtClean="0">
              <a:solidFill>
                <a:srgbClr val="000000"/>
              </a:solidFill>
            </a:endParaRPr>
          </a:p>
          <a:p>
            <a:pPr>
              <a:spcBef>
                <a:spcPts val="500"/>
              </a:spcBef>
              <a:defRPr/>
            </a:pPr>
            <a:r>
              <a:rPr lang="en-US" b="1" dirty="0" smtClean="0">
                <a:solidFill>
                  <a:srgbClr val="284CB3"/>
                </a:solidFill>
              </a:rPr>
              <a:t>Edison’s company: </a:t>
            </a:r>
          </a:p>
          <a:p>
            <a:pPr>
              <a:defRPr/>
            </a:pPr>
            <a:r>
              <a:rPr lang="en-US" dirty="0" smtClean="0">
                <a:solidFill>
                  <a:srgbClr val="284CB3"/>
                </a:solidFill>
              </a:rPr>
              <a:t>General Electric, founded 1890, now ranked (Forbes, 2009) the largest company in the world. Precursor: Edison Illuminating Co., 1880</a:t>
            </a:r>
          </a:p>
          <a:p>
            <a:pPr>
              <a:defRPr/>
            </a:pPr>
            <a:endParaRPr lang="en-US" dirty="0" smtClean="0">
              <a:solidFill>
                <a:srgbClr val="284CB3"/>
              </a:solidFill>
            </a:endParaRPr>
          </a:p>
          <a:p>
            <a:pPr>
              <a:defRPr/>
            </a:pPr>
            <a:r>
              <a:rPr lang="en-US" b="1" dirty="0" smtClean="0">
                <a:solidFill>
                  <a:srgbClr val="284CB3"/>
                </a:solidFill>
              </a:rPr>
              <a:t>Technical achievement:</a:t>
            </a:r>
          </a:p>
          <a:p>
            <a:pPr>
              <a:defRPr/>
            </a:pPr>
            <a:r>
              <a:rPr lang="en-US" dirty="0" smtClean="0">
                <a:solidFill>
                  <a:srgbClr val="284CB3"/>
                </a:solidFill>
              </a:rPr>
              <a:t> First steam-powered electricity &amp; electric utility, 1882, first U.S. transmission standard, multiple power plants (1.5 mi. transmission) (for lighting only)</a:t>
            </a:r>
          </a:p>
          <a:p>
            <a:pPr>
              <a:defRPr/>
            </a:pPr>
            <a:endParaRPr lang="en-US" b="1" dirty="0" smtClean="0">
              <a:solidFill>
                <a:srgbClr val="284CB3"/>
              </a:solidFill>
            </a:endParaRPr>
          </a:p>
          <a:p>
            <a:pPr>
              <a:defRPr/>
            </a:pPr>
            <a:r>
              <a:rPr lang="en-US" b="1" dirty="0" smtClean="0">
                <a:solidFill>
                  <a:srgbClr val="284CB3"/>
                </a:solidFill>
              </a:rPr>
              <a:t>PR stunt: </a:t>
            </a:r>
            <a:r>
              <a:rPr lang="en-US" dirty="0" smtClean="0">
                <a:solidFill>
                  <a:srgbClr val="284CB3"/>
                </a:solidFill>
              </a:rPr>
              <a:t>invented (AC) electric chair, attempted execution, 1890</a:t>
            </a:r>
          </a:p>
          <a:p>
            <a:pPr marL="256032" indent="-256032">
              <a:defRPr/>
            </a:pPr>
            <a:endParaRPr lang="en-US" b="1" dirty="0" smtClean="0">
              <a:solidFill>
                <a:srgbClr val="284CB3"/>
              </a:solidFill>
            </a:endParaRPr>
          </a:p>
          <a:p>
            <a:pPr marL="256032" indent="-256032" algn="ctr">
              <a:defRPr/>
            </a:pPr>
            <a:r>
              <a:rPr lang="en-US" sz="2200" b="1" dirty="0" smtClean="0"/>
              <a:t>AC</a:t>
            </a:r>
            <a:endParaRPr lang="en-US" b="1" dirty="0" smtClean="0">
              <a:solidFill>
                <a:srgbClr val="284CB3"/>
              </a:solidFill>
            </a:endParaRPr>
          </a:p>
          <a:p>
            <a:pPr marL="256032" indent="-256032">
              <a:spcBef>
                <a:spcPts val="500"/>
              </a:spcBef>
              <a:defRPr/>
            </a:pPr>
            <a:r>
              <a:rPr lang="en-US" b="1" dirty="0" smtClean="0">
                <a:solidFill>
                  <a:srgbClr val="284CB3"/>
                </a:solidFill>
              </a:rPr>
              <a:t>Tesla’s company:</a:t>
            </a:r>
            <a:r>
              <a:rPr lang="en-US" i="1" dirty="0" smtClean="0">
                <a:solidFill>
                  <a:srgbClr val="284CB3"/>
                </a:solidFill>
              </a:rPr>
              <a:t> </a:t>
            </a:r>
          </a:p>
          <a:p>
            <a:pPr marL="256032" indent="-256032">
              <a:defRPr/>
            </a:pPr>
            <a:r>
              <a:rPr lang="en-US" dirty="0" smtClean="0">
                <a:solidFill>
                  <a:srgbClr val="284CB3"/>
                </a:solidFill>
              </a:rPr>
              <a:t>Westinghouse Electric Company, founded 1886, now (after purchase of CBS) knows as CBS Corp. (sold power generation to Siemens, itself provider of first electric street lighting in 1881). Hired first woman electrical engineer in 1890s.</a:t>
            </a:r>
          </a:p>
          <a:p>
            <a:pPr marL="256032" indent="-256032">
              <a:defRPr/>
            </a:pPr>
            <a:endParaRPr lang="en-US" dirty="0" smtClean="0">
              <a:solidFill>
                <a:srgbClr val="284CB3"/>
              </a:solidFill>
            </a:endParaRPr>
          </a:p>
          <a:p>
            <a:pPr marL="256032" indent="-256032">
              <a:defRPr/>
            </a:pPr>
            <a:r>
              <a:rPr lang="en-US" b="1" dirty="0" smtClean="0">
                <a:solidFill>
                  <a:srgbClr val="284CB3"/>
                </a:solidFill>
              </a:rPr>
              <a:t>Technical achievement:</a:t>
            </a:r>
            <a:r>
              <a:rPr lang="en-US" dirty="0" smtClean="0">
                <a:solidFill>
                  <a:srgbClr val="284CB3"/>
                </a:solidFill>
              </a:rPr>
              <a:t> long-distance transmission of hydropower at Niagara Falls to factories in Buffalo New York, 1895 (25Hz)</a:t>
            </a:r>
          </a:p>
          <a:p>
            <a:pPr marL="256032" indent="-256032">
              <a:defRPr/>
            </a:pPr>
            <a:endParaRPr lang="en-US" b="1" dirty="0">
              <a:solidFill>
                <a:srgbClr val="284CB3"/>
              </a:solidFill>
            </a:endParaRPr>
          </a:p>
          <a:p>
            <a:pPr marL="256032" indent="-256032">
              <a:defRPr/>
            </a:pPr>
            <a:r>
              <a:rPr lang="en-US" b="1" dirty="0" smtClean="0">
                <a:solidFill>
                  <a:srgbClr val="284CB3"/>
                </a:solidFill>
              </a:rPr>
              <a:t>PR stunt</a:t>
            </a:r>
            <a:r>
              <a:rPr lang="en-US" dirty="0" smtClean="0">
                <a:solidFill>
                  <a:srgbClr val="284CB3"/>
                </a:solidFill>
              </a:rPr>
              <a:t>: lit Chicago </a:t>
            </a:r>
            <a:r>
              <a:rPr lang="en-US" dirty="0">
                <a:solidFill>
                  <a:srgbClr val="284CB3"/>
                </a:solidFill>
              </a:rPr>
              <a:t>World’s </a:t>
            </a:r>
            <a:r>
              <a:rPr lang="en-US" dirty="0" smtClean="0">
                <a:solidFill>
                  <a:srgbClr val="284CB3"/>
                </a:solidFill>
              </a:rPr>
              <a:t>Fair, 1893</a:t>
            </a:r>
          </a:p>
          <a:p>
            <a:pPr marL="256032" indent="-256032">
              <a:buFontTx/>
              <a:buAutoNum type="arabicParenR"/>
              <a:defRPr/>
            </a:pPr>
            <a:endParaRPr lang="en-US" dirty="0">
              <a:solidFill>
                <a:srgbClr val="284CB3"/>
              </a:solidFill>
            </a:endParaRPr>
          </a:p>
        </p:txBody>
      </p:sp>
      <p:cxnSp>
        <p:nvCxnSpPr>
          <p:cNvPr id="7" name="Straight Connector 6"/>
          <p:cNvCxnSpPr/>
          <p:nvPr/>
        </p:nvCxnSpPr>
        <p:spPr>
          <a:xfrm>
            <a:off x="533400" y="609600"/>
            <a:ext cx="81534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600200" y="990600"/>
            <a:ext cx="6172200" cy="1588"/>
          </a:xfrm>
          <a:prstGeom prst="line">
            <a:avLst/>
          </a:prstGeom>
          <a:ln>
            <a:solidFill>
              <a:srgbClr val="284CB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600200" y="4189412"/>
            <a:ext cx="6172200" cy="1588"/>
          </a:xfrm>
          <a:prstGeom prst="line">
            <a:avLst/>
          </a:prstGeom>
          <a:ln>
            <a:solidFill>
              <a:srgbClr val="284CB3"/>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3"/>
          <p:cNvSpPr txBox="1">
            <a:spLocks noChangeArrowheads="1"/>
          </p:cNvSpPr>
          <p:nvPr/>
        </p:nvSpPr>
        <p:spPr bwMode="auto">
          <a:xfrm>
            <a:off x="609600" y="85725"/>
            <a:ext cx="8153400" cy="523220"/>
          </a:xfrm>
          <a:prstGeom prst="rect">
            <a:avLst/>
          </a:prstGeom>
          <a:noFill/>
          <a:ln w="9525">
            <a:noFill/>
            <a:miter lim="800000"/>
            <a:headEnd/>
            <a:tailEnd/>
          </a:ln>
        </p:spPr>
        <p:txBody>
          <a:bodyPr wrap="square">
            <a:prstTxWarp prst="textNoShape">
              <a:avLst/>
            </a:prstTxWarp>
            <a:spAutoFit/>
          </a:bodyPr>
          <a:lstStyle/>
          <a:p>
            <a:pPr algn="ctr"/>
            <a:r>
              <a:rPr lang="en-US" sz="2800" b="1" dirty="0" smtClean="0"/>
              <a:t>Edison vs. Tesla at 1893 Chicago World’s Fair</a:t>
            </a:r>
            <a:endParaRPr lang="en-US" sz="2400" dirty="0"/>
          </a:p>
        </p:txBody>
      </p:sp>
      <p:sp>
        <p:nvSpPr>
          <p:cNvPr id="3" name="TextBox 2"/>
          <p:cNvSpPr txBox="1"/>
          <p:nvPr/>
        </p:nvSpPr>
        <p:spPr>
          <a:xfrm>
            <a:off x="7391400" y="1219200"/>
            <a:ext cx="1752600" cy="5509201"/>
          </a:xfrm>
          <a:prstGeom prst="rect">
            <a:avLst/>
          </a:prstGeom>
          <a:noFill/>
        </p:spPr>
        <p:txBody>
          <a:bodyPr wrap="square">
            <a:spAutoFit/>
          </a:bodyPr>
          <a:lstStyle/>
          <a:p>
            <a:pPr>
              <a:defRPr/>
            </a:pPr>
            <a:r>
              <a:rPr lang="en-US" sz="1600" dirty="0" smtClean="0">
                <a:solidFill>
                  <a:srgbClr val="284CB3"/>
                </a:solidFill>
              </a:rPr>
              <a:t>Tesla’s system already had most characteristics of the modern electricity system in 1893.. </a:t>
            </a:r>
          </a:p>
          <a:p>
            <a:pPr>
              <a:defRPr/>
            </a:pPr>
            <a:endParaRPr lang="en-US" sz="1600" dirty="0" smtClean="0">
              <a:solidFill>
                <a:srgbClr val="284CB3"/>
              </a:solidFill>
            </a:endParaRPr>
          </a:p>
          <a:p>
            <a:pPr>
              <a:defRPr/>
            </a:pPr>
            <a:r>
              <a:rPr lang="en-US" sz="1600" dirty="0" smtClean="0">
                <a:solidFill>
                  <a:srgbClr val="284CB3"/>
                </a:solidFill>
              </a:rPr>
              <a:t>World’s Fair + choice at Niagara 2 years later committed us to AC</a:t>
            </a:r>
          </a:p>
          <a:p>
            <a:pPr>
              <a:defRPr/>
            </a:pPr>
            <a:endParaRPr lang="en-US" sz="1600" dirty="0" smtClean="0">
              <a:solidFill>
                <a:srgbClr val="284CB3"/>
              </a:solidFill>
            </a:endParaRPr>
          </a:p>
          <a:p>
            <a:pPr>
              <a:defRPr/>
            </a:pPr>
            <a:r>
              <a:rPr lang="en-US" sz="1600" dirty="0" smtClean="0">
                <a:solidFill>
                  <a:srgbClr val="284CB3"/>
                </a:solidFill>
              </a:rPr>
              <a:t>Comparatively little evolution after choice was made – standardization of frequencies.</a:t>
            </a:r>
          </a:p>
          <a:p>
            <a:pPr>
              <a:defRPr/>
            </a:pPr>
            <a:endParaRPr lang="en-US" sz="1600" dirty="0" smtClean="0">
              <a:solidFill>
                <a:srgbClr val="284CB3"/>
              </a:solidFill>
            </a:endParaRPr>
          </a:p>
          <a:p>
            <a:pPr>
              <a:defRPr/>
            </a:pPr>
            <a:endParaRPr lang="en-US" sz="1600" dirty="0" smtClean="0">
              <a:solidFill>
                <a:srgbClr val="284CB3"/>
              </a:solidFill>
            </a:endParaRPr>
          </a:p>
          <a:p>
            <a:pPr>
              <a:defRPr/>
            </a:pPr>
            <a:endParaRPr lang="en-US" sz="1600" dirty="0" smtClean="0">
              <a:solidFill>
                <a:srgbClr val="284CB3"/>
              </a:solidFill>
            </a:endParaRPr>
          </a:p>
        </p:txBody>
      </p:sp>
      <p:cxnSp>
        <p:nvCxnSpPr>
          <p:cNvPr id="7" name="Straight Connector 6"/>
          <p:cNvCxnSpPr/>
          <p:nvPr/>
        </p:nvCxnSpPr>
        <p:spPr>
          <a:xfrm>
            <a:off x="533400" y="684212"/>
            <a:ext cx="81534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stretch>
            <a:fillRect/>
          </a:stretch>
        </p:blipFill>
        <p:spPr>
          <a:xfrm>
            <a:off x="152400" y="905789"/>
            <a:ext cx="7162800" cy="564741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p:cNvSpPr txBox="1">
            <a:spLocks noChangeArrowheads="1"/>
          </p:cNvSpPr>
          <p:nvPr/>
        </p:nvSpPr>
        <p:spPr bwMode="auto">
          <a:xfrm>
            <a:off x="152400" y="152400"/>
            <a:ext cx="8915400" cy="492443"/>
          </a:xfrm>
          <a:prstGeom prst="rect">
            <a:avLst/>
          </a:prstGeom>
          <a:noFill/>
          <a:ln w="9525">
            <a:noFill/>
            <a:miter lim="800000"/>
            <a:headEnd/>
            <a:tailEnd/>
          </a:ln>
        </p:spPr>
        <p:txBody>
          <a:bodyPr wrap="square">
            <a:prstTxWarp prst="textNoShape">
              <a:avLst/>
            </a:prstTxWarp>
            <a:spAutoFit/>
          </a:bodyPr>
          <a:lstStyle/>
          <a:p>
            <a:pPr algn="ctr"/>
            <a:r>
              <a:rPr lang="en-US" sz="2600" b="1" dirty="0" smtClean="0"/>
              <a:t>Refrigeration by ice made Chicago rich</a:t>
            </a:r>
            <a:endParaRPr lang="en-US" sz="2600" i="1" dirty="0"/>
          </a:p>
        </p:txBody>
      </p:sp>
      <p:sp>
        <p:nvSpPr>
          <p:cNvPr id="12" name="TextBox 11"/>
          <p:cNvSpPr txBox="1"/>
          <p:nvPr/>
        </p:nvSpPr>
        <p:spPr>
          <a:xfrm>
            <a:off x="0" y="6248400"/>
            <a:ext cx="9144000" cy="369332"/>
          </a:xfrm>
          <a:prstGeom prst="rect">
            <a:avLst/>
          </a:prstGeom>
          <a:noFill/>
        </p:spPr>
        <p:txBody>
          <a:bodyPr wrap="square" rtlCol="0">
            <a:spAutoFit/>
          </a:bodyPr>
          <a:lstStyle/>
          <a:p>
            <a:pPr algn="ctr"/>
            <a:r>
              <a:rPr lang="en-US" dirty="0" smtClean="0"/>
              <a:t>Swift meatpacking (merged with </a:t>
            </a:r>
            <a:r>
              <a:rPr lang="en-US" dirty="0" err="1" smtClean="0"/>
              <a:t>Armour</a:t>
            </a:r>
            <a:r>
              <a:rPr lang="en-US" dirty="0" smtClean="0"/>
              <a:t> &amp; Co. to become Swift and </a:t>
            </a:r>
            <a:r>
              <a:rPr lang="en-US" dirty="0" err="1" smtClean="0"/>
              <a:t>Armour</a:t>
            </a:r>
            <a:r>
              <a:rPr lang="en-US" dirty="0" smtClean="0"/>
              <a:t>)</a:t>
            </a:r>
            <a:endParaRPr lang="en-US" i="1" dirty="0"/>
          </a:p>
        </p:txBody>
      </p:sp>
      <p:pic>
        <p:nvPicPr>
          <p:cNvPr id="3" name="Picture 2"/>
          <p:cNvPicPr>
            <a:picLocks noChangeAspect="1"/>
          </p:cNvPicPr>
          <p:nvPr/>
        </p:nvPicPr>
        <p:blipFill>
          <a:blip r:embed="rId2"/>
          <a:stretch>
            <a:fillRect/>
          </a:stretch>
        </p:blipFill>
        <p:spPr>
          <a:xfrm>
            <a:off x="152400" y="838200"/>
            <a:ext cx="8839200" cy="5225982"/>
          </a:xfrm>
          <a:prstGeom prst="rect">
            <a:avLst/>
          </a:prstGeom>
        </p:spPr>
      </p:pic>
    </p:spTree>
    <p:extLst>
      <p:ext uri="{BB962C8B-B14F-4D97-AF65-F5344CB8AC3E}">
        <p14:creationId xmlns:p14="http://schemas.microsoft.com/office/powerpoint/2010/main" val="20367789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p:cNvSpPr txBox="1">
            <a:spLocks noChangeArrowheads="1"/>
          </p:cNvSpPr>
          <p:nvPr/>
        </p:nvSpPr>
        <p:spPr bwMode="auto">
          <a:xfrm>
            <a:off x="152400" y="152400"/>
            <a:ext cx="8915400" cy="492443"/>
          </a:xfrm>
          <a:prstGeom prst="rect">
            <a:avLst/>
          </a:prstGeom>
          <a:noFill/>
          <a:ln w="9525">
            <a:noFill/>
            <a:miter lim="800000"/>
            <a:headEnd/>
            <a:tailEnd/>
          </a:ln>
        </p:spPr>
        <p:txBody>
          <a:bodyPr wrap="square">
            <a:prstTxWarp prst="textNoShape">
              <a:avLst/>
            </a:prstTxWarp>
            <a:spAutoFit/>
          </a:bodyPr>
          <a:lstStyle/>
          <a:p>
            <a:pPr algn="ctr"/>
            <a:r>
              <a:rPr lang="en-US" sz="2600" b="1" dirty="0" smtClean="0"/>
              <a:t>Refrigeration by ice made Chicago rich</a:t>
            </a:r>
            <a:endParaRPr lang="en-US" sz="2600" i="1" dirty="0"/>
          </a:p>
        </p:txBody>
      </p:sp>
      <p:sp>
        <p:nvSpPr>
          <p:cNvPr id="12" name="TextBox 11"/>
          <p:cNvSpPr txBox="1"/>
          <p:nvPr/>
        </p:nvSpPr>
        <p:spPr>
          <a:xfrm>
            <a:off x="0" y="6248400"/>
            <a:ext cx="9144000" cy="369332"/>
          </a:xfrm>
          <a:prstGeom prst="rect">
            <a:avLst/>
          </a:prstGeom>
          <a:noFill/>
        </p:spPr>
        <p:txBody>
          <a:bodyPr wrap="square" rtlCol="0">
            <a:spAutoFit/>
          </a:bodyPr>
          <a:lstStyle/>
          <a:p>
            <a:pPr algn="ctr"/>
            <a:r>
              <a:rPr lang="en-US" dirty="0" smtClean="0"/>
              <a:t>Union Stockyards, founded 1864 (photo 1880)</a:t>
            </a:r>
            <a:endParaRPr lang="en-US" i="1" dirty="0"/>
          </a:p>
        </p:txBody>
      </p:sp>
      <p:pic>
        <p:nvPicPr>
          <p:cNvPr id="2" name="Picture 1"/>
          <p:cNvPicPr>
            <a:picLocks noChangeAspect="1"/>
          </p:cNvPicPr>
          <p:nvPr/>
        </p:nvPicPr>
        <p:blipFill>
          <a:blip r:embed="rId2"/>
          <a:stretch>
            <a:fillRect/>
          </a:stretch>
        </p:blipFill>
        <p:spPr>
          <a:xfrm>
            <a:off x="1143000" y="840052"/>
            <a:ext cx="6705600" cy="5285315"/>
          </a:xfrm>
          <a:prstGeom prst="rect">
            <a:avLst/>
          </a:prstGeom>
        </p:spPr>
      </p:pic>
    </p:spTree>
    <p:extLst>
      <p:ext uri="{BB962C8B-B14F-4D97-AF65-F5344CB8AC3E}">
        <p14:creationId xmlns:p14="http://schemas.microsoft.com/office/powerpoint/2010/main" val="7424606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p:cNvSpPr txBox="1">
            <a:spLocks noChangeArrowheads="1"/>
          </p:cNvSpPr>
          <p:nvPr/>
        </p:nvSpPr>
        <p:spPr bwMode="auto">
          <a:xfrm>
            <a:off x="152400" y="152400"/>
            <a:ext cx="8915400" cy="492443"/>
          </a:xfrm>
          <a:prstGeom prst="rect">
            <a:avLst/>
          </a:prstGeom>
          <a:noFill/>
          <a:ln w="9525">
            <a:noFill/>
            <a:miter lim="800000"/>
            <a:headEnd/>
            <a:tailEnd/>
          </a:ln>
        </p:spPr>
        <p:txBody>
          <a:bodyPr wrap="square">
            <a:prstTxWarp prst="textNoShape">
              <a:avLst/>
            </a:prstTxWarp>
            <a:spAutoFit/>
          </a:bodyPr>
          <a:lstStyle/>
          <a:p>
            <a:pPr algn="ctr"/>
            <a:r>
              <a:rPr lang="en-US" sz="2600" b="1" dirty="0" smtClean="0"/>
              <a:t>Refrigeration by ice made Chicago rich</a:t>
            </a:r>
            <a:endParaRPr lang="en-US" sz="2600" i="1" dirty="0"/>
          </a:p>
        </p:txBody>
      </p:sp>
      <p:sp>
        <p:nvSpPr>
          <p:cNvPr id="12" name="TextBox 11"/>
          <p:cNvSpPr txBox="1"/>
          <p:nvPr/>
        </p:nvSpPr>
        <p:spPr>
          <a:xfrm>
            <a:off x="533400" y="5105400"/>
            <a:ext cx="8001000" cy="1446550"/>
          </a:xfrm>
          <a:prstGeom prst="rect">
            <a:avLst/>
          </a:prstGeom>
          <a:noFill/>
        </p:spPr>
        <p:txBody>
          <a:bodyPr wrap="square" rtlCol="0">
            <a:spAutoFit/>
          </a:bodyPr>
          <a:lstStyle/>
          <a:p>
            <a:pPr algn="ctr"/>
            <a:r>
              <a:rPr lang="en-US" sz="2200" dirty="0" smtClean="0"/>
              <a:t>ice-cooled refrigerator </a:t>
            </a:r>
            <a:r>
              <a:rPr lang="en-US" sz="2200" dirty="0" err="1" smtClean="0"/>
              <a:t>traincar</a:t>
            </a:r>
            <a:r>
              <a:rPr lang="en-US" sz="2200" dirty="0" smtClean="0"/>
              <a:t>, ca. 1870</a:t>
            </a:r>
          </a:p>
          <a:p>
            <a:pPr algn="ctr"/>
            <a:endParaRPr lang="en-US" sz="2200" dirty="0" smtClean="0"/>
          </a:p>
          <a:p>
            <a:pPr algn="ctr"/>
            <a:r>
              <a:rPr lang="en-US" sz="2200" dirty="0" smtClean="0"/>
              <a:t>meatpacking was fully vertically integrated from slaughterhouse to butcher shop</a:t>
            </a:r>
            <a:endParaRPr lang="en-US" sz="2200" dirty="0"/>
          </a:p>
        </p:txBody>
      </p:sp>
      <p:pic>
        <p:nvPicPr>
          <p:cNvPr id="2" name="Picture 1"/>
          <p:cNvPicPr>
            <a:picLocks noChangeAspect="1"/>
          </p:cNvPicPr>
          <p:nvPr/>
        </p:nvPicPr>
        <p:blipFill>
          <a:blip r:embed="rId2"/>
          <a:stretch>
            <a:fillRect/>
          </a:stretch>
        </p:blipFill>
        <p:spPr>
          <a:xfrm>
            <a:off x="685800" y="1828800"/>
            <a:ext cx="7883188" cy="2946400"/>
          </a:xfrm>
          <a:prstGeom prst="rect">
            <a:avLst/>
          </a:prstGeom>
        </p:spPr>
      </p:pic>
    </p:spTree>
    <p:extLst>
      <p:ext uri="{BB962C8B-B14F-4D97-AF65-F5344CB8AC3E}">
        <p14:creationId xmlns:p14="http://schemas.microsoft.com/office/powerpoint/2010/main" val="18353052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p:cNvSpPr txBox="1">
            <a:spLocks noChangeArrowheads="1"/>
          </p:cNvSpPr>
          <p:nvPr/>
        </p:nvSpPr>
        <p:spPr bwMode="auto">
          <a:xfrm>
            <a:off x="152400" y="152400"/>
            <a:ext cx="8915400" cy="492443"/>
          </a:xfrm>
          <a:prstGeom prst="rect">
            <a:avLst/>
          </a:prstGeom>
          <a:noFill/>
          <a:ln w="9525">
            <a:noFill/>
            <a:miter lim="800000"/>
            <a:headEnd/>
            <a:tailEnd/>
          </a:ln>
        </p:spPr>
        <p:txBody>
          <a:bodyPr wrap="square">
            <a:prstTxWarp prst="textNoShape">
              <a:avLst/>
            </a:prstTxWarp>
            <a:spAutoFit/>
          </a:bodyPr>
          <a:lstStyle/>
          <a:p>
            <a:pPr algn="ctr"/>
            <a:r>
              <a:rPr lang="en-US" sz="2600" b="1" dirty="0" smtClean="0"/>
              <a:t>First commercial use of electricity is for lighting</a:t>
            </a:r>
            <a:endParaRPr lang="en-US" sz="2600" dirty="0"/>
          </a:p>
        </p:txBody>
      </p:sp>
      <p:pic>
        <p:nvPicPr>
          <p:cNvPr id="3" name="Picture 2"/>
          <p:cNvPicPr>
            <a:picLocks noChangeAspect="1"/>
          </p:cNvPicPr>
          <p:nvPr/>
        </p:nvPicPr>
        <p:blipFill>
          <a:blip r:embed="rId2"/>
          <a:stretch>
            <a:fillRect/>
          </a:stretch>
        </p:blipFill>
        <p:spPr>
          <a:xfrm>
            <a:off x="1143000" y="1100836"/>
            <a:ext cx="6934200" cy="5223764"/>
          </a:xfrm>
          <a:prstGeom prst="rect">
            <a:avLst/>
          </a:prstGeom>
        </p:spPr>
      </p:pic>
      <p:sp>
        <p:nvSpPr>
          <p:cNvPr id="4" name="TextBox 3"/>
          <p:cNvSpPr txBox="1"/>
          <p:nvPr/>
        </p:nvSpPr>
        <p:spPr>
          <a:xfrm>
            <a:off x="2514600" y="6324600"/>
            <a:ext cx="4953000" cy="369332"/>
          </a:xfrm>
          <a:prstGeom prst="rect">
            <a:avLst/>
          </a:prstGeom>
          <a:noFill/>
        </p:spPr>
        <p:txBody>
          <a:bodyPr wrap="square" rtlCol="0">
            <a:spAutoFit/>
          </a:bodyPr>
          <a:lstStyle/>
          <a:p>
            <a:r>
              <a:rPr lang="en-US" dirty="0" smtClean="0"/>
              <a:t>W.L. Sontag, 1895, </a:t>
            </a:r>
            <a:r>
              <a:rPr lang="en-US" i="1" dirty="0" smtClean="0"/>
              <a:t>"The Bowery at Night"</a:t>
            </a:r>
            <a:endParaRPr lang="en-US" dirty="0"/>
          </a:p>
        </p:txBody>
      </p:sp>
      <p:sp>
        <p:nvSpPr>
          <p:cNvPr id="5" name="TextBox 8"/>
          <p:cNvSpPr txBox="1">
            <a:spLocks noChangeArrowheads="1"/>
          </p:cNvSpPr>
          <p:nvPr/>
        </p:nvSpPr>
        <p:spPr bwMode="auto">
          <a:xfrm>
            <a:off x="381000" y="685800"/>
            <a:ext cx="8382000" cy="338554"/>
          </a:xfrm>
          <a:prstGeom prst="rect">
            <a:avLst/>
          </a:prstGeom>
          <a:noFill/>
          <a:ln w="9525">
            <a:noFill/>
            <a:miter lim="800000"/>
            <a:headEnd/>
            <a:tailEnd/>
          </a:ln>
        </p:spPr>
        <p:txBody>
          <a:bodyPr wrap="square">
            <a:prstTxWarp prst="textNoShape">
              <a:avLst/>
            </a:prstTxWarp>
            <a:spAutoFit/>
          </a:bodyPr>
          <a:lstStyle/>
          <a:p>
            <a:pPr algn="ctr"/>
            <a:r>
              <a:rPr lang="en-US" sz="1600" dirty="0" smtClean="0">
                <a:solidFill>
                  <a:srgbClr val="284CB3"/>
                </a:solidFill>
              </a:rPr>
              <a:t>Individual private grid systems operation on their own standards, DC or AC from 25-133 Hz</a:t>
            </a:r>
            <a:endParaRPr lang="en-US" sz="1600" i="1" dirty="0" smtClean="0">
              <a:solidFill>
                <a:srgbClr val="284CB3"/>
              </a:solidFill>
            </a:endParaRPr>
          </a:p>
        </p:txBody>
      </p:sp>
    </p:spTree>
    <p:extLst>
      <p:ext uri="{BB962C8B-B14F-4D97-AF65-F5344CB8AC3E}">
        <p14:creationId xmlns:p14="http://schemas.microsoft.com/office/powerpoint/2010/main" val="5044622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p:cNvSpPr txBox="1">
            <a:spLocks noChangeArrowheads="1"/>
          </p:cNvSpPr>
          <p:nvPr/>
        </p:nvSpPr>
        <p:spPr bwMode="auto">
          <a:xfrm>
            <a:off x="152400" y="152400"/>
            <a:ext cx="8915400" cy="492443"/>
          </a:xfrm>
          <a:prstGeom prst="rect">
            <a:avLst/>
          </a:prstGeom>
          <a:noFill/>
          <a:ln w="9525">
            <a:noFill/>
            <a:miter lim="800000"/>
            <a:headEnd/>
            <a:tailEnd/>
          </a:ln>
        </p:spPr>
        <p:txBody>
          <a:bodyPr wrap="square">
            <a:prstTxWarp prst="textNoShape">
              <a:avLst/>
            </a:prstTxWarp>
            <a:spAutoFit/>
          </a:bodyPr>
          <a:lstStyle/>
          <a:p>
            <a:pPr algn="ctr"/>
            <a:r>
              <a:rPr lang="en-US" sz="2600" b="1" dirty="0" err="1" smtClean="0"/>
              <a:t>Incandescents</a:t>
            </a:r>
            <a:r>
              <a:rPr lang="en-US" sz="2600" b="1" dirty="0"/>
              <a:t> </a:t>
            </a:r>
            <a:r>
              <a:rPr lang="en-US" sz="2600" b="1" dirty="0" smtClean="0"/>
              <a:t>improved by getting hotter, longer-lived</a:t>
            </a:r>
            <a:endParaRPr lang="en-US" sz="2600" i="1" dirty="0"/>
          </a:p>
        </p:txBody>
      </p:sp>
      <p:sp>
        <p:nvSpPr>
          <p:cNvPr id="4" name="TextBox 3"/>
          <p:cNvSpPr txBox="1"/>
          <p:nvPr/>
        </p:nvSpPr>
        <p:spPr>
          <a:xfrm>
            <a:off x="5334000" y="4038600"/>
            <a:ext cx="1752600" cy="1477328"/>
          </a:xfrm>
          <a:prstGeom prst="rect">
            <a:avLst/>
          </a:prstGeom>
          <a:noFill/>
        </p:spPr>
        <p:txBody>
          <a:bodyPr wrap="square" rtlCol="0">
            <a:spAutoFit/>
          </a:bodyPr>
          <a:lstStyle/>
          <a:p>
            <a:r>
              <a:rPr lang="en-US" dirty="0" smtClean="0"/>
              <a:t>Replica of </a:t>
            </a:r>
            <a:r>
              <a:rPr lang="en-US" dirty="0" err="1" smtClean="0"/>
              <a:t>Eidson’s</a:t>
            </a:r>
            <a:r>
              <a:rPr lang="en-US" dirty="0" smtClean="0"/>
              <a:t> 1890 carbon filament bulb  </a:t>
            </a:r>
            <a:r>
              <a:rPr lang="en-US" i="1" dirty="0" smtClean="0"/>
              <a:t>(J. &amp; L. Casey)</a:t>
            </a:r>
            <a:endParaRPr lang="en-US" i="1" dirty="0"/>
          </a:p>
        </p:txBody>
      </p:sp>
      <p:pic>
        <p:nvPicPr>
          <p:cNvPr id="5" name="Picture 4"/>
          <p:cNvPicPr>
            <a:picLocks noChangeAspect="1"/>
          </p:cNvPicPr>
          <p:nvPr/>
        </p:nvPicPr>
        <p:blipFill>
          <a:blip r:embed="rId2"/>
          <a:stretch>
            <a:fillRect/>
          </a:stretch>
        </p:blipFill>
        <p:spPr>
          <a:xfrm>
            <a:off x="5562600" y="990600"/>
            <a:ext cx="2195449" cy="2997200"/>
          </a:xfrm>
          <a:prstGeom prst="rect">
            <a:avLst/>
          </a:prstGeom>
        </p:spPr>
      </p:pic>
      <p:sp>
        <p:nvSpPr>
          <p:cNvPr id="9" name="TextBox 8"/>
          <p:cNvSpPr txBox="1"/>
          <p:nvPr/>
        </p:nvSpPr>
        <p:spPr>
          <a:xfrm>
            <a:off x="2895600" y="5105400"/>
            <a:ext cx="1981200" cy="646331"/>
          </a:xfrm>
          <a:prstGeom prst="rect">
            <a:avLst/>
          </a:prstGeom>
          <a:noFill/>
        </p:spPr>
        <p:txBody>
          <a:bodyPr wrap="square" rtlCol="0">
            <a:spAutoFit/>
          </a:bodyPr>
          <a:lstStyle/>
          <a:p>
            <a:r>
              <a:rPr lang="en-US" dirty="0" smtClean="0"/>
              <a:t>Thomas Edison, 1880s</a:t>
            </a:r>
            <a:endParaRPr lang="en-US" i="1" dirty="0"/>
          </a:p>
        </p:txBody>
      </p:sp>
      <p:pic>
        <p:nvPicPr>
          <p:cNvPr id="8" name="Picture 7"/>
          <p:cNvPicPr>
            <a:picLocks noChangeAspect="1"/>
          </p:cNvPicPr>
          <p:nvPr/>
        </p:nvPicPr>
        <p:blipFill>
          <a:blip r:embed="rId3"/>
          <a:stretch>
            <a:fillRect/>
          </a:stretch>
        </p:blipFill>
        <p:spPr>
          <a:xfrm>
            <a:off x="7124146" y="3581400"/>
            <a:ext cx="2019854" cy="3035300"/>
          </a:xfrm>
          <a:prstGeom prst="rect">
            <a:avLst/>
          </a:prstGeom>
        </p:spPr>
      </p:pic>
      <p:sp>
        <p:nvSpPr>
          <p:cNvPr id="11" name="TextBox 10"/>
          <p:cNvSpPr txBox="1"/>
          <p:nvPr/>
        </p:nvSpPr>
        <p:spPr>
          <a:xfrm>
            <a:off x="5486400" y="6248400"/>
            <a:ext cx="1524000" cy="369332"/>
          </a:xfrm>
          <a:prstGeom prst="rect">
            <a:avLst/>
          </a:prstGeom>
          <a:noFill/>
        </p:spPr>
        <p:txBody>
          <a:bodyPr wrap="square" rtlCol="0">
            <a:spAutoFit/>
          </a:bodyPr>
          <a:lstStyle/>
          <a:p>
            <a:r>
              <a:rPr lang="en-US" dirty="0" smtClean="0"/>
              <a:t>Modern bulb</a:t>
            </a:r>
            <a:endParaRPr lang="en-US" i="1" dirty="0"/>
          </a:p>
        </p:txBody>
      </p:sp>
      <p:sp>
        <p:nvSpPr>
          <p:cNvPr id="12" name="TextBox 11"/>
          <p:cNvSpPr txBox="1"/>
          <p:nvPr/>
        </p:nvSpPr>
        <p:spPr>
          <a:xfrm>
            <a:off x="152400" y="5105400"/>
            <a:ext cx="2250346" cy="646331"/>
          </a:xfrm>
          <a:prstGeom prst="rect">
            <a:avLst/>
          </a:prstGeom>
          <a:noFill/>
        </p:spPr>
        <p:txBody>
          <a:bodyPr wrap="square" rtlCol="0">
            <a:spAutoFit/>
          </a:bodyPr>
          <a:lstStyle/>
          <a:p>
            <a:r>
              <a:rPr lang="en-US" dirty="0" smtClean="0"/>
              <a:t>Joseph Swan, 1860s</a:t>
            </a:r>
            <a:endParaRPr lang="en-US" i="1" dirty="0"/>
          </a:p>
        </p:txBody>
      </p:sp>
      <p:pic>
        <p:nvPicPr>
          <p:cNvPr id="10" name="Picture 9"/>
          <p:cNvPicPr>
            <a:picLocks noChangeAspect="1"/>
          </p:cNvPicPr>
          <p:nvPr/>
        </p:nvPicPr>
        <p:blipFill>
          <a:blip r:embed="rId4"/>
          <a:stretch>
            <a:fillRect/>
          </a:stretch>
        </p:blipFill>
        <p:spPr>
          <a:xfrm>
            <a:off x="0" y="990600"/>
            <a:ext cx="5051600" cy="4009708"/>
          </a:xfrm>
          <a:prstGeom prst="rect">
            <a:avLst/>
          </a:prstGeom>
        </p:spPr>
      </p:pic>
    </p:spTree>
    <p:extLst>
      <p:ext uri="{BB962C8B-B14F-4D97-AF65-F5344CB8AC3E}">
        <p14:creationId xmlns:p14="http://schemas.microsoft.com/office/powerpoint/2010/main" val="37846229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p:cNvSpPr txBox="1">
            <a:spLocks noChangeArrowheads="1"/>
          </p:cNvSpPr>
          <p:nvPr/>
        </p:nvSpPr>
        <p:spPr bwMode="auto">
          <a:xfrm>
            <a:off x="152400" y="152400"/>
            <a:ext cx="8915400" cy="892552"/>
          </a:xfrm>
          <a:prstGeom prst="rect">
            <a:avLst/>
          </a:prstGeom>
          <a:noFill/>
          <a:ln w="9525">
            <a:noFill/>
            <a:miter lim="800000"/>
            <a:headEnd/>
            <a:tailEnd/>
          </a:ln>
        </p:spPr>
        <p:txBody>
          <a:bodyPr wrap="square">
            <a:prstTxWarp prst="textNoShape">
              <a:avLst/>
            </a:prstTxWarp>
            <a:spAutoFit/>
          </a:bodyPr>
          <a:lstStyle/>
          <a:p>
            <a:pPr algn="ctr"/>
            <a:r>
              <a:rPr lang="en-US" sz="2600" b="1" dirty="0" err="1"/>
              <a:t>L</a:t>
            </a:r>
            <a:r>
              <a:rPr lang="en-US" sz="2600" b="1" dirty="0" err="1" smtClean="0"/>
              <a:t>ightbulb</a:t>
            </a:r>
            <a:r>
              <a:rPr lang="en-US" sz="2600" b="1" dirty="0" smtClean="0"/>
              <a:t> is just very hot space heater</a:t>
            </a:r>
          </a:p>
          <a:p>
            <a:pPr algn="ctr"/>
            <a:r>
              <a:rPr lang="en-US" sz="2600" b="1" i="1" dirty="0" smtClean="0"/>
              <a:t>not as hot as the sun though</a:t>
            </a:r>
            <a:endParaRPr lang="en-US" sz="2600" i="1" dirty="0"/>
          </a:p>
        </p:txBody>
      </p:sp>
      <p:pic>
        <p:nvPicPr>
          <p:cNvPr id="3" name="Picture 2"/>
          <p:cNvPicPr>
            <a:picLocks noChangeAspect="1"/>
          </p:cNvPicPr>
          <p:nvPr/>
        </p:nvPicPr>
        <p:blipFill>
          <a:blip r:embed="rId2"/>
          <a:stretch>
            <a:fillRect/>
          </a:stretch>
        </p:blipFill>
        <p:spPr>
          <a:xfrm>
            <a:off x="762000" y="1309007"/>
            <a:ext cx="7772400" cy="5320393"/>
          </a:xfrm>
          <a:prstGeom prst="rect">
            <a:avLst/>
          </a:prstGeom>
        </p:spPr>
      </p:pic>
    </p:spTree>
    <p:extLst>
      <p:ext uri="{BB962C8B-B14F-4D97-AF65-F5344CB8AC3E}">
        <p14:creationId xmlns:p14="http://schemas.microsoft.com/office/powerpoint/2010/main" val="3297845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3"/>
          <p:cNvSpPr txBox="1">
            <a:spLocks noChangeArrowheads="1"/>
          </p:cNvSpPr>
          <p:nvPr/>
        </p:nvSpPr>
        <p:spPr bwMode="auto">
          <a:xfrm>
            <a:off x="152400" y="345757"/>
            <a:ext cx="8915400" cy="492443"/>
          </a:xfrm>
          <a:prstGeom prst="rect">
            <a:avLst/>
          </a:prstGeom>
          <a:noFill/>
          <a:ln w="9525">
            <a:noFill/>
            <a:miter lim="800000"/>
            <a:headEnd/>
            <a:tailEnd/>
          </a:ln>
        </p:spPr>
        <p:txBody>
          <a:bodyPr wrap="square">
            <a:prstTxWarp prst="textNoShape">
              <a:avLst/>
            </a:prstTxWarp>
            <a:spAutoFit/>
          </a:bodyPr>
          <a:lstStyle/>
          <a:p>
            <a:pPr algn="ctr"/>
            <a:r>
              <a:rPr lang="en-US" sz="2600" b="1" dirty="0" smtClean="0"/>
              <a:t>If </a:t>
            </a:r>
            <a:r>
              <a:rPr lang="en-US" sz="2600" b="1" dirty="0" err="1" smtClean="0"/>
              <a:t>lightbulb</a:t>
            </a:r>
            <a:r>
              <a:rPr lang="en-US" sz="2600" b="1" dirty="0" smtClean="0"/>
              <a:t> were hotter it would be more “efficient”</a:t>
            </a:r>
            <a:endParaRPr lang="en-US" sz="2600" i="1" dirty="0"/>
          </a:p>
        </p:txBody>
      </p:sp>
      <p:pic>
        <p:nvPicPr>
          <p:cNvPr id="2" name="Picture 1"/>
          <p:cNvPicPr>
            <a:picLocks noChangeAspect="1"/>
          </p:cNvPicPr>
          <p:nvPr/>
        </p:nvPicPr>
        <p:blipFill>
          <a:blip r:embed="rId2"/>
          <a:stretch>
            <a:fillRect/>
          </a:stretch>
        </p:blipFill>
        <p:spPr>
          <a:xfrm>
            <a:off x="0" y="1600200"/>
            <a:ext cx="9144000" cy="5136326"/>
          </a:xfrm>
          <a:prstGeom prst="rect">
            <a:avLst/>
          </a:prstGeom>
        </p:spPr>
      </p:pic>
    </p:spTree>
    <p:extLst>
      <p:ext uri="{BB962C8B-B14F-4D97-AF65-F5344CB8AC3E}">
        <p14:creationId xmlns:p14="http://schemas.microsoft.com/office/powerpoint/2010/main" val="33114562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3"/>
          <p:cNvSpPr txBox="1">
            <a:spLocks noChangeArrowheads="1"/>
          </p:cNvSpPr>
          <p:nvPr/>
        </p:nvSpPr>
        <p:spPr bwMode="auto">
          <a:xfrm>
            <a:off x="11601" y="5105400"/>
            <a:ext cx="9144000" cy="769441"/>
          </a:xfrm>
          <a:prstGeom prst="rect">
            <a:avLst/>
          </a:prstGeom>
          <a:noFill/>
          <a:ln w="9525">
            <a:noFill/>
            <a:miter lim="800000"/>
            <a:headEnd/>
            <a:tailEnd/>
          </a:ln>
        </p:spPr>
        <p:txBody>
          <a:bodyPr wrap="square">
            <a:prstTxWarp prst="textNoShape">
              <a:avLst/>
            </a:prstTxWarp>
            <a:spAutoFit/>
          </a:bodyPr>
          <a:lstStyle/>
          <a:p>
            <a:pPr algn="ctr"/>
            <a:endParaRPr lang="en-US" sz="2200" dirty="0"/>
          </a:p>
          <a:p>
            <a:pPr algn="ctr"/>
            <a:r>
              <a:rPr lang="en-US" sz="2200" dirty="0" smtClean="0">
                <a:hlinkClick r:id="rId2"/>
              </a:rPr>
              <a:t>Magnetic field lines video</a:t>
            </a:r>
            <a:endParaRPr lang="en-US" sz="2200" dirty="0"/>
          </a:p>
        </p:txBody>
      </p:sp>
      <p:pic>
        <p:nvPicPr>
          <p:cNvPr id="3" name="Picture 2" descr="Ejs_Open_Source_Direct_Current_Electrical_Motor_Model_Java_Applet_(_DC_Motor_)_80_degree_split_rin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0268" y="1215203"/>
            <a:ext cx="4262932" cy="4194997"/>
          </a:xfrm>
          <a:prstGeom prst="rect">
            <a:avLst/>
          </a:prstGeom>
        </p:spPr>
      </p:pic>
      <p:sp>
        <p:nvSpPr>
          <p:cNvPr id="6" name="TextBox 3"/>
          <p:cNvSpPr txBox="1">
            <a:spLocks noChangeArrowheads="1"/>
          </p:cNvSpPr>
          <p:nvPr/>
        </p:nvSpPr>
        <p:spPr bwMode="auto">
          <a:xfrm>
            <a:off x="609600" y="85725"/>
            <a:ext cx="8153400" cy="523220"/>
          </a:xfrm>
          <a:prstGeom prst="rect">
            <a:avLst/>
          </a:prstGeom>
          <a:noFill/>
          <a:ln w="9525">
            <a:noFill/>
            <a:miter lim="800000"/>
            <a:headEnd/>
            <a:tailEnd/>
          </a:ln>
        </p:spPr>
        <p:txBody>
          <a:bodyPr wrap="square">
            <a:prstTxWarp prst="textNoShape">
              <a:avLst/>
            </a:prstTxWarp>
            <a:spAutoFit/>
          </a:bodyPr>
          <a:lstStyle/>
          <a:p>
            <a:pPr algn="ctr"/>
            <a:r>
              <a:rPr lang="en-US" sz="2800" b="1" dirty="0" smtClean="0"/>
              <a:t>Force on a brushed DC motor</a:t>
            </a:r>
            <a:endParaRPr lang="en-US" sz="2400" dirty="0"/>
          </a:p>
        </p:txBody>
      </p:sp>
      <p:cxnSp>
        <p:nvCxnSpPr>
          <p:cNvPr id="7" name="Straight Connector 6"/>
          <p:cNvCxnSpPr/>
          <p:nvPr/>
        </p:nvCxnSpPr>
        <p:spPr>
          <a:xfrm>
            <a:off x="533400" y="684212"/>
            <a:ext cx="81534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42312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10804</TotalTime>
  <Words>510</Words>
  <Application>Microsoft Macintosh PowerPoint</Application>
  <PresentationFormat>On-screen Show (4:3)</PresentationFormat>
  <Paragraphs>90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Harvard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ejmoyer</dc:creator>
  <cp:lastModifiedBy>Liz Moyer</cp:lastModifiedBy>
  <cp:revision>94</cp:revision>
  <cp:lastPrinted>2010-04-23T00:26:33Z</cp:lastPrinted>
  <dcterms:created xsi:type="dcterms:W3CDTF">2011-04-26T16:11:12Z</dcterms:created>
  <dcterms:modified xsi:type="dcterms:W3CDTF">2015-05-02T23:16:27Z</dcterms:modified>
</cp:coreProperties>
</file>