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09" r:id="rId2"/>
    <p:sldId id="446" r:id="rId3"/>
    <p:sldId id="507" r:id="rId4"/>
    <p:sldId id="506" r:id="rId5"/>
    <p:sldId id="472" r:id="rId6"/>
    <p:sldId id="570" r:id="rId7"/>
    <p:sldId id="508" r:id="rId8"/>
    <p:sldId id="459" r:id="rId9"/>
    <p:sldId id="510" r:id="rId10"/>
    <p:sldId id="515" r:id="rId11"/>
    <p:sldId id="522" r:id="rId12"/>
    <p:sldId id="533" r:id="rId13"/>
    <p:sldId id="534" r:id="rId14"/>
    <p:sldId id="535" r:id="rId15"/>
    <p:sldId id="536" r:id="rId16"/>
    <p:sldId id="539" r:id="rId17"/>
    <p:sldId id="540" r:id="rId18"/>
    <p:sldId id="541" r:id="rId19"/>
    <p:sldId id="542" r:id="rId20"/>
    <p:sldId id="543" r:id="rId21"/>
    <p:sldId id="544" r:id="rId22"/>
    <p:sldId id="545" r:id="rId23"/>
    <p:sldId id="546" r:id="rId24"/>
    <p:sldId id="547" r:id="rId25"/>
    <p:sldId id="548" r:id="rId26"/>
    <p:sldId id="549" r:id="rId27"/>
    <p:sldId id="550" r:id="rId28"/>
    <p:sldId id="551" r:id="rId29"/>
    <p:sldId id="552" r:id="rId30"/>
    <p:sldId id="553" r:id="rId31"/>
    <p:sldId id="554" r:id="rId32"/>
    <p:sldId id="555" r:id="rId33"/>
    <p:sldId id="556" r:id="rId34"/>
    <p:sldId id="557" r:id="rId35"/>
    <p:sldId id="558" r:id="rId36"/>
    <p:sldId id="559" r:id="rId37"/>
    <p:sldId id="560" r:id="rId38"/>
    <p:sldId id="561" r:id="rId39"/>
    <p:sldId id="562"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5E4DB"/>
    <a:srgbClr val="A0C9E4"/>
    <a:srgbClr val="80BAE4"/>
    <a:srgbClr val="284CB3"/>
    <a:srgbClr val="E9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59" autoAdjust="0"/>
  </p:normalViewPr>
  <p:slideViewPr>
    <p:cSldViewPr>
      <p:cViewPr varScale="1">
        <p:scale>
          <a:sx n="69" d="100"/>
          <a:sy n="69" d="100"/>
        </p:scale>
        <p:origin x="-200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E65CE965-9809-C44E-93D5-7C0F9E72C04C}" type="datetime1">
              <a:rPr lang="en-US"/>
              <a:pPr>
                <a:defRPr/>
              </a:pPr>
              <a:t>5/25/15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2B731CB-9A30-FA42-8687-C2658F149601}" type="slidenum">
              <a:rPr lang="en-US"/>
              <a:pPr>
                <a:defRPr/>
              </a:pPr>
              <a:t>‹#›</a:t>
            </a:fld>
            <a:endParaRPr lang="en-US"/>
          </a:p>
        </p:txBody>
      </p:sp>
    </p:spTree>
    <p:extLst>
      <p:ext uri="{BB962C8B-B14F-4D97-AF65-F5344CB8AC3E}">
        <p14:creationId xmlns:p14="http://schemas.microsoft.com/office/powerpoint/2010/main" val="50258837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RTO</a:t>
            </a:r>
            <a:r>
              <a:rPr lang="en-US" baseline="0" dirty="0" smtClean="0"/>
              <a:t> not same as power pool necessarily – cross boundaries (SPP is also an RTO)</a:t>
            </a:r>
          </a:p>
          <a:p>
            <a:r>
              <a:rPr lang="en-US" baseline="0" dirty="0" smtClean="0"/>
              <a:t>PJM = </a:t>
            </a:r>
            <a:r>
              <a:rPr lang="en-US" baseline="0" dirty="0" err="1" smtClean="0"/>
              <a:t>pennsylvania</a:t>
            </a:r>
            <a:r>
              <a:rPr lang="en-US" baseline="0" dirty="0" smtClean="0"/>
              <a:t> new jersey </a:t>
            </a:r>
            <a:r>
              <a:rPr lang="en-US" baseline="0" dirty="0" err="1" smtClean="0"/>
              <a:t>maryland</a:t>
            </a:r>
            <a:endParaRPr lang="en-US" dirty="0"/>
          </a:p>
        </p:txBody>
      </p:sp>
      <p:sp>
        <p:nvSpPr>
          <p:cNvPr id="4" name="Slide Number Placeholder 3"/>
          <p:cNvSpPr>
            <a:spLocks noGrp="1"/>
          </p:cNvSpPr>
          <p:nvPr>
            <p:ph type="sldNum" sz="quarter" idx="10"/>
          </p:nvPr>
        </p:nvSpPr>
        <p:spPr/>
        <p:txBody>
          <a:bodyPr/>
          <a:lstStyle/>
          <a:p>
            <a:pPr>
              <a:defRPr/>
            </a:pPr>
            <a:fld id="{F2B731CB-9A30-FA42-8687-C2658F149601}" type="slidenum">
              <a:rPr lang="en-US" smtClean="0"/>
              <a:pPr>
                <a:defRPr/>
              </a:pPr>
              <a:t>11</a:t>
            </a:fld>
            <a:endParaRPr lang="en-US"/>
          </a:p>
        </p:txBody>
      </p:sp>
    </p:spTree>
    <p:extLst>
      <p:ext uri="{BB962C8B-B14F-4D97-AF65-F5344CB8AC3E}">
        <p14:creationId xmlns:p14="http://schemas.microsoft.com/office/powerpoint/2010/main" val="149464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AA96CF-7C0F-0C43-B11D-0F78C574890C}" type="slidenum">
              <a:rPr lang="en-US" sz="1200">
                <a:latin typeface="Calibri" charset="0"/>
              </a:rPr>
              <a:pPr eaLnBrk="1" hangingPunct="1"/>
              <a:t>34</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3B9063-2D70-5849-8035-B6B97C2D7145}" type="slidenum">
              <a:rPr lang="en-US" sz="1200">
                <a:latin typeface="Calibri" charset="0"/>
              </a:rPr>
              <a:pPr eaLnBrk="1" hangingPunct="1"/>
              <a:t>35</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7265EC-CD0A-5944-8E41-1433EFD5D42B}" type="slidenum">
              <a:rPr lang="en-US" sz="1200">
                <a:latin typeface="Calibri" charset="0"/>
              </a:rPr>
              <a:pPr eaLnBrk="1" hangingPunct="1"/>
              <a:t>36</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D1A55D-D77F-1347-B3E0-933301F2FD53}" type="slidenum">
              <a:rPr lang="en-US" sz="1200">
                <a:latin typeface="Calibri" charset="0"/>
              </a:rPr>
              <a:pPr eaLnBrk="1" hangingPunct="1"/>
              <a:t>37</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D4C243-873B-1443-9BB7-97B6A832D458}" type="slidenum">
              <a:rPr lang="en-US" sz="1200">
                <a:latin typeface="Calibri" charset="0"/>
              </a:rPr>
              <a:pPr eaLnBrk="1" hangingPunct="1"/>
              <a:t>38</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30D4FB-8988-8843-ADC3-55A94D74B0C4}" type="slidenum">
              <a:rPr lang="en-US" sz="1200">
                <a:latin typeface="Calibri" charset="0"/>
              </a:rPr>
              <a:pPr eaLnBrk="1" hangingPunct="1"/>
              <a:t>39</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english were messing around with steam cars – first fatal car accident in Britain in 1869, steam car built by William Parsons, Mary Ward died, car driven two Parsons sons, one Charles Parsons inventor of steam turbine. Speed limit at the time was 4 mph and 2 mph in towns.</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80691A-540B-1A4F-8FB9-21D0A546A481}"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english were messing around with steam cars – first fatal car accident in Britain in 1869, steam car built by William Parsons, Mary Ward died, car driven two Parsons sons, one Charles Parsons inventor of steam turbine. Speed limit at the time was 4 mph and 2 mph in towns.</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C7B1C5-AB2A-B947-9004-6A036A83A03E}"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41C087-FF55-4147-856E-B737E8529A00}"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87EA3D-098C-D240-9ECE-A35AC1040A15}" type="slidenum">
              <a:rPr lang="en-US" sz="1200">
                <a:latin typeface="Calibri" charset="0"/>
              </a:rPr>
              <a:pPr eaLnBrk="1" hangingPunct="1"/>
              <a:t>29</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537AE7-39F8-5A41-9AF7-2B4EDAE52EDA}"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E9E44A-764F-5D42-BC76-4121FFC736CE}" type="slidenum">
              <a:rPr lang="en-US" sz="1200">
                <a:latin typeface="Calibri" charset="0"/>
              </a:rPr>
              <a:pPr eaLnBrk="1" hangingPunct="1"/>
              <a:t>31</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FAE7ED-F0A6-0E46-A462-3D219340E45E}" type="slidenum">
              <a:rPr lang="en-US" sz="1200">
                <a:latin typeface="Calibri" charset="0"/>
              </a:rPr>
              <a:pPr eaLnBrk="1" hangingPunct="1"/>
              <a:t>32</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90CD6C-1D09-DC47-8285-6B3772E491D9}" type="slidenum">
              <a:rPr lang="en-US" sz="1200">
                <a:latin typeface="Calibri" charset="0"/>
              </a:rPr>
              <a:pPr eaLnBrk="1" hangingPunct="1"/>
              <a:t>33</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D04A35-C1EE-144F-9A71-9D5C1B15221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5E02A-3E6A-D542-B3F2-DCCDAA04D4E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E9336E-9647-BA4A-BD9D-8C622750E8A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A0A72E-5BB7-B947-B0FA-45353206DC4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121F89-6D6D-6C4F-946C-A0859DDB8E3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D637C5-8632-6A4B-90E5-044610C166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E3874A-7E67-2B40-9178-F046AB849E3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739119-4105-0E4B-B457-9F08D7D7ED9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D15836-A978-5F4A-9BAC-119CCE08927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A55A3D-418C-1942-A696-8EB1AF926FE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E29250-A796-904B-A7B0-C356A9EE7F6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3328192-005C-E04C-BF7D-2383D0FF90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subTitle" idx="1"/>
          </p:nvPr>
        </p:nvSpPr>
        <p:spPr>
          <a:xfrm>
            <a:off x="1066800" y="2133600"/>
            <a:ext cx="7086600" cy="3810000"/>
          </a:xfrm>
        </p:spPr>
        <p:txBody>
          <a:bodyPr/>
          <a:lstStyle/>
          <a:p>
            <a:pPr eaLnBrk="1" hangingPunct="1"/>
            <a:r>
              <a:rPr lang="en-US" sz="2800" dirty="0" smtClean="0">
                <a:ea typeface="ＭＳ Ｐゴシック" charset="-128"/>
                <a:cs typeface="ＭＳ Ｐゴシック" charset="-128"/>
              </a:rPr>
              <a:t>Turbines IV: Wind</a:t>
            </a:r>
          </a:p>
          <a:p>
            <a:pPr eaLnBrk="1" hangingPunct="1"/>
            <a:r>
              <a:rPr lang="en-US" sz="2800" dirty="0" smtClean="0">
                <a:ea typeface="ＭＳ Ｐゴシック" charset="-128"/>
                <a:cs typeface="ＭＳ Ｐゴシック" charset="-128"/>
              </a:rPr>
              <a:t>Transportation &amp; engines</a:t>
            </a:r>
            <a:endParaRPr lang="en-US" sz="2800" dirty="0">
              <a:ea typeface="ＭＳ Ｐゴシック" charset="-128"/>
              <a:cs typeface="ＭＳ Ｐゴシック" charset="-128"/>
            </a:endParaRPr>
          </a:p>
          <a:p>
            <a:pPr eaLnBrk="1" hangingPunct="1"/>
            <a:r>
              <a:rPr lang="en-US" sz="2800" dirty="0">
                <a:ea typeface="ＭＳ Ｐゴシック" charset="-128"/>
                <a:cs typeface="ＭＳ Ｐゴシック" charset="-128"/>
              </a:rPr>
              <a:t>GEOS 24705/ ENST 24705</a:t>
            </a:r>
          </a:p>
          <a:p>
            <a:pPr eaLnBrk="1" hangingPunct="1"/>
            <a:endParaRPr lang="en-US" sz="2800" dirty="0" smtClean="0">
              <a:ea typeface="ＭＳ Ｐゴシック" charset="-128"/>
              <a:cs typeface="ＭＳ Ｐゴシック" charset="-128"/>
            </a:endParaRPr>
          </a:p>
        </p:txBody>
      </p:sp>
      <p:sp>
        <p:nvSpPr>
          <p:cNvPr id="3" name="TextBox 2"/>
          <p:cNvSpPr txBox="1"/>
          <p:nvPr/>
        </p:nvSpPr>
        <p:spPr>
          <a:xfrm>
            <a:off x="6781800" y="6477000"/>
            <a:ext cx="2286000" cy="307777"/>
          </a:xfrm>
          <a:prstGeom prst="rect">
            <a:avLst/>
          </a:prstGeom>
          <a:noFill/>
        </p:spPr>
        <p:txBody>
          <a:bodyPr wrap="square" rtlCol="0">
            <a:spAutoFit/>
          </a:bodyPr>
          <a:lstStyle/>
          <a:p>
            <a:r>
              <a:rPr lang="en-US" sz="1400" i="1" dirty="0" smtClean="0">
                <a:solidFill>
                  <a:srgbClr val="284CB3"/>
                </a:solidFill>
              </a:rPr>
              <a:t>Copyright E. Moyer 2015</a:t>
            </a:r>
          </a:p>
        </p:txBody>
      </p:sp>
      <p:sp>
        <p:nvSpPr>
          <p:cNvPr id="2" name="TextBox 1"/>
          <p:cNvSpPr txBox="1"/>
          <p:nvPr/>
        </p:nvSpPr>
        <p:spPr>
          <a:xfrm>
            <a:off x="4895273" y="2632364"/>
            <a:ext cx="184666" cy="369332"/>
          </a:xfrm>
          <a:prstGeom prst="rect">
            <a:avLst/>
          </a:prstGeom>
          <a:noFill/>
        </p:spPr>
        <p:txBody>
          <a:bodyPr wrap="none" rtlCol="0">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914400" y="4657725"/>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For most of 20</a:t>
            </a:r>
            <a:r>
              <a:rPr lang="en-US" sz="1800" baseline="30000" dirty="0">
                <a:solidFill>
                  <a:srgbClr val="000090"/>
                </a:solidFill>
              </a:rPr>
              <a:t>th</a:t>
            </a:r>
            <a:r>
              <a:rPr lang="en-US" sz="1800" dirty="0">
                <a:solidFill>
                  <a:srgbClr val="000090"/>
                </a:solidFill>
              </a:rPr>
              <a:t> century, one entity owned all components in chain</a:t>
            </a:r>
          </a:p>
          <a:p>
            <a:pPr eaLnBrk="1" hangingPunct="1"/>
            <a:endParaRPr lang="en-US" sz="1800" dirty="0">
              <a:solidFill>
                <a:srgbClr val="000090"/>
              </a:solidFill>
            </a:endParaRPr>
          </a:p>
          <a:p>
            <a:pPr eaLnBrk="1" hangingPunct="1"/>
            <a:r>
              <a:rPr lang="en-US" sz="1800" dirty="0">
                <a:solidFill>
                  <a:srgbClr val="000090"/>
                </a:solidFill>
              </a:rPr>
              <a:t>Now typically owned by 2 or 3 diff. entities, managed by another, and market can be managed by outside broker – up to 5 players in game</a:t>
            </a:r>
          </a:p>
        </p:txBody>
      </p:sp>
      <p:sp>
        <p:nvSpPr>
          <p:cNvPr id="33795" name="Text Box 2"/>
          <p:cNvSpPr txBox="1">
            <a:spLocks noChangeArrowheads="1"/>
          </p:cNvSpPr>
          <p:nvPr/>
        </p:nvSpPr>
        <p:spPr bwMode="auto">
          <a:xfrm>
            <a:off x="76200" y="-76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latin typeface="Calibri" charset="0"/>
              </a:rPr>
              <a:t>Electrical </a:t>
            </a:r>
            <a:r>
              <a:rPr lang="en-US" sz="2600" b="1" dirty="0" smtClean="0">
                <a:latin typeface="Calibri" charset="0"/>
              </a:rPr>
              <a:t>grid: </a:t>
            </a:r>
            <a:r>
              <a:rPr lang="en-US" sz="2800" dirty="0" smtClean="0">
                <a:solidFill>
                  <a:srgbClr val="000090"/>
                </a:solidFill>
                <a:latin typeface="Calibri" charset="0"/>
              </a:rPr>
              <a:t>Who owns and manages </a:t>
            </a:r>
            <a:r>
              <a:rPr lang="en-US" sz="2800" dirty="0">
                <a:solidFill>
                  <a:srgbClr val="000090"/>
                </a:solidFill>
                <a:latin typeface="Calibri" charset="0"/>
              </a:rPr>
              <a:t>what? </a:t>
            </a:r>
          </a:p>
        </p:txBody>
      </p:sp>
      <p:pic>
        <p:nvPicPr>
          <p:cNvPr id="33797" name="Picture 4" descr="Electricity_grid_simple-_North_Americ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3"/>
          <p:cNvSpPr txBox="1">
            <a:spLocks noChangeArrowheads="1"/>
          </p:cNvSpPr>
          <p:nvPr/>
        </p:nvSpPr>
        <p:spPr bwMode="auto">
          <a:xfrm>
            <a:off x="6477000" y="4208463"/>
            <a:ext cx="2667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000000"/>
                </a:solidFill>
                <a:latin typeface="Calibri" charset="0"/>
              </a:rPr>
              <a:t>Image: Wikipedia</a:t>
            </a:r>
          </a:p>
        </p:txBody>
      </p:sp>
      <p:sp>
        <p:nvSpPr>
          <p:cNvPr id="7" name="TextBox 6"/>
          <p:cNvSpPr txBox="1"/>
          <p:nvPr/>
        </p:nvSpPr>
        <p:spPr>
          <a:xfrm>
            <a:off x="1219200" y="5858471"/>
            <a:ext cx="7391400" cy="923330"/>
          </a:xfrm>
          <a:prstGeom prst="rect">
            <a:avLst/>
          </a:prstGeom>
          <a:noFill/>
        </p:spPr>
        <p:txBody>
          <a:bodyPr numCol="2">
            <a:spAutoFit/>
          </a:bodyPr>
          <a:lstStyle/>
          <a:p>
            <a:pPr marL="182880" indent="-182880">
              <a:buFontTx/>
              <a:buChar char="•"/>
              <a:defRPr/>
            </a:pPr>
            <a:r>
              <a:rPr lang="en-US" sz="1800" dirty="0">
                <a:ea typeface="ＭＳ Ｐゴシック" charset="-128"/>
                <a:cs typeface="ＭＳ Ｐゴシック" charset="-128"/>
              </a:rPr>
              <a:t>Generator</a:t>
            </a:r>
          </a:p>
          <a:p>
            <a:pPr marL="182880" indent="-182880">
              <a:buFontTx/>
              <a:buChar char="•"/>
              <a:defRPr/>
            </a:pPr>
            <a:r>
              <a:rPr lang="en-US" sz="1800" dirty="0">
                <a:ea typeface="ＭＳ Ｐゴシック" charset="-128"/>
                <a:cs typeface="ＭＳ Ｐゴシック" charset="-128"/>
              </a:rPr>
              <a:t>Transmitter (long-dist. wires)</a:t>
            </a:r>
          </a:p>
          <a:p>
            <a:pPr marL="182880" indent="-182880">
              <a:buFontTx/>
              <a:buChar char="•"/>
              <a:defRPr/>
            </a:pPr>
            <a:r>
              <a:rPr lang="en-US" sz="1800" dirty="0">
                <a:ea typeface="ＭＳ Ｐゴシック" charset="-128"/>
                <a:cs typeface="ＭＳ Ｐゴシック" charset="-128"/>
              </a:rPr>
              <a:t>Grid operator (wires operator)</a:t>
            </a:r>
          </a:p>
          <a:p>
            <a:pPr marL="182880" indent="-182880">
              <a:buFontTx/>
              <a:buChar char="•"/>
              <a:defRPr/>
            </a:pPr>
            <a:r>
              <a:rPr lang="en-US" sz="1800" dirty="0">
                <a:ea typeface="ＭＳ Ｐゴシック" charset="-128"/>
                <a:cs typeface="ＭＳ Ｐゴシック" charset="-128"/>
              </a:rPr>
              <a:t>Utility for distribution (local wires)</a:t>
            </a:r>
          </a:p>
          <a:p>
            <a:pPr marL="182880" indent="-182880">
              <a:buFontTx/>
              <a:buChar char="•"/>
              <a:defRPr/>
            </a:pPr>
            <a:r>
              <a:rPr lang="en-US" sz="1800" dirty="0">
                <a:ea typeface="ＭＳ Ｐゴシック" charset="-128"/>
                <a:cs typeface="ＭＳ Ｐゴシック" charset="-128"/>
              </a:rPr>
              <a:t>Load-serving entity </a:t>
            </a:r>
          </a:p>
          <a:p>
            <a:pPr marL="182880" indent="-182880">
              <a:defRPr/>
            </a:pPr>
            <a:r>
              <a:rPr lang="en-US" sz="1800" dirty="0">
                <a:ea typeface="ＭＳ Ｐゴシック" charset="-128"/>
                <a:cs typeface="ＭＳ Ｐゴシック" charset="-128"/>
              </a:rPr>
              <a:t>     (seller to consumer)</a:t>
            </a:r>
          </a:p>
        </p:txBody>
      </p:sp>
    </p:spTree>
    <p:extLst>
      <p:ext uri="{BB962C8B-B14F-4D97-AF65-F5344CB8AC3E}">
        <p14:creationId xmlns:p14="http://schemas.microsoft.com/office/powerpoint/2010/main" val="1936881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Electrical grid organization and management: basic questions</a:t>
            </a:r>
          </a:p>
        </p:txBody>
      </p:sp>
      <p:sp>
        <p:nvSpPr>
          <p:cNvPr id="38915" name="TextBox 5"/>
          <p:cNvSpPr txBox="1">
            <a:spLocks noChangeArrowheads="1"/>
          </p:cNvSpPr>
          <p:nvPr/>
        </p:nvSpPr>
        <p:spPr bwMode="auto">
          <a:xfrm>
            <a:off x="685800" y="609600"/>
            <a:ext cx="784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solidFill>
                  <a:srgbClr val="000090"/>
                </a:solidFill>
                <a:latin typeface="Calibri" charset="0"/>
              </a:rPr>
              <a:t> Who owns what? (generation, transmission, distribution)</a:t>
            </a:r>
          </a:p>
          <a:p>
            <a:pPr eaLnBrk="1" hangingPunct="1"/>
            <a:endParaRPr lang="en-US" sz="1800">
              <a:latin typeface="Calibri" charset="0"/>
            </a:endParaRPr>
          </a:p>
        </p:txBody>
      </p:sp>
      <p:pic>
        <p:nvPicPr>
          <p:cNvPr id="38916" name="Picture 8"/>
          <p:cNvPicPr>
            <a:picLocks noChangeAspect="1"/>
          </p:cNvPicPr>
          <p:nvPr/>
        </p:nvPicPr>
        <p:blipFill>
          <a:blip r:embed="rId3">
            <a:extLst>
              <a:ext uri="{28A0092B-C50C-407E-A947-70E740481C1C}">
                <a14:useLocalDpi xmlns:a14="http://schemas.microsoft.com/office/drawing/2010/main" val="0"/>
              </a:ext>
            </a:extLst>
          </a:blip>
          <a:srcRect l="4865"/>
          <a:stretch>
            <a:fillRect/>
          </a:stretch>
        </p:blipFill>
        <p:spPr bwMode="auto">
          <a:xfrm>
            <a:off x="838200" y="1652588"/>
            <a:ext cx="7699375"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3"/>
          <p:cNvSpPr txBox="1">
            <a:spLocks noChangeArrowheads="1"/>
          </p:cNvSpPr>
          <p:nvPr/>
        </p:nvSpPr>
        <p:spPr bwMode="auto">
          <a:xfrm>
            <a:off x="3048000" y="12192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000090"/>
                </a:solidFill>
                <a:latin typeface="Calibri" charset="0"/>
              </a:rPr>
              <a:t>RTOs as of 2010 </a:t>
            </a:r>
            <a:r>
              <a:rPr lang="en-US" sz="1600" i="1">
                <a:solidFill>
                  <a:srgbClr val="000090"/>
                </a:solidFill>
                <a:latin typeface="Calibri" charset="0"/>
              </a:rPr>
              <a:t>(ISO/RTO Council)</a:t>
            </a:r>
          </a:p>
        </p:txBody>
      </p:sp>
      <p:sp>
        <p:nvSpPr>
          <p:cNvPr id="38918" name="Text Box 3"/>
          <p:cNvSpPr txBox="1">
            <a:spLocks noChangeArrowheads="1"/>
          </p:cNvSpPr>
          <p:nvPr/>
        </p:nvSpPr>
        <p:spPr bwMode="auto">
          <a:xfrm>
            <a:off x="228600" y="3505200"/>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000090"/>
                </a:solidFill>
                <a:latin typeface="Calibri" charset="0"/>
              </a:rPr>
              <a:t>Note:</a:t>
            </a:r>
            <a:r>
              <a:rPr lang="en-US" sz="1600" i="1">
                <a:latin typeface="Calibri" charset="0"/>
              </a:rPr>
              <a:t> Chicago area is part of PJM, not of MISO</a:t>
            </a:r>
            <a:endParaRPr lang="en-US" sz="1600" i="1">
              <a:solidFill>
                <a:srgbClr val="0000FF"/>
              </a:solidFill>
              <a:latin typeface="Calibri" charset="0"/>
            </a:endParaRPr>
          </a:p>
        </p:txBody>
      </p:sp>
    </p:spTree>
    <p:extLst>
      <p:ext uri="{BB962C8B-B14F-4D97-AF65-F5344CB8AC3E}">
        <p14:creationId xmlns:p14="http://schemas.microsoft.com/office/powerpoint/2010/main" val="24746104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Electrical grid organization and management: basic questions</a:t>
            </a:r>
          </a:p>
        </p:txBody>
      </p:sp>
      <p:sp>
        <p:nvSpPr>
          <p:cNvPr id="50179" name="TextBox 5"/>
          <p:cNvSpPr txBox="1">
            <a:spLocks noChangeArrowheads="1"/>
          </p:cNvSpPr>
          <p:nvPr/>
        </p:nvSpPr>
        <p:spPr bwMode="auto">
          <a:xfrm>
            <a:off x="685800" y="609600"/>
            <a:ext cx="784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solidFill>
                  <a:srgbClr val="000090"/>
                </a:solidFill>
                <a:latin typeface="Calibri" charset="0"/>
              </a:rPr>
              <a:t> Who sets the amounts that people pay?</a:t>
            </a:r>
          </a:p>
          <a:p>
            <a:pPr eaLnBrk="1" hangingPunct="1">
              <a:buFont typeface="Arial" charset="0"/>
              <a:buChar char="•"/>
            </a:pPr>
            <a:endParaRPr lang="en-US" sz="1800">
              <a:latin typeface="Calibri" charset="0"/>
            </a:endParaRPr>
          </a:p>
        </p:txBody>
      </p:sp>
      <p:sp>
        <p:nvSpPr>
          <p:cNvPr id="77828" name="Text Box 3"/>
          <p:cNvSpPr txBox="1">
            <a:spLocks noChangeArrowheads="1"/>
          </p:cNvSpPr>
          <p:nvPr/>
        </p:nvSpPr>
        <p:spPr bwMode="auto">
          <a:xfrm>
            <a:off x="838200" y="1406525"/>
            <a:ext cx="76962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000"/>
              </a:spcAft>
            </a:pPr>
            <a:r>
              <a:rPr lang="en-US" sz="2200" b="1" i="1">
                <a:solidFill>
                  <a:srgbClr val="000090"/>
                </a:solidFill>
                <a:latin typeface="Calibri" charset="0"/>
              </a:rPr>
              <a:t>In the old days</a:t>
            </a:r>
          </a:p>
          <a:p>
            <a:pPr eaLnBrk="1" hangingPunct="1">
              <a:spcAft>
                <a:spcPts val="2000"/>
              </a:spcAft>
            </a:pPr>
            <a:r>
              <a:rPr lang="en-US" sz="2200">
                <a:latin typeface="Calibri" charset="0"/>
              </a:rPr>
              <a:t>The utilities owned everything, and would charge customers enough to recover their costs. The state utilities commission would approve the rates.</a:t>
            </a:r>
          </a:p>
          <a:p>
            <a:pPr algn="ctr" eaLnBrk="1" hangingPunct="1">
              <a:spcAft>
                <a:spcPts val="1000"/>
              </a:spcAft>
            </a:pPr>
            <a:r>
              <a:rPr lang="en-US" sz="2200" b="1" i="1">
                <a:solidFill>
                  <a:srgbClr val="000090"/>
                </a:solidFill>
                <a:latin typeface="Calibri" charset="0"/>
              </a:rPr>
              <a:t>Nowadays</a:t>
            </a:r>
          </a:p>
          <a:p>
            <a:pPr eaLnBrk="1" hangingPunct="1">
              <a:spcAft>
                <a:spcPts val="2000"/>
              </a:spcAft>
            </a:pPr>
            <a:r>
              <a:rPr lang="en-US" sz="2200" b="1">
                <a:solidFill>
                  <a:srgbClr val="000090"/>
                </a:solidFill>
                <a:latin typeface="Calibri" charset="0"/>
              </a:rPr>
              <a:t>Generator price</a:t>
            </a:r>
            <a:r>
              <a:rPr lang="en-US" sz="2200" b="1">
                <a:latin typeface="Calibri" charset="0"/>
              </a:rPr>
              <a:t> set by the day-ahead market:</a:t>
            </a:r>
            <a:r>
              <a:rPr lang="en-US" sz="2200">
                <a:latin typeface="Calibri" charset="0"/>
              </a:rPr>
              <a:t> Sets the hour by hour price that generators receive for power or for capacity.</a:t>
            </a:r>
            <a:endParaRPr lang="en-US" sz="2200" b="1">
              <a:latin typeface="Calibri" charset="0"/>
            </a:endParaRPr>
          </a:p>
          <a:p>
            <a:pPr eaLnBrk="1" hangingPunct="1">
              <a:spcAft>
                <a:spcPts val="2000"/>
              </a:spcAft>
            </a:pPr>
            <a:r>
              <a:rPr lang="en-US" sz="2200" b="1">
                <a:solidFill>
                  <a:srgbClr val="000090"/>
                </a:solidFill>
                <a:latin typeface="Calibri" charset="0"/>
              </a:rPr>
              <a:t>Wholesale price </a:t>
            </a:r>
            <a:r>
              <a:rPr lang="en-US" sz="2200" b="1">
                <a:latin typeface="Calibri" charset="0"/>
              </a:rPr>
              <a:t>set by market and by FERC: </a:t>
            </a:r>
            <a:r>
              <a:rPr lang="en-US" sz="2200">
                <a:latin typeface="Calibri" charset="0"/>
              </a:rPr>
              <a:t>Sets the markup that the RTO can charge over market.  Sets the transmission rates.</a:t>
            </a:r>
            <a:endParaRPr lang="en-US" sz="2200" b="1">
              <a:latin typeface="Calibri" charset="0"/>
            </a:endParaRPr>
          </a:p>
          <a:p>
            <a:pPr eaLnBrk="1" hangingPunct="1">
              <a:spcAft>
                <a:spcPts val="2000"/>
              </a:spcAft>
            </a:pPr>
            <a:r>
              <a:rPr lang="en-US" sz="2200" b="1">
                <a:solidFill>
                  <a:srgbClr val="000090"/>
                </a:solidFill>
                <a:latin typeface="Calibri" charset="0"/>
              </a:rPr>
              <a:t>Retail price </a:t>
            </a:r>
            <a:r>
              <a:rPr lang="en-US" sz="2200" b="1">
                <a:latin typeface="Calibri" charset="0"/>
              </a:rPr>
              <a:t>set by state utilities commissions:</a:t>
            </a:r>
            <a:r>
              <a:rPr lang="en-US" sz="2200">
                <a:latin typeface="Calibri" charset="0"/>
              </a:rPr>
              <a:t> Determines the rates that the utilities can charge their customers. Flat rates – no hourly changes. </a:t>
            </a:r>
          </a:p>
        </p:txBody>
      </p:sp>
    </p:spTree>
    <p:extLst>
      <p:ext uri="{BB962C8B-B14F-4D97-AF65-F5344CB8AC3E}">
        <p14:creationId xmlns:p14="http://schemas.microsoft.com/office/powerpoint/2010/main" val="3316193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76200" y="7620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smtClean="0">
                <a:latin typeface="Calibri" charset="0"/>
              </a:rPr>
              <a:t>Usefulness of electricity market driven </a:t>
            </a:r>
            <a:r>
              <a:rPr lang="en-US" sz="2600" b="1" dirty="0">
                <a:latin typeface="Calibri" charset="0"/>
              </a:rPr>
              <a:t>by </a:t>
            </a:r>
            <a:endParaRPr lang="en-US" sz="2600" b="1" dirty="0" smtClean="0">
              <a:latin typeface="Calibri" charset="0"/>
            </a:endParaRPr>
          </a:p>
          <a:p>
            <a:pPr eaLnBrk="1" hangingPunct="1"/>
            <a:r>
              <a:rPr lang="en-US" sz="2600" b="1" dirty="0" smtClean="0">
                <a:solidFill>
                  <a:srgbClr val="284CB3"/>
                </a:solidFill>
                <a:latin typeface="Calibri" charset="0"/>
              </a:rPr>
              <a:t>1) diurnal </a:t>
            </a:r>
            <a:r>
              <a:rPr lang="en-US" sz="2600" b="1" dirty="0">
                <a:solidFill>
                  <a:srgbClr val="284CB3"/>
                </a:solidFill>
                <a:latin typeface="Calibri" charset="0"/>
              </a:rPr>
              <a:t>demand curve</a:t>
            </a:r>
          </a:p>
        </p:txBody>
      </p:sp>
      <p:sp>
        <p:nvSpPr>
          <p:cNvPr id="51203" name="Text Box 3"/>
          <p:cNvSpPr txBox="1">
            <a:spLocks noChangeArrowheads="1"/>
          </p:cNvSpPr>
          <p:nvPr/>
        </p:nvSpPr>
        <p:spPr bwMode="auto">
          <a:xfrm>
            <a:off x="3581400" y="6096000"/>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Calibri" charset="0"/>
              </a:rPr>
              <a:t>.</a:t>
            </a:r>
          </a:p>
        </p:txBody>
      </p:sp>
      <p:pic>
        <p:nvPicPr>
          <p:cNvPr id="51204" name="Picture 5"/>
          <p:cNvPicPr>
            <a:picLocks noChangeAspect="1"/>
          </p:cNvPicPr>
          <p:nvPr/>
        </p:nvPicPr>
        <p:blipFill>
          <a:blip r:embed="rId2">
            <a:extLst>
              <a:ext uri="{28A0092B-C50C-407E-A947-70E740481C1C}">
                <a14:useLocalDpi xmlns:a14="http://schemas.microsoft.com/office/drawing/2010/main" val="0"/>
              </a:ext>
            </a:extLst>
          </a:blip>
          <a:srcRect t="9474"/>
          <a:stretch>
            <a:fillRect/>
          </a:stretch>
        </p:blipFill>
        <p:spPr bwMode="auto">
          <a:xfrm>
            <a:off x="673100" y="1066800"/>
            <a:ext cx="7826375"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3"/>
          <p:cNvSpPr txBox="1">
            <a:spLocks noChangeArrowheads="1"/>
          </p:cNvSpPr>
          <p:nvPr/>
        </p:nvSpPr>
        <p:spPr bwMode="auto">
          <a:xfrm>
            <a:off x="6934200" y="655002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latin typeface="Calibri" charset="0"/>
              </a:rPr>
              <a:t>Image: World Nuclear Org.</a:t>
            </a:r>
          </a:p>
        </p:txBody>
      </p:sp>
    </p:spTree>
    <p:extLst>
      <p:ext uri="{BB962C8B-B14F-4D97-AF65-F5344CB8AC3E}">
        <p14:creationId xmlns:p14="http://schemas.microsoft.com/office/powerpoint/2010/main" val="17238415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6200" y="7620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latin typeface="Calibri" charset="0"/>
              </a:rPr>
              <a:t>Usefulness of electricity market driven by </a:t>
            </a:r>
            <a:endParaRPr lang="en-US" sz="2600" b="1" dirty="0" smtClean="0">
              <a:latin typeface="Calibri" charset="0"/>
            </a:endParaRPr>
          </a:p>
          <a:p>
            <a:pPr eaLnBrk="1" hangingPunct="1"/>
            <a:r>
              <a:rPr lang="en-US" sz="2600" b="1" dirty="0" smtClean="0">
                <a:solidFill>
                  <a:srgbClr val="284CB3"/>
                </a:solidFill>
                <a:latin typeface="Calibri" charset="0"/>
              </a:rPr>
              <a:t>2) different </a:t>
            </a:r>
            <a:r>
              <a:rPr lang="en-US" sz="2600" b="1" dirty="0">
                <a:solidFill>
                  <a:srgbClr val="284CB3"/>
                </a:solidFill>
                <a:latin typeface="Calibri" charset="0"/>
              </a:rPr>
              <a:t>operating cost for different generation technologies</a:t>
            </a:r>
          </a:p>
        </p:txBody>
      </p:sp>
      <p:sp>
        <p:nvSpPr>
          <p:cNvPr id="53251" name="Text Box 3"/>
          <p:cNvSpPr txBox="1">
            <a:spLocks noChangeArrowheads="1"/>
          </p:cNvSpPr>
          <p:nvPr/>
        </p:nvSpPr>
        <p:spPr bwMode="auto">
          <a:xfrm>
            <a:off x="3581400" y="6096000"/>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Calibri" charset="0"/>
              </a:rPr>
              <a:t>.</a:t>
            </a:r>
          </a:p>
        </p:txBody>
      </p:sp>
      <p:pic>
        <p:nvPicPr>
          <p:cNvPr id="5325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9175" y="1312863"/>
            <a:ext cx="6778625"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4"/>
          <p:cNvSpPr txBox="1">
            <a:spLocks noChangeArrowheads="1"/>
          </p:cNvSpPr>
          <p:nvPr/>
        </p:nvSpPr>
        <p:spPr bwMode="auto">
          <a:xfrm>
            <a:off x="76200" y="1524000"/>
            <a:ext cx="22129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cs typeface="Calibri" charset="0"/>
              </a:rPr>
              <a:t>Market clearing means that everyone receives the price bid by the last (most expensive) generator whose bid is accepted. (Hourly bids).</a:t>
            </a:r>
          </a:p>
          <a:p>
            <a:pPr eaLnBrk="1" hangingPunct="1"/>
            <a:endParaRPr lang="en-US" sz="1800" dirty="0">
              <a:latin typeface="Calibri" charset="0"/>
              <a:cs typeface="Calibri" charset="0"/>
            </a:endParaRPr>
          </a:p>
          <a:p>
            <a:pPr eaLnBrk="1" hangingPunct="1"/>
            <a:r>
              <a:rPr lang="en-US" sz="1800" dirty="0">
                <a:latin typeface="Calibri" charset="0"/>
                <a:cs typeface="Calibri" charset="0"/>
              </a:rPr>
              <a:t>Nuclear will bid zero because it wants to be on always and its operating costs are tiny. Oil is expensive so will bid high – will only turn on if price &gt; operating costs.</a:t>
            </a:r>
          </a:p>
        </p:txBody>
      </p:sp>
      <p:sp>
        <p:nvSpPr>
          <p:cNvPr id="2" name="TextBox 1"/>
          <p:cNvSpPr txBox="1"/>
          <p:nvPr/>
        </p:nvSpPr>
        <p:spPr>
          <a:xfrm>
            <a:off x="2590800" y="6400800"/>
            <a:ext cx="6096000" cy="369332"/>
          </a:xfrm>
          <a:prstGeom prst="rect">
            <a:avLst/>
          </a:prstGeom>
          <a:noFill/>
        </p:spPr>
        <p:txBody>
          <a:bodyPr wrap="square" rtlCol="0">
            <a:spAutoFit/>
          </a:bodyPr>
          <a:lstStyle/>
          <a:p>
            <a:pPr algn="ctr"/>
            <a:r>
              <a:rPr lang="en-US" dirty="0" smtClean="0"/>
              <a:t>Pre-</a:t>
            </a:r>
            <a:r>
              <a:rPr lang="en-US" dirty="0" err="1" smtClean="0"/>
              <a:t>fracking</a:t>
            </a:r>
            <a:r>
              <a:rPr lang="en-US" dirty="0" smtClean="0"/>
              <a:t>-era supply stack: coal cheaper than gas</a:t>
            </a:r>
            <a:endParaRPr lang="en-US" dirty="0"/>
          </a:p>
        </p:txBody>
      </p:sp>
    </p:spTree>
    <p:extLst>
      <p:ext uri="{BB962C8B-B14F-4D97-AF65-F5344CB8AC3E}">
        <p14:creationId xmlns:p14="http://schemas.microsoft.com/office/powerpoint/2010/main" val="37333380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6200" y="76200"/>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smtClean="0">
                <a:solidFill>
                  <a:srgbClr val="284CB3"/>
                </a:solidFill>
                <a:latin typeface="Calibri" charset="0"/>
              </a:rPr>
              <a:t>But, supply stack is changing dramatically</a:t>
            </a:r>
            <a:endParaRPr lang="en-US" sz="2600" b="1" dirty="0">
              <a:solidFill>
                <a:srgbClr val="284CB3"/>
              </a:solidFill>
              <a:latin typeface="Calibri" charset="0"/>
            </a:endParaRPr>
          </a:p>
        </p:txBody>
      </p:sp>
      <p:sp>
        <p:nvSpPr>
          <p:cNvPr id="53251" name="Text Box 3"/>
          <p:cNvSpPr txBox="1">
            <a:spLocks noChangeArrowheads="1"/>
          </p:cNvSpPr>
          <p:nvPr/>
        </p:nvSpPr>
        <p:spPr bwMode="auto">
          <a:xfrm>
            <a:off x="3581400" y="6096000"/>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Calibri" charset="0"/>
              </a:rPr>
              <a:t>.</a:t>
            </a:r>
          </a:p>
        </p:txBody>
      </p:sp>
      <p:sp>
        <p:nvSpPr>
          <p:cNvPr id="53253" name="TextBox 4"/>
          <p:cNvSpPr txBox="1">
            <a:spLocks noChangeArrowheads="1"/>
          </p:cNvSpPr>
          <p:nvPr/>
        </p:nvSpPr>
        <p:spPr bwMode="auto">
          <a:xfrm>
            <a:off x="381000" y="5410200"/>
            <a:ext cx="8382000"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Aft>
                <a:spcPts val="800"/>
              </a:spcAft>
              <a:buFont typeface="Arial"/>
              <a:buChar char="•"/>
            </a:pPr>
            <a:r>
              <a:rPr lang="en-US" sz="2000" dirty="0" smtClean="0">
                <a:latin typeface="Calibri" charset="0"/>
                <a:cs typeface="Calibri" charset="0"/>
              </a:rPr>
              <a:t>What happens when gas becomes cheaper than non-</a:t>
            </a:r>
            <a:r>
              <a:rPr lang="en-US" sz="2000" dirty="0" err="1" smtClean="0">
                <a:latin typeface="Calibri" charset="0"/>
                <a:cs typeface="Calibri" charset="0"/>
              </a:rPr>
              <a:t>dispatchable</a:t>
            </a:r>
            <a:r>
              <a:rPr lang="en-US" sz="2000" dirty="0" smtClean="0">
                <a:latin typeface="Calibri" charset="0"/>
                <a:cs typeface="Calibri" charset="0"/>
              </a:rPr>
              <a:t> coal?</a:t>
            </a:r>
          </a:p>
          <a:p>
            <a:pPr marL="342900" indent="-342900" eaLnBrk="1" hangingPunct="1">
              <a:spcAft>
                <a:spcPts val="800"/>
              </a:spcAft>
              <a:buFont typeface="Arial"/>
              <a:buChar char="•"/>
            </a:pPr>
            <a:r>
              <a:rPr lang="en-US" sz="2000" dirty="0" smtClean="0">
                <a:latin typeface="Calibri" charset="0"/>
                <a:cs typeface="Calibri" charset="0"/>
              </a:rPr>
              <a:t>When coal plants shut down?</a:t>
            </a:r>
          </a:p>
          <a:p>
            <a:pPr marL="342900" indent="-342900" eaLnBrk="1" hangingPunct="1">
              <a:spcAft>
                <a:spcPts val="800"/>
              </a:spcAft>
              <a:buFont typeface="Arial"/>
              <a:buChar char="•"/>
            </a:pPr>
            <a:r>
              <a:rPr lang="en-US" sz="2000" dirty="0" smtClean="0">
                <a:latin typeface="Calibri" charset="0"/>
                <a:cs typeface="Calibri" charset="0"/>
              </a:rPr>
              <a:t>If bring on must-take no-marginal cost wind?</a:t>
            </a:r>
            <a:endParaRPr lang="en-US" sz="2000" dirty="0">
              <a:latin typeface="Calibri" charset="0"/>
              <a:cs typeface="Calibri" charset="0"/>
            </a:endParaRPr>
          </a:p>
        </p:txBody>
      </p:sp>
      <p:pic>
        <p:nvPicPr>
          <p:cNvPr id="2" name="Picture 1"/>
          <p:cNvPicPr>
            <a:picLocks noChangeAspect="1"/>
          </p:cNvPicPr>
          <p:nvPr/>
        </p:nvPicPr>
        <p:blipFill>
          <a:blip r:embed="rId2"/>
          <a:stretch>
            <a:fillRect/>
          </a:stretch>
        </p:blipFill>
        <p:spPr>
          <a:xfrm>
            <a:off x="595842" y="1371600"/>
            <a:ext cx="7938558" cy="3962400"/>
          </a:xfrm>
          <a:prstGeom prst="rect">
            <a:avLst/>
          </a:prstGeom>
        </p:spPr>
      </p:pic>
    </p:spTree>
    <p:extLst>
      <p:ext uri="{BB962C8B-B14F-4D97-AF65-F5344CB8AC3E}">
        <p14:creationId xmlns:p14="http://schemas.microsoft.com/office/powerpoint/2010/main" val="23090967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76200" y="76200"/>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dirty="0" smtClean="0">
                <a:latin typeface="Calibri" charset="0"/>
              </a:rPr>
              <a:t>Old system: expensive </a:t>
            </a:r>
            <a:r>
              <a:rPr lang="en-US" sz="3000" b="1" dirty="0" err="1">
                <a:latin typeface="Calibri" charset="0"/>
              </a:rPr>
              <a:t>peakers</a:t>
            </a:r>
            <a:r>
              <a:rPr lang="en-US" sz="3000" b="1" dirty="0">
                <a:latin typeface="Calibri" charset="0"/>
              </a:rPr>
              <a:t> </a:t>
            </a:r>
            <a:r>
              <a:rPr lang="en-US" sz="3000" b="1" dirty="0" smtClean="0">
                <a:latin typeface="Calibri" charset="0"/>
              </a:rPr>
              <a:t>on only </a:t>
            </a:r>
            <a:r>
              <a:rPr lang="en-US" sz="3000" b="1" dirty="0">
                <a:latin typeface="Calibri" charset="0"/>
              </a:rPr>
              <a:t>during max load</a:t>
            </a:r>
          </a:p>
        </p:txBody>
      </p:sp>
      <p:pic>
        <p:nvPicPr>
          <p:cNvPr id="5427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6964" y="1219200"/>
            <a:ext cx="696957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3"/>
          <p:cNvSpPr txBox="1">
            <a:spLocks noChangeArrowheads="1"/>
          </p:cNvSpPr>
          <p:nvPr/>
        </p:nvSpPr>
        <p:spPr bwMode="auto">
          <a:xfrm>
            <a:off x="6248400" y="6275388"/>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Calibri" charset="0"/>
              </a:rPr>
              <a:t>(figure from the U.K.?)</a:t>
            </a:r>
          </a:p>
        </p:txBody>
      </p:sp>
      <p:sp>
        <p:nvSpPr>
          <p:cNvPr id="54277" name="Rectangle 4"/>
          <p:cNvSpPr>
            <a:spLocks noChangeArrowheads="1"/>
          </p:cNvSpPr>
          <p:nvPr/>
        </p:nvSpPr>
        <p:spPr bwMode="auto">
          <a:xfrm>
            <a:off x="152400" y="1524000"/>
            <a:ext cx="23622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err="1">
                <a:latin typeface="Calibri" charset="0"/>
              </a:rPr>
              <a:t>Baseload</a:t>
            </a:r>
            <a:r>
              <a:rPr lang="en-US" sz="2000" dirty="0">
                <a:latin typeface="Calibri" charset="0"/>
              </a:rPr>
              <a:t> power stays on all the time. High-marginal-cost power is purchased only during times of day when demand is highest. </a:t>
            </a:r>
            <a:endParaRPr lang="en-US" sz="2000" dirty="0" smtClean="0">
              <a:latin typeface="Calibri" charset="0"/>
            </a:endParaRPr>
          </a:p>
          <a:p>
            <a:endParaRPr lang="en-US" sz="2000" dirty="0">
              <a:latin typeface="Calibri" charset="0"/>
            </a:endParaRPr>
          </a:p>
          <a:p>
            <a:r>
              <a:rPr lang="en-US" sz="2000" i="1" dirty="0" smtClean="0">
                <a:solidFill>
                  <a:srgbClr val="284CB3"/>
                </a:solidFill>
                <a:latin typeface="Calibri" charset="0"/>
              </a:rPr>
              <a:t>But how to manage now if marginal generation is coal, not easily </a:t>
            </a:r>
            <a:r>
              <a:rPr lang="en-US" sz="2000" i="1" dirty="0" err="1" smtClean="0">
                <a:solidFill>
                  <a:srgbClr val="284CB3"/>
                </a:solidFill>
                <a:latin typeface="Calibri" charset="0"/>
              </a:rPr>
              <a:t>dispatchable</a:t>
            </a:r>
            <a:r>
              <a:rPr lang="en-US" sz="2000" i="1" dirty="0" smtClean="0">
                <a:solidFill>
                  <a:srgbClr val="284CB3"/>
                </a:solidFill>
                <a:latin typeface="Calibri" charset="0"/>
              </a:rPr>
              <a:t>?</a:t>
            </a:r>
            <a:endParaRPr lang="en-US" sz="2000" i="1" dirty="0">
              <a:solidFill>
                <a:srgbClr val="284CB3"/>
              </a:solidFill>
            </a:endParaRPr>
          </a:p>
        </p:txBody>
      </p:sp>
    </p:spTree>
    <p:extLst>
      <p:ext uri="{BB962C8B-B14F-4D97-AF65-F5344CB8AC3E}">
        <p14:creationId xmlns:p14="http://schemas.microsoft.com/office/powerpoint/2010/main" val="4827713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76200" y="762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a:latin typeface="Calibri" charset="0"/>
              </a:rPr>
              <a:t>Electricity strategies driven by the diurnal cycle</a:t>
            </a:r>
          </a:p>
        </p:txBody>
      </p:sp>
      <p:sp>
        <p:nvSpPr>
          <p:cNvPr id="56323" name="Text Box 3"/>
          <p:cNvSpPr txBox="1">
            <a:spLocks noChangeArrowheads="1"/>
          </p:cNvSpPr>
          <p:nvPr/>
        </p:nvSpPr>
        <p:spPr bwMode="auto">
          <a:xfrm>
            <a:off x="838200" y="914400"/>
            <a:ext cx="7467600" cy="555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2000"/>
              </a:spcAft>
            </a:pPr>
            <a:r>
              <a:rPr lang="en-US" b="1" dirty="0" err="1">
                <a:solidFill>
                  <a:srgbClr val="000090"/>
                </a:solidFill>
                <a:latin typeface="Calibri" charset="0"/>
              </a:rPr>
              <a:t>Peakers</a:t>
            </a:r>
            <a:r>
              <a:rPr lang="en-US" b="1" dirty="0">
                <a:solidFill>
                  <a:srgbClr val="000090"/>
                </a:solidFill>
                <a:latin typeface="Calibri" charset="0"/>
              </a:rPr>
              <a:t>:</a:t>
            </a:r>
            <a:r>
              <a:rPr lang="en-US" dirty="0">
                <a:latin typeface="Calibri" charset="0"/>
              </a:rPr>
              <a:t> buy high cost but fast turn-on generation that can come on just for the peak energy demand </a:t>
            </a:r>
            <a:r>
              <a:rPr lang="en-US" dirty="0" smtClean="0">
                <a:latin typeface="Calibri" charset="0"/>
              </a:rPr>
              <a:t>period.   (</a:t>
            </a:r>
            <a:r>
              <a:rPr lang="en-US" i="1" dirty="0" smtClean="0">
                <a:solidFill>
                  <a:srgbClr val="284CB3"/>
                </a:solidFill>
                <a:latin typeface="Calibri" charset="0"/>
              </a:rPr>
              <a:t>Big complications now that relative costs are flipped.)</a:t>
            </a:r>
            <a:endParaRPr lang="en-US" b="1" i="1" dirty="0">
              <a:solidFill>
                <a:srgbClr val="284CB3"/>
              </a:solidFill>
              <a:latin typeface="Calibri" charset="0"/>
            </a:endParaRPr>
          </a:p>
          <a:p>
            <a:pPr eaLnBrk="1" hangingPunct="1">
              <a:spcAft>
                <a:spcPts val="2000"/>
              </a:spcAft>
            </a:pPr>
            <a:r>
              <a:rPr lang="en-US" b="1" dirty="0">
                <a:solidFill>
                  <a:srgbClr val="000090"/>
                </a:solidFill>
                <a:latin typeface="Calibri" charset="0"/>
              </a:rPr>
              <a:t>Peak-shaving:</a:t>
            </a:r>
            <a:r>
              <a:rPr lang="en-US" b="1" dirty="0">
                <a:latin typeface="Calibri" charset="0"/>
              </a:rPr>
              <a:t> </a:t>
            </a:r>
            <a:r>
              <a:rPr lang="en-US" dirty="0">
                <a:latin typeface="Calibri" charset="0"/>
              </a:rPr>
              <a:t>buy electricity when </a:t>
            </a:r>
            <a:r>
              <a:rPr lang="en-US" dirty="0" smtClean="0">
                <a:latin typeface="Calibri" charset="0"/>
              </a:rPr>
              <a:t>it’s </a:t>
            </a:r>
            <a:r>
              <a:rPr lang="en-US" dirty="0">
                <a:latin typeface="Calibri" charset="0"/>
              </a:rPr>
              <a:t>cheap and store it, then sell it back to the grid when </a:t>
            </a:r>
            <a:r>
              <a:rPr lang="en-US" dirty="0" smtClean="0">
                <a:latin typeface="Calibri" charset="0"/>
              </a:rPr>
              <a:t>it’s </a:t>
            </a:r>
            <a:r>
              <a:rPr lang="en-US" dirty="0">
                <a:latin typeface="Calibri" charset="0"/>
              </a:rPr>
              <a:t>expensive</a:t>
            </a:r>
          </a:p>
          <a:p>
            <a:pPr eaLnBrk="1" hangingPunct="1">
              <a:spcAft>
                <a:spcPts val="2000"/>
              </a:spcAft>
            </a:pPr>
            <a:r>
              <a:rPr lang="en-US" b="1" dirty="0">
                <a:solidFill>
                  <a:srgbClr val="000090"/>
                </a:solidFill>
                <a:latin typeface="Calibri" charset="0"/>
              </a:rPr>
              <a:t>Demand-side management:</a:t>
            </a:r>
            <a:r>
              <a:rPr lang="en-US" b="1" dirty="0">
                <a:latin typeface="Calibri" charset="0"/>
              </a:rPr>
              <a:t> </a:t>
            </a:r>
            <a:r>
              <a:rPr lang="en-US" dirty="0">
                <a:latin typeface="Calibri" charset="0"/>
              </a:rPr>
              <a:t>sign contracts with customers forcing them to turn off if demand is too high</a:t>
            </a:r>
            <a:endParaRPr lang="en-US" b="1" dirty="0">
              <a:latin typeface="Calibri" charset="0"/>
            </a:endParaRPr>
          </a:p>
          <a:p>
            <a:pPr eaLnBrk="1" hangingPunct="1">
              <a:spcAft>
                <a:spcPts val="2000"/>
              </a:spcAft>
            </a:pPr>
            <a:r>
              <a:rPr lang="en-US" b="1" dirty="0">
                <a:solidFill>
                  <a:srgbClr val="000090"/>
                </a:solidFill>
                <a:latin typeface="Calibri" charset="0"/>
              </a:rPr>
              <a:t>Demand-side management: </a:t>
            </a:r>
            <a:r>
              <a:rPr lang="en-US" dirty="0">
                <a:latin typeface="Calibri" charset="0"/>
              </a:rPr>
              <a:t>introduce time-variable pricing for customers to incentivize less use at peak periods, more off-peak</a:t>
            </a:r>
            <a:endParaRPr lang="en-US" b="1" dirty="0">
              <a:latin typeface="Calibri" charset="0"/>
            </a:endParaRPr>
          </a:p>
          <a:p>
            <a:pPr eaLnBrk="1" hangingPunct="1">
              <a:spcAft>
                <a:spcPts val="2000"/>
              </a:spcAft>
            </a:pPr>
            <a:r>
              <a:rPr lang="en-US" b="1" dirty="0">
                <a:solidFill>
                  <a:srgbClr val="000090"/>
                </a:solidFill>
                <a:latin typeface="Calibri" charset="0"/>
              </a:rPr>
              <a:t>Load-dumping: </a:t>
            </a:r>
            <a:r>
              <a:rPr lang="en-US" dirty="0">
                <a:latin typeface="Calibri" charset="0"/>
              </a:rPr>
              <a:t>since </a:t>
            </a:r>
            <a:r>
              <a:rPr lang="en-US" dirty="0" err="1">
                <a:latin typeface="Calibri" charset="0"/>
              </a:rPr>
              <a:t>baseload</a:t>
            </a:r>
            <a:r>
              <a:rPr lang="en-US" dirty="0">
                <a:latin typeface="Calibri" charset="0"/>
              </a:rPr>
              <a:t> power </a:t>
            </a:r>
            <a:r>
              <a:rPr lang="en-US" dirty="0" smtClean="0">
                <a:latin typeface="Calibri" charset="0"/>
              </a:rPr>
              <a:t>can’t </a:t>
            </a:r>
            <a:r>
              <a:rPr lang="en-US" dirty="0">
                <a:latin typeface="Calibri" charset="0"/>
              </a:rPr>
              <a:t>turn off, sometimes just have to dump it if have too much</a:t>
            </a:r>
          </a:p>
        </p:txBody>
      </p:sp>
    </p:spTree>
    <p:extLst>
      <p:ext uri="{BB962C8B-B14F-4D97-AF65-F5344CB8AC3E}">
        <p14:creationId xmlns:p14="http://schemas.microsoft.com/office/powerpoint/2010/main" val="1084612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228600" y="517525"/>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t>U.S. energy use, 2005</a:t>
            </a:r>
          </a:p>
        </p:txBody>
      </p:sp>
      <p:sp>
        <p:nvSpPr>
          <p:cNvPr id="15362" name="Text Box 3"/>
          <p:cNvSpPr txBox="1">
            <a:spLocks noChangeArrowheads="1"/>
          </p:cNvSpPr>
          <p:nvPr/>
        </p:nvSpPr>
        <p:spPr bwMode="auto">
          <a:xfrm>
            <a:off x="3810000" y="517525"/>
            <a:ext cx="525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t>from LLNL, in quads/yr :  1 Q / yr  ~ 10</a:t>
            </a:r>
            <a:r>
              <a:rPr lang="en-US" sz="1600" i="1" baseline="30000"/>
              <a:t>18</a:t>
            </a:r>
            <a:r>
              <a:rPr lang="en-US" sz="1600" i="1"/>
              <a:t> J / yr  ~ 30 GW</a:t>
            </a:r>
          </a:p>
        </p:txBody>
      </p:sp>
      <p:pic>
        <p:nvPicPr>
          <p:cNvPr id="15363" name="Picture 5" descr="USEnergy_Flow_2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822325"/>
            <a:ext cx="887571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3"/>
          <p:cNvSpPr txBox="1">
            <a:spLocks noChangeArrowheads="1"/>
          </p:cNvSpPr>
          <p:nvPr/>
        </p:nvSpPr>
        <p:spPr bwMode="auto">
          <a:xfrm>
            <a:off x="4191000" y="790575"/>
            <a:ext cx="411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a:t>= 3*10</a:t>
            </a:r>
            <a:r>
              <a:rPr lang="en-US" sz="1200" i="1" baseline="30000"/>
              <a:t>12</a:t>
            </a:r>
            <a:r>
              <a:rPr lang="en-US" sz="1200" i="1"/>
              <a:t> W / 300M people = </a:t>
            </a:r>
            <a:r>
              <a:rPr lang="en-US" sz="1200" b="1" i="1">
                <a:solidFill>
                  <a:srgbClr val="284CB3"/>
                </a:solidFill>
              </a:rPr>
              <a:t>10,000 W/person</a:t>
            </a:r>
          </a:p>
        </p:txBody>
      </p:sp>
      <p:sp>
        <p:nvSpPr>
          <p:cNvPr id="15365" name="Text Box 2"/>
          <p:cNvSpPr txBox="1">
            <a:spLocks noChangeArrowheads="1"/>
          </p:cNvSpPr>
          <p:nvPr/>
        </p:nvSpPr>
        <p:spPr bwMode="auto">
          <a:xfrm>
            <a:off x="76200" y="-34925"/>
            <a:ext cx="8890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solidFill>
                  <a:srgbClr val="000090"/>
                </a:solidFill>
                <a:latin typeface="Calibri" charset="0"/>
              </a:rPr>
              <a:t>Oil is now 1/3 of U.S. primary energy use</a:t>
            </a:r>
          </a:p>
        </p:txBody>
      </p:sp>
    </p:spTree>
    <p:extLst>
      <p:ext uri="{BB962C8B-B14F-4D97-AF65-F5344CB8AC3E}">
        <p14:creationId xmlns:p14="http://schemas.microsoft.com/office/powerpoint/2010/main" val="37402221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Why are liquid fuels so important?</a:t>
            </a:r>
          </a:p>
        </p:txBody>
      </p:sp>
      <p:sp>
        <p:nvSpPr>
          <p:cNvPr id="16386" name="TextBox 4"/>
          <p:cNvSpPr txBox="1">
            <a:spLocks noChangeArrowheads="1"/>
          </p:cNvSpPr>
          <p:nvPr/>
        </p:nvSpPr>
        <p:spPr bwMode="auto">
          <a:xfrm>
            <a:off x="685800" y="609600"/>
            <a:ext cx="82296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600">
                <a:solidFill>
                  <a:srgbClr val="000090"/>
                </a:solidFill>
                <a:latin typeface="Calibri" charset="0"/>
              </a:rPr>
              <a:t>Why are they the primary transportation fuel ?</a:t>
            </a:r>
          </a:p>
          <a:p>
            <a:pPr eaLnBrk="1" hangingPunct="1"/>
            <a:endParaRPr lang="en-US" sz="1800">
              <a:latin typeface="Calibri" charset="0"/>
            </a:endParaRPr>
          </a:p>
        </p:txBody>
      </p:sp>
      <p:sp>
        <p:nvSpPr>
          <p:cNvPr id="14340" name="TextBox 3"/>
          <p:cNvSpPr txBox="1">
            <a:spLocks noChangeArrowheads="1"/>
          </p:cNvSpPr>
          <p:nvPr/>
        </p:nvSpPr>
        <p:spPr bwMode="auto">
          <a:xfrm>
            <a:off x="762000" y="1516063"/>
            <a:ext cx="7467600" cy="3970337"/>
          </a:xfrm>
          <a:prstGeom prst="rect">
            <a:avLst/>
          </a:prstGeom>
          <a:noFill/>
          <a:ln w="9525">
            <a:noFill/>
            <a:miter lim="800000"/>
            <a:headEnd/>
            <a:tailEnd/>
          </a:ln>
        </p:spPr>
        <p:txBody>
          <a:bodyPr>
            <a:sp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273050" indent="-2730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dirty="0" smtClean="0"/>
          </a:p>
          <a:p>
            <a:pPr eaLnBrk="1" hangingPunct="1">
              <a:buFontTx/>
              <a:buAutoNum type="arabicPeriod"/>
              <a:defRPr/>
            </a:pPr>
            <a:r>
              <a:rPr lang="en-US" dirty="0" smtClean="0">
                <a:latin typeface="Calibri" charset="0"/>
              </a:rPr>
              <a:t>Allow </a:t>
            </a:r>
            <a:r>
              <a:rPr lang="en-US" b="1" dirty="0" smtClean="0">
                <a:latin typeface="Calibri" charset="0"/>
              </a:rPr>
              <a:t>internal combustion engine</a:t>
            </a:r>
            <a:r>
              <a:rPr lang="en-US" dirty="0" smtClean="0">
                <a:latin typeface="Calibri" charset="0"/>
              </a:rPr>
              <a:t> which is intrinsically lighter than external combustion engine (W/kg)</a:t>
            </a:r>
          </a:p>
          <a:p>
            <a:pPr lvl="1" eaLnBrk="1" hangingPunct="1">
              <a:defRPr/>
            </a:pPr>
            <a:r>
              <a:rPr lang="en-US" dirty="0" smtClean="0">
                <a:latin typeface="Calibri" charset="0"/>
              </a:rPr>
              <a:t> 			</a:t>
            </a:r>
          </a:p>
          <a:p>
            <a:pPr lvl="1" eaLnBrk="1" hangingPunct="1">
              <a:defRPr/>
            </a:pPr>
            <a:endParaRPr lang="en-US" b="1" dirty="0" smtClean="0">
              <a:latin typeface="Calibri" charset="0"/>
            </a:endParaRPr>
          </a:p>
          <a:p>
            <a:pPr eaLnBrk="1" hangingPunct="1">
              <a:buFontTx/>
              <a:buAutoNum type="arabicPeriod"/>
              <a:defRPr/>
            </a:pPr>
            <a:r>
              <a:rPr lang="en-US" dirty="0" smtClean="0">
                <a:latin typeface="Calibri" charset="0"/>
              </a:rPr>
              <a:t>Fuel has high </a:t>
            </a:r>
            <a:r>
              <a:rPr lang="en-US" b="1" dirty="0" smtClean="0">
                <a:latin typeface="Calibri" charset="0"/>
              </a:rPr>
              <a:t>mass energy density</a:t>
            </a:r>
            <a:r>
              <a:rPr lang="en-US" dirty="0" smtClean="0">
                <a:latin typeface="Calibri" charset="0"/>
              </a:rPr>
              <a:t> so range is high (J/kg)                  		</a:t>
            </a:r>
          </a:p>
          <a:p>
            <a:pPr eaLnBrk="1" hangingPunct="1">
              <a:buFontTx/>
              <a:buAutoNum type="arabicPeriod"/>
              <a:defRPr/>
            </a:pPr>
            <a:endParaRPr lang="en-US" dirty="0" smtClean="0">
              <a:latin typeface="Calibri" charset="0"/>
            </a:endParaRPr>
          </a:p>
          <a:p>
            <a:pPr marL="0" indent="0" eaLnBrk="1" hangingPunct="1">
              <a:defRPr/>
            </a:pPr>
            <a:endParaRPr lang="en-US" dirty="0" smtClean="0">
              <a:latin typeface="Calibri" charset="0"/>
            </a:endParaRPr>
          </a:p>
          <a:p>
            <a:pPr eaLnBrk="1" hangingPunct="1">
              <a:buFontTx/>
              <a:buAutoNum type="arabicPeriod"/>
              <a:defRPr/>
            </a:pPr>
            <a:r>
              <a:rPr lang="en-US" dirty="0" smtClean="0">
                <a:latin typeface="Calibri" charset="0"/>
              </a:rPr>
              <a:t>Fuel has high </a:t>
            </a:r>
            <a:r>
              <a:rPr lang="en-US" b="1" dirty="0" smtClean="0">
                <a:latin typeface="Calibri" charset="0"/>
              </a:rPr>
              <a:t>volume energy density</a:t>
            </a:r>
            <a:r>
              <a:rPr lang="en-US" dirty="0" smtClean="0">
                <a:latin typeface="Calibri" charset="0"/>
              </a:rPr>
              <a:t> so again, easy to bring enough to get high range (J/m</a:t>
            </a:r>
            <a:r>
              <a:rPr lang="en-US" baseline="30000" dirty="0" smtClean="0">
                <a:latin typeface="Calibri" charset="0"/>
              </a:rPr>
              <a:t>3</a:t>
            </a:r>
            <a:r>
              <a:rPr lang="en-US" dirty="0" smtClean="0">
                <a:latin typeface="Calibri" charset="0"/>
              </a:rPr>
              <a:t>)</a:t>
            </a:r>
          </a:p>
          <a:p>
            <a:pPr eaLnBrk="1" hangingPunct="1">
              <a:defRPr/>
            </a:pPr>
            <a:endParaRPr lang="en-US" sz="1800" dirty="0" smtClean="0"/>
          </a:p>
        </p:txBody>
      </p:sp>
    </p:spTree>
    <p:extLst>
      <p:ext uri="{BB962C8B-B14F-4D97-AF65-F5344CB8AC3E}">
        <p14:creationId xmlns:p14="http://schemas.microsoft.com/office/powerpoint/2010/main" val="3959404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28600" y="0"/>
            <a:ext cx="891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latin typeface="Calibri" charset="0"/>
                <a:cs typeface="Calibri" charset="0"/>
              </a:rPr>
              <a:t>A</a:t>
            </a:r>
            <a:r>
              <a:rPr lang="en-US" sz="3200" b="1" dirty="0" smtClean="0">
                <a:latin typeface="Calibri" charset="0"/>
                <a:cs typeface="Calibri" charset="0"/>
              </a:rPr>
              <a:t>ctual </a:t>
            </a:r>
            <a:r>
              <a:rPr lang="en-US" sz="3200" b="1" dirty="0" err="1" smtClean="0">
                <a:latin typeface="Calibri" charset="0"/>
                <a:cs typeface="Calibri" charset="0"/>
              </a:rPr>
              <a:t>windpower</a:t>
            </a:r>
            <a:r>
              <a:rPr lang="en-US" sz="3200" b="1" dirty="0" smtClean="0">
                <a:latin typeface="Calibri" charset="0"/>
                <a:cs typeface="Calibri" charset="0"/>
              </a:rPr>
              <a:t> </a:t>
            </a:r>
            <a:r>
              <a:rPr lang="en-US" sz="3200" b="1" dirty="0">
                <a:latin typeface="Calibri" charset="0"/>
                <a:cs typeface="Calibri" charset="0"/>
              </a:rPr>
              <a:t>is </a:t>
            </a:r>
            <a:r>
              <a:rPr lang="en-US" sz="3200" b="1" dirty="0" smtClean="0">
                <a:latin typeface="Calibri" charset="0"/>
                <a:cs typeface="Calibri" charset="0"/>
              </a:rPr>
              <a:t>less than rated </a:t>
            </a:r>
            <a:r>
              <a:rPr lang="en-US" sz="3200" b="1" dirty="0">
                <a:latin typeface="Calibri" charset="0"/>
                <a:cs typeface="Calibri" charset="0"/>
              </a:rPr>
              <a:t>power</a:t>
            </a:r>
          </a:p>
          <a:p>
            <a:pPr eaLnBrk="1" hangingPunct="1"/>
            <a:r>
              <a:rPr lang="en-US" dirty="0" smtClean="0">
                <a:solidFill>
                  <a:srgbClr val="284CB3"/>
                </a:solidFill>
                <a:latin typeface="Calibri" charset="0"/>
                <a:cs typeface="Calibri" charset="0"/>
              </a:rPr>
              <a:t>(and rated </a:t>
            </a:r>
            <a:r>
              <a:rPr lang="en-US" dirty="0">
                <a:solidFill>
                  <a:srgbClr val="284CB3"/>
                </a:solidFill>
                <a:latin typeface="Calibri" charset="0"/>
                <a:cs typeface="Calibri" charset="0"/>
              </a:rPr>
              <a:t>power is </a:t>
            </a:r>
            <a:r>
              <a:rPr lang="en-US" dirty="0" smtClean="0">
                <a:solidFill>
                  <a:srgbClr val="284CB3"/>
                </a:solidFill>
                <a:latin typeface="Calibri" charset="0"/>
                <a:cs typeface="Calibri" charset="0"/>
              </a:rPr>
              <a:t>itself less </a:t>
            </a:r>
            <a:r>
              <a:rPr lang="en-US" dirty="0">
                <a:solidFill>
                  <a:srgbClr val="284CB3"/>
                </a:solidFill>
                <a:latin typeface="Calibri" charset="0"/>
                <a:cs typeface="Calibri" charset="0"/>
              </a:rPr>
              <a:t>than power in wind)</a:t>
            </a:r>
          </a:p>
        </p:txBody>
      </p:sp>
      <p:sp>
        <p:nvSpPr>
          <p:cNvPr id="16387" name="Text Box 3"/>
          <p:cNvSpPr txBox="1">
            <a:spLocks noChangeArrowheads="1"/>
          </p:cNvSpPr>
          <p:nvPr/>
        </p:nvSpPr>
        <p:spPr bwMode="auto">
          <a:xfrm>
            <a:off x="76200" y="5320605"/>
            <a:ext cx="9067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cs typeface="Calibri" charset="0"/>
              </a:rPr>
              <a:t>Betz</a:t>
            </a:r>
            <a:r>
              <a:rPr lang="ja-JP" altLang="en-US" dirty="0">
                <a:latin typeface="Calibri" charset="0"/>
                <a:cs typeface="Calibri" charset="0"/>
              </a:rPr>
              <a:t>’</a:t>
            </a:r>
            <a:r>
              <a:rPr lang="en-US" dirty="0">
                <a:latin typeface="Calibri" charset="0"/>
                <a:cs typeface="Calibri" charset="0"/>
              </a:rPr>
              <a:t> law: 59%, or ~ 50% in practice </a:t>
            </a:r>
            <a:r>
              <a:rPr lang="en-US" dirty="0" smtClean="0">
                <a:latin typeface="Calibri" charset="0"/>
                <a:cs typeface="Calibri" charset="0"/>
              </a:rPr>
              <a:t>recoverable </a:t>
            </a:r>
            <a:r>
              <a:rPr lang="en-US" i="1" dirty="0" smtClean="0">
                <a:latin typeface="Calibri" charset="0"/>
                <a:cs typeface="Calibri" charset="0"/>
              </a:rPr>
              <a:t>(this is rated power)</a:t>
            </a:r>
            <a:endParaRPr lang="en-US" i="1" dirty="0">
              <a:latin typeface="Calibri" charset="0"/>
              <a:cs typeface="Calibri" charset="0"/>
            </a:endParaRPr>
          </a:p>
          <a:p>
            <a:pPr eaLnBrk="1" hangingPunct="1"/>
            <a:r>
              <a:rPr lang="en-US" dirty="0" smtClean="0">
                <a:latin typeface="Calibri" charset="0"/>
                <a:cs typeface="Calibri" charset="0"/>
              </a:rPr>
              <a:t>…. Then capacity factor </a:t>
            </a:r>
            <a:r>
              <a:rPr lang="en-US" dirty="0">
                <a:latin typeface="Calibri" charset="0"/>
                <a:cs typeface="Calibri" charset="0"/>
              </a:rPr>
              <a:t>~ 30</a:t>
            </a:r>
            <a:r>
              <a:rPr lang="en-US" dirty="0" smtClean="0">
                <a:latin typeface="Calibri" charset="0"/>
                <a:cs typeface="Calibri" charset="0"/>
              </a:rPr>
              <a:t>% </a:t>
            </a:r>
            <a:r>
              <a:rPr lang="en-US" i="1" dirty="0" smtClean="0">
                <a:latin typeface="Calibri" charset="0"/>
                <a:cs typeface="Calibri" charset="0"/>
              </a:rPr>
              <a:t>(of rated power)</a:t>
            </a:r>
            <a:endParaRPr lang="en-US" i="1" dirty="0">
              <a:latin typeface="Calibri" charset="0"/>
              <a:cs typeface="Calibri" charset="0"/>
            </a:endParaRPr>
          </a:p>
          <a:p>
            <a:pPr eaLnBrk="1" hangingPunct="1">
              <a:buFont typeface="Wingdings" charset="0"/>
              <a:buChar char="à"/>
            </a:pPr>
            <a:r>
              <a:rPr lang="en-US" dirty="0">
                <a:latin typeface="Calibri" charset="0"/>
                <a:cs typeface="Calibri" charset="0"/>
                <a:sym typeface="Wingdings" charset="0"/>
              </a:rPr>
              <a:t>Total recoverable from wind kinetic power ~ 15</a:t>
            </a:r>
            <a:r>
              <a:rPr lang="en-US" dirty="0" smtClean="0">
                <a:latin typeface="Calibri" charset="0"/>
                <a:cs typeface="Calibri" charset="0"/>
                <a:sym typeface="Wingdings" charset="0"/>
              </a:rPr>
              <a:t>%</a:t>
            </a:r>
            <a:endParaRPr lang="en-US" dirty="0">
              <a:latin typeface="Calibri" charset="0"/>
              <a:cs typeface="Calibri" charset="0"/>
            </a:endParaRPr>
          </a:p>
          <a:p>
            <a:pPr algn="r" eaLnBrk="1" hangingPunct="1"/>
            <a:r>
              <a:rPr lang="en-US" sz="1200" i="1" dirty="0">
                <a:solidFill>
                  <a:srgbClr val="284CB3"/>
                </a:solidFill>
                <a:latin typeface="Calibri" charset="0"/>
                <a:cs typeface="Calibri" charset="0"/>
              </a:rPr>
              <a:t>(Image from Partnerships for Renewables)</a:t>
            </a:r>
          </a:p>
        </p:txBody>
      </p:sp>
      <p:pic>
        <p:nvPicPr>
          <p:cNvPr id="1638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066800"/>
            <a:ext cx="62865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97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Reciprocating internal combustion engines</a:t>
            </a:r>
          </a:p>
        </p:txBody>
      </p:sp>
      <p:sp>
        <p:nvSpPr>
          <p:cNvPr id="17410" name="TextBox 4"/>
          <p:cNvSpPr txBox="1">
            <a:spLocks noChangeArrowheads="1"/>
          </p:cNvSpPr>
          <p:nvPr/>
        </p:nvSpPr>
        <p:spPr bwMode="auto">
          <a:xfrm>
            <a:off x="685800" y="609600"/>
            <a:ext cx="82296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300"/>
              </a:spcAft>
            </a:pPr>
            <a:r>
              <a:rPr lang="en-US">
                <a:solidFill>
                  <a:srgbClr val="000090"/>
                </a:solidFill>
                <a:latin typeface="Calibri" charset="0"/>
              </a:rPr>
              <a:t>…. Power nearly everything that runs on liquid fuel</a:t>
            </a:r>
          </a:p>
          <a:p>
            <a:pPr eaLnBrk="1" hangingPunct="1">
              <a:spcAft>
                <a:spcPts val="300"/>
              </a:spcAft>
            </a:pPr>
            <a:r>
              <a:rPr lang="en-US">
                <a:solidFill>
                  <a:srgbClr val="000090"/>
                </a:solidFill>
                <a:latin typeface="Calibri" charset="0"/>
              </a:rPr>
              <a:t>…. Consume nearly all oil used</a:t>
            </a:r>
          </a:p>
          <a:p>
            <a:pPr eaLnBrk="1" hangingPunct="1">
              <a:spcAft>
                <a:spcPts val="300"/>
              </a:spcAft>
            </a:pPr>
            <a:r>
              <a:rPr lang="en-US">
                <a:solidFill>
                  <a:srgbClr val="000090"/>
                </a:solidFill>
                <a:latin typeface="Calibri" charset="0"/>
              </a:rPr>
              <a:t>…. Make up 1/3 of U.S. primary energy consumption  </a:t>
            </a:r>
            <a:endParaRPr lang="en-US" sz="1800">
              <a:latin typeface="Calibri" charset="0"/>
            </a:endParaRPr>
          </a:p>
        </p:txBody>
      </p:sp>
      <p:sp>
        <p:nvSpPr>
          <p:cNvPr id="17412" name="TextBox 3"/>
          <p:cNvSpPr txBox="1">
            <a:spLocks noChangeArrowheads="1"/>
          </p:cNvSpPr>
          <p:nvPr/>
        </p:nvSpPr>
        <p:spPr bwMode="auto">
          <a:xfrm>
            <a:off x="2133600" y="2081213"/>
            <a:ext cx="5334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cs typeface="Calibri" charset="0"/>
              </a:rPr>
              <a:t>Automobiles and trucks</a:t>
            </a:r>
          </a:p>
          <a:p>
            <a:pPr eaLnBrk="1" hangingPunct="1"/>
            <a:r>
              <a:rPr lang="en-US">
                <a:latin typeface="Calibri" charset="0"/>
                <a:cs typeface="Calibri" charset="0"/>
              </a:rPr>
              <a:t>Motorcycles</a:t>
            </a:r>
          </a:p>
          <a:p>
            <a:pPr eaLnBrk="1" hangingPunct="1"/>
            <a:r>
              <a:rPr lang="en-US">
                <a:latin typeface="Calibri" charset="0"/>
                <a:cs typeface="Calibri" charset="0"/>
              </a:rPr>
              <a:t>Locomotives</a:t>
            </a:r>
          </a:p>
          <a:p>
            <a:pPr eaLnBrk="1" hangingPunct="1"/>
            <a:r>
              <a:rPr lang="en-US">
                <a:latin typeface="Calibri" charset="0"/>
                <a:cs typeface="Calibri" charset="0"/>
              </a:rPr>
              <a:t>Boat engines</a:t>
            </a:r>
          </a:p>
          <a:p>
            <a:pPr eaLnBrk="1" hangingPunct="1"/>
            <a:r>
              <a:rPr lang="en-US">
                <a:latin typeface="Calibri" charset="0"/>
                <a:cs typeface="Calibri" charset="0"/>
              </a:rPr>
              <a:t>Propeller airplanes</a:t>
            </a:r>
          </a:p>
          <a:p>
            <a:pPr eaLnBrk="1" hangingPunct="1"/>
            <a:r>
              <a:rPr lang="en-US">
                <a:latin typeface="Calibri" charset="0"/>
                <a:cs typeface="Calibri" charset="0"/>
              </a:rPr>
              <a:t>Diesel generators</a:t>
            </a:r>
          </a:p>
          <a:p>
            <a:pPr eaLnBrk="1" hangingPunct="1"/>
            <a:r>
              <a:rPr lang="en-US">
                <a:latin typeface="Calibri" charset="0"/>
                <a:cs typeface="Calibri" charset="0"/>
              </a:rPr>
              <a:t>Riding lawnmowers</a:t>
            </a:r>
          </a:p>
          <a:p>
            <a:pPr eaLnBrk="1" hangingPunct="1"/>
            <a:r>
              <a:rPr lang="en-US">
                <a:latin typeface="Calibri" charset="0"/>
                <a:cs typeface="Calibri" charset="0"/>
              </a:rPr>
              <a:t>Outboard motors</a:t>
            </a:r>
          </a:p>
          <a:p>
            <a:pPr eaLnBrk="1" hangingPunct="1"/>
            <a:r>
              <a:rPr lang="en-US">
                <a:latin typeface="Calibri" charset="0"/>
                <a:cs typeface="Calibri" charset="0"/>
              </a:rPr>
              <a:t>Chainsaws (the non-electric kind)</a:t>
            </a:r>
          </a:p>
          <a:p>
            <a:pPr eaLnBrk="1" hangingPunct="1"/>
            <a:r>
              <a:rPr lang="en-US">
                <a:latin typeface="Calibri" charset="0"/>
                <a:cs typeface="Calibri" charset="0"/>
              </a:rPr>
              <a:t>Weed-whackers</a:t>
            </a:r>
          </a:p>
        </p:txBody>
      </p:sp>
      <p:sp>
        <p:nvSpPr>
          <p:cNvPr id="17413" name="TextBox 4"/>
          <p:cNvSpPr txBox="1">
            <a:spLocks noChangeArrowheads="1"/>
          </p:cNvSpPr>
          <p:nvPr/>
        </p:nvSpPr>
        <p:spPr bwMode="auto">
          <a:xfrm>
            <a:off x="381000" y="6167438"/>
            <a:ext cx="853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300"/>
              </a:spcAft>
            </a:pPr>
            <a:r>
              <a:rPr lang="en-US" i="1">
                <a:solidFill>
                  <a:srgbClr val="000090"/>
                </a:solidFill>
                <a:latin typeface="Calibri" charset="0"/>
              </a:rPr>
              <a:t>Uses: things that need to be mobile, where power-to-mass matters</a:t>
            </a:r>
          </a:p>
        </p:txBody>
      </p:sp>
    </p:spTree>
    <p:extLst>
      <p:ext uri="{BB962C8B-B14F-4D97-AF65-F5344CB8AC3E}">
        <p14:creationId xmlns:p14="http://schemas.microsoft.com/office/powerpoint/2010/main" val="1571098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41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P spid="174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Transportation: </a:t>
            </a:r>
            <a:r>
              <a:rPr lang="en-US" sz="2600">
                <a:latin typeface="Calibri" charset="0"/>
              </a:rPr>
              <a:t>early attempts with steam</a:t>
            </a:r>
          </a:p>
        </p:txBody>
      </p:sp>
      <p:sp>
        <p:nvSpPr>
          <p:cNvPr id="18434" name="TextBox 4"/>
          <p:cNvSpPr txBox="1">
            <a:spLocks noChangeArrowheads="1"/>
          </p:cNvSpPr>
          <p:nvPr/>
        </p:nvSpPr>
        <p:spPr bwMode="auto">
          <a:xfrm>
            <a:off x="609600" y="609600"/>
            <a:ext cx="82296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600">
                <a:solidFill>
                  <a:srgbClr val="000090"/>
                </a:solidFill>
                <a:latin typeface="Calibri" charset="0"/>
                <a:cs typeface="Calibri" charset="0"/>
              </a:rPr>
              <a:t>Nicolas Cugnot,  steam-powered automobile</a:t>
            </a:r>
          </a:p>
          <a:p>
            <a:pPr eaLnBrk="1" hangingPunct="1">
              <a:spcAft>
                <a:spcPts val="1000"/>
              </a:spcAft>
            </a:pPr>
            <a:r>
              <a:rPr lang="en-US">
                <a:latin typeface="Calibri" charset="0"/>
                <a:cs typeface="Calibri" charset="0"/>
              </a:rPr>
              <a:t>First car (1769), military tractor for carrying artillery, 2.5 mph</a:t>
            </a:r>
          </a:p>
          <a:p>
            <a:pPr eaLnBrk="1" hangingPunct="1">
              <a:spcAft>
                <a:spcPts val="1000"/>
              </a:spcAft>
            </a:pPr>
            <a:r>
              <a:rPr lang="en-US">
                <a:latin typeface="Calibri" charset="0"/>
                <a:cs typeface="Calibri" charset="0"/>
              </a:rPr>
              <a:t>First car accident (1771)</a:t>
            </a:r>
            <a:endParaRPr lang="en-US" i="1">
              <a:solidFill>
                <a:srgbClr val="000090"/>
              </a:solidFill>
              <a:latin typeface="Calibri" charset="0"/>
              <a:cs typeface="Calibri" charset="0"/>
            </a:endParaRPr>
          </a:p>
        </p:txBody>
      </p:sp>
      <p:pic>
        <p:nvPicPr>
          <p:cNvPr id="184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4191000" y="1635125"/>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i="1">
                <a:solidFill>
                  <a:srgbClr val="000090"/>
                </a:solidFill>
                <a:latin typeface="Calibri" charset="0"/>
              </a:rPr>
              <a:t>(First fatal accident 1869, also steam)</a:t>
            </a:r>
            <a:endParaRPr lang="en-US" i="1">
              <a:solidFill>
                <a:srgbClr val="000090"/>
              </a:solidFill>
              <a:latin typeface="Calibri" charset="0"/>
              <a:cs typeface="Calibri" charset="0"/>
            </a:endParaRPr>
          </a:p>
        </p:txBody>
      </p:sp>
    </p:spTree>
    <p:extLst>
      <p:ext uri="{BB962C8B-B14F-4D97-AF65-F5344CB8AC3E}">
        <p14:creationId xmlns:p14="http://schemas.microsoft.com/office/powerpoint/2010/main" val="2961017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19</a:t>
            </a:r>
            <a:r>
              <a:rPr lang="en-US" sz="2600" b="1" baseline="30000">
                <a:latin typeface="Calibri" charset="0"/>
              </a:rPr>
              <a:t>th</a:t>
            </a:r>
            <a:r>
              <a:rPr lang="en-US" sz="2600" b="1">
                <a:latin typeface="Calibri" charset="0"/>
              </a:rPr>
              <a:t> century: </a:t>
            </a:r>
            <a:r>
              <a:rPr lang="en-US" sz="2600">
                <a:solidFill>
                  <a:srgbClr val="000090"/>
                </a:solidFill>
                <a:latin typeface="Calibri" charset="0"/>
              </a:rPr>
              <a:t>steam used mainly for locomotives</a:t>
            </a:r>
            <a:endParaRPr lang="en-US" sz="2600" b="1">
              <a:solidFill>
                <a:srgbClr val="000090"/>
              </a:solidFill>
              <a:latin typeface="Calibri" charset="0"/>
            </a:endParaRPr>
          </a:p>
        </p:txBody>
      </p:sp>
      <p:sp>
        <p:nvSpPr>
          <p:cNvPr id="19459" name="TextBox 7"/>
          <p:cNvSpPr txBox="1">
            <a:spLocks noChangeArrowheads="1"/>
          </p:cNvSpPr>
          <p:nvPr/>
        </p:nvSpPr>
        <p:spPr bwMode="auto">
          <a:xfrm>
            <a:off x="6781800" y="3581400"/>
            <a:ext cx="22098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cs typeface="Calibri" charset="0"/>
              </a:rPr>
              <a:t>Stephenson</a:t>
            </a:r>
            <a:r>
              <a:rPr lang="ja-JP" altLang="en-US" sz="2000">
                <a:latin typeface="Calibri" charset="0"/>
                <a:cs typeface="Calibri" charset="0"/>
              </a:rPr>
              <a:t>’</a:t>
            </a:r>
            <a:r>
              <a:rPr lang="en-US" altLang="ja-JP" sz="2000">
                <a:latin typeface="Calibri" charset="0"/>
                <a:cs typeface="Calibri" charset="0"/>
              </a:rPr>
              <a:t>s Rocket, 1829, winner of Rainhill Trials race between Liverpool and Manchester..</a:t>
            </a:r>
          </a:p>
          <a:p>
            <a:pPr eaLnBrk="1" hangingPunct="1"/>
            <a:endParaRPr lang="en-US" sz="1800">
              <a:latin typeface="Calibri" charset="0"/>
              <a:cs typeface="Calibri" charset="0"/>
            </a:endParaRPr>
          </a:p>
        </p:txBody>
      </p:sp>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6453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p:cNvSpPr txBox="1">
            <a:spLocks noChangeArrowheads="1"/>
          </p:cNvSpPr>
          <p:nvPr/>
        </p:nvSpPr>
        <p:spPr bwMode="auto">
          <a:xfrm>
            <a:off x="1447800" y="663575"/>
            <a:ext cx="76962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500"/>
              </a:spcAft>
            </a:pPr>
            <a:r>
              <a:rPr lang="en-US">
                <a:latin typeface="Calibri" charset="0"/>
              </a:rPr>
              <a:t>First full-scale steam rail locomotive in Britain in 1804</a:t>
            </a:r>
          </a:p>
          <a:p>
            <a:pPr eaLnBrk="1" hangingPunct="1">
              <a:spcAft>
                <a:spcPts val="500"/>
              </a:spcAft>
            </a:pPr>
            <a:r>
              <a:rPr lang="en-US">
                <a:latin typeface="Calibri" charset="0"/>
              </a:rPr>
              <a:t>First U.S. railroad in 1829</a:t>
            </a:r>
          </a:p>
          <a:p>
            <a:pPr eaLnBrk="1" hangingPunct="1">
              <a:spcAft>
                <a:spcPts val="500"/>
              </a:spcAft>
            </a:pPr>
            <a:r>
              <a:rPr lang="en-US">
                <a:latin typeface="Calibri" charset="0"/>
              </a:rPr>
              <a:t>Adjust power via valve that changes steam intake to piston</a:t>
            </a:r>
          </a:p>
        </p:txBody>
      </p:sp>
    </p:spTree>
    <p:extLst>
      <p:ext uri="{BB962C8B-B14F-4D97-AF65-F5344CB8AC3E}">
        <p14:creationId xmlns:p14="http://schemas.microsoft.com/office/powerpoint/2010/main" val="1295235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76200" y="76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Desire to get away from steam and external combustion </a:t>
            </a:r>
            <a:endParaRPr lang="en-US" sz="2600">
              <a:solidFill>
                <a:srgbClr val="000090"/>
              </a:solidFill>
              <a:latin typeface="Calibri" charset="0"/>
            </a:endParaRPr>
          </a:p>
          <a:p>
            <a:pPr eaLnBrk="1" hangingPunct="1"/>
            <a:r>
              <a:rPr lang="en-US" sz="2600">
                <a:solidFill>
                  <a:srgbClr val="000090"/>
                </a:solidFill>
                <a:latin typeface="Calibri" charset="0"/>
              </a:rPr>
              <a:t>But what fuel to use? What is available?</a:t>
            </a:r>
          </a:p>
        </p:txBody>
      </p:sp>
      <p:sp>
        <p:nvSpPr>
          <p:cNvPr id="33797" name="TextBox 4"/>
          <p:cNvSpPr txBox="1">
            <a:spLocks noChangeArrowheads="1"/>
          </p:cNvSpPr>
          <p:nvPr/>
        </p:nvSpPr>
        <p:spPr bwMode="auto">
          <a:xfrm>
            <a:off x="1066800" y="1828800"/>
            <a:ext cx="70866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500"/>
              </a:spcAft>
            </a:pPr>
            <a:r>
              <a:rPr lang="en-US" sz="2600">
                <a:latin typeface="Calibri" charset="0"/>
              </a:rPr>
              <a:t>* Gunpowder</a:t>
            </a:r>
          </a:p>
          <a:p>
            <a:pPr eaLnBrk="1" hangingPunct="1">
              <a:spcAft>
                <a:spcPts val="500"/>
              </a:spcAft>
            </a:pPr>
            <a:r>
              <a:rPr lang="en-US" sz="2600">
                <a:latin typeface="Calibri" charset="0"/>
              </a:rPr>
              <a:t>* Coal gas </a:t>
            </a:r>
            <a:r>
              <a:rPr lang="en-US" sz="2200">
                <a:solidFill>
                  <a:srgbClr val="333399"/>
                </a:solidFill>
                <a:latin typeface="Calibri" charset="0"/>
              </a:rPr>
              <a:t>(made by heating and gasifying coal)</a:t>
            </a:r>
          </a:p>
          <a:p>
            <a:pPr eaLnBrk="1" hangingPunct="1">
              <a:spcAft>
                <a:spcPts val="500"/>
              </a:spcAft>
            </a:pPr>
            <a:r>
              <a:rPr lang="en-US" sz="2600">
                <a:latin typeface="Calibri" charset="0"/>
              </a:rPr>
              <a:t>* Hydrogen </a:t>
            </a:r>
            <a:r>
              <a:rPr lang="en-US" sz="2200">
                <a:solidFill>
                  <a:srgbClr val="333399"/>
                </a:solidFill>
                <a:latin typeface="Calibri" charset="0"/>
              </a:rPr>
              <a:t>(made chemically)</a:t>
            </a:r>
          </a:p>
          <a:p>
            <a:pPr eaLnBrk="1" hangingPunct="1">
              <a:spcAft>
                <a:spcPts val="500"/>
              </a:spcAft>
            </a:pPr>
            <a:endParaRPr lang="en-US" sz="2600">
              <a:latin typeface="Calibri" charset="0"/>
            </a:endParaRPr>
          </a:p>
          <a:p>
            <a:pPr eaLnBrk="1" hangingPunct="1">
              <a:spcAft>
                <a:spcPts val="500"/>
              </a:spcAft>
            </a:pPr>
            <a:r>
              <a:rPr lang="en-US" sz="2600" i="1">
                <a:solidFill>
                  <a:schemeClr val="tx2"/>
                </a:solidFill>
                <a:latin typeface="Calibri" charset="0"/>
              </a:rPr>
              <a:t>.. </a:t>
            </a:r>
            <a:r>
              <a:rPr lang="en-US" sz="2600" i="1">
                <a:solidFill>
                  <a:srgbClr val="000090"/>
                </a:solidFill>
                <a:latin typeface="Calibri" charset="0"/>
              </a:rPr>
              <a:t>and only later…</a:t>
            </a:r>
            <a:endParaRPr lang="en-US" sz="2600" i="1">
              <a:solidFill>
                <a:schemeClr val="tx2"/>
              </a:solidFill>
              <a:latin typeface="Calibri" charset="0"/>
            </a:endParaRPr>
          </a:p>
          <a:p>
            <a:pPr eaLnBrk="1" hangingPunct="1">
              <a:spcAft>
                <a:spcPts val="500"/>
              </a:spcAft>
            </a:pPr>
            <a:endParaRPr lang="en-US" sz="2600">
              <a:latin typeface="Calibri" charset="0"/>
            </a:endParaRPr>
          </a:p>
          <a:p>
            <a:pPr eaLnBrk="1" hangingPunct="1">
              <a:spcAft>
                <a:spcPts val="500"/>
              </a:spcAft>
            </a:pPr>
            <a:r>
              <a:rPr lang="en-US" sz="2600">
                <a:latin typeface="Calibri" charset="0"/>
              </a:rPr>
              <a:t>* Liquid petroleum distillates</a:t>
            </a:r>
          </a:p>
        </p:txBody>
      </p:sp>
    </p:spTree>
    <p:extLst>
      <p:ext uri="{BB962C8B-B14F-4D97-AF65-F5344CB8AC3E}">
        <p14:creationId xmlns:p14="http://schemas.microsoft.com/office/powerpoint/2010/main" val="519006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Obstacles to liquid fuel</a:t>
            </a:r>
            <a:endParaRPr lang="en-US" sz="2600">
              <a:solidFill>
                <a:srgbClr val="000090"/>
              </a:solidFill>
              <a:latin typeface="Calibri" charset="0"/>
            </a:endParaRPr>
          </a:p>
        </p:txBody>
      </p:sp>
      <p:sp>
        <p:nvSpPr>
          <p:cNvPr id="33797" name="TextBox 4"/>
          <p:cNvSpPr txBox="1">
            <a:spLocks noChangeArrowheads="1"/>
          </p:cNvSpPr>
          <p:nvPr/>
        </p:nvSpPr>
        <p:spPr bwMode="auto">
          <a:xfrm>
            <a:off x="1066800" y="609600"/>
            <a:ext cx="70866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500"/>
              </a:spcAft>
              <a:buFontTx/>
              <a:buChar char="•"/>
            </a:pPr>
            <a:r>
              <a:rPr lang="en-US" sz="2600">
                <a:latin typeface="Calibri" charset="0"/>
              </a:rPr>
              <a:t>Availability</a:t>
            </a:r>
          </a:p>
          <a:p>
            <a:pPr eaLnBrk="1" hangingPunct="1">
              <a:spcAft>
                <a:spcPts val="500"/>
              </a:spcAft>
            </a:pPr>
            <a:r>
              <a:rPr lang="en-US" sz="2800">
                <a:solidFill>
                  <a:srgbClr val="333399"/>
                </a:solidFill>
                <a:latin typeface="Calibri" charset="0"/>
              </a:rPr>
              <a:t>	</a:t>
            </a:r>
            <a:r>
              <a:rPr lang="en-US" sz="2200">
                <a:solidFill>
                  <a:srgbClr val="333399"/>
                </a:solidFill>
                <a:latin typeface="Calibri" charset="0"/>
              </a:rPr>
              <a:t>(little petroleum refining before mid-1800s, even by 1888 petrol purchasable only in drugstores as medicine)</a:t>
            </a:r>
            <a:endParaRPr lang="en-US" sz="2200">
              <a:latin typeface="Calibri" charset="0"/>
            </a:endParaRPr>
          </a:p>
          <a:p>
            <a:pPr eaLnBrk="1" hangingPunct="1">
              <a:spcAft>
                <a:spcPts val="500"/>
              </a:spcAft>
              <a:buFontTx/>
              <a:buChar char="•"/>
            </a:pPr>
            <a:endParaRPr lang="en-US" sz="2600">
              <a:latin typeface="Calibri" charset="0"/>
            </a:endParaRPr>
          </a:p>
          <a:p>
            <a:pPr eaLnBrk="1" hangingPunct="1">
              <a:spcAft>
                <a:spcPts val="500"/>
              </a:spcAft>
              <a:buFontTx/>
              <a:buChar char="•"/>
            </a:pPr>
            <a:r>
              <a:rPr lang="en-US" sz="2600">
                <a:latin typeface="Calibri" charset="0"/>
              </a:rPr>
              <a:t>Mixing liquid fuel into gaseous air	</a:t>
            </a:r>
          </a:p>
          <a:p>
            <a:pPr eaLnBrk="1" hangingPunct="1">
              <a:spcAft>
                <a:spcPts val="500"/>
              </a:spcAft>
            </a:pPr>
            <a:r>
              <a:rPr lang="en-US" sz="2600">
                <a:solidFill>
                  <a:srgbClr val="333399"/>
                </a:solidFill>
                <a:latin typeface="Calibri" charset="0"/>
              </a:rPr>
              <a:t>	(</a:t>
            </a:r>
            <a:r>
              <a:rPr lang="en-US" sz="2200">
                <a:solidFill>
                  <a:srgbClr val="333399"/>
                </a:solidFill>
                <a:latin typeface="Calibri" charset="0"/>
              </a:rPr>
              <a:t>required invention of carburetor, later fuel injection)</a:t>
            </a:r>
            <a:endParaRPr lang="en-US" sz="2200">
              <a:latin typeface="Calibri"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3319463"/>
            <a:ext cx="4908550"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378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76200" y="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solidFill>
                  <a:srgbClr val="000090"/>
                </a:solidFill>
                <a:latin typeface="Calibri" charset="0"/>
              </a:rPr>
              <a:t>Internal combustion engine history: </a:t>
            </a:r>
            <a:r>
              <a:rPr lang="en-US" sz="2600">
                <a:solidFill>
                  <a:srgbClr val="000090"/>
                </a:solidFill>
                <a:latin typeface="Calibri" charset="0"/>
              </a:rPr>
              <a:t>early history</a:t>
            </a:r>
          </a:p>
        </p:txBody>
      </p:sp>
      <p:pic>
        <p:nvPicPr>
          <p:cNvPr id="225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9400" y="3838575"/>
            <a:ext cx="37084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
          <p:cNvSpPr txBox="1">
            <a:spLocks noChangeArrowheads="1"/>
          </p:cNvSpPr>
          <p:nvPr/>
        </p:nvSpPr>
        <p:spPr bwMode="auto">
          <a:xfrm>
            <a:off x="381000" y="4665663"/>
            <a:ext cx="5334000" cy="179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200" dirty="0">
                <a:latin typeface="Calibri" charset="0"/>
                <a:cs typeface="Calibri" charset="0"/>
              </a:rPr>
              <a:t>1862: </a:t>
            </a:r>
            <a:r>
              <a:rPr lang="en-US" sz="2000" dirty="0">
                <a:latin typeface="Calibri" charset="0"/>
                <a:cs typeface="Calibri" charset="0"/>
              </a:rPr>
              <a:t>Alphonse </a:t>
            </a:r>
            <a:r>
              <a:rPr lang="en-US" sz="2000" dirty="0" err="1">
                <a:latin typeface="Calibri" charset="0"/>
                <a:cs typeface="Calibri" charset="0"/>
              </a:rPr>
              <a:t>Eugène</a:t>
            </a:r>
            <a:r>
              <a:rPr lang="en-US" sz="2000" dirty="0">
                <a:latin typeface="Calibri" charset="0"/>
                <a:cs typeface="Calibri" charset="0"/>
              </a:rPr>
              <a:t> Beau de </a:t>
            </a:r>
            <a:r>
              <a:rPr lang="en-US" sz="2000" dirty="0" err="1" smtClean="0">
                <a:latin typeface="Calibri" charset="0"/>
                <a:cs typeface="Calibri" charset="0"/>
              </a:rPr>
              <a:t>Rochas</a:t>
            </a:r>
            <a:r>
              <a:rPr lang="en-US" sz="2000" dirty="0">
                <a:latin typeface="Calibri" charset="0"/>
                <a:cs typeface="Calibri" charset="0"/>
              </a:rPr>
              <a:t> </a:t>
            </a:r>
            <a:r>
              <a:rPr lang="en-US" sz="2000" dirty="0" smtClean="0">
                <a:latin typeface="Calibri" charset="0"/>
                <a:cs typeface="Calibri" charset="0"/>
              </a:rPr>
              <a:t>(France) designs </a:t>
            </a:r>
            <a:r>
              <a:rPr lang="en-US" sz="2000" dirty="0">
                <a:latin typeface="Calibri" charset="0"/>
                <a:cs typeface="Calibri" charset="0"/>
              </a:rPr>
              <a:t>and patents </a:t>
            </a:r>
            <a:r>
              <a:rPr lang="en-US" sz="2000" i="1" dirty="0">
                <a:latin typeface="Calibri" charset="0"/>
                <a:cs typeface="Calibri" charset="0"/>
              </a:rPr>
              <a:t>(but doesn</a:t>
            </a:r>
            <a:r>
              <a:rPr lang="en-US" altLang="ja-JP" sz="2000" i="1" dirty="0">
                <a:latin typeface="Calibri" charset="0"/>
                <a:cs typeface="Calibri" charset="0"/>
              </a:rPr>
              <a:t>’t build) </a:t>
            </a:r>
            <a:r>
              <a:rPr lang="en-US" altLang="ja-JP" sz="2000" dirty="0" smtClean="0">
                <a:latin typeface="Calibri" charset="0"/>
                <a:cs typeface="Calibri" charset="0"/>
              </a:rPr>
              <a:t>a</a:t>
            </a:r>
            <a:r>
              <a:rPr lang="en-US" altLang="ja-JP" sz="2000" i="1" dirty="0" smtClean="0">
                <a:latin typeface="Calibri" charset="0"/>
                <a:cs typeface="Calibri" charset="0"/>
              </a:rPr>
              <a:t> </a:t>
            </a:r>
            <a:r>
              <a:rPr lang="en-US" altLang="ja-JP" sz="2000" dirty="0" smtClean="0">
                <a:latin typeface="Calibri" charset="0"/>
                <a:cs typeface="Calibri" charset="0"/>
              </a:rPr>
              <a:t>four</a:t>
            </a:r>
            <a:r>
              <a:rPr lang="en-US" altLang="ja-JP" sz="2000" dirty="0">
                <a:latin typeface="Calibri" charset="0"/>
                <a:cs typeface="Calibri" charset="0"/>
              </a:rPr>
              <a:t>-stroke engine with compression cycle</a:t>
            </a:r>
          </a:p>
          <a:p>
            <a:pPr eaLnBrk="1" hangingPunct="1">
              <a:spcAft>
                <a:spcPts val="1000"/>
              </a:spcAft>
            </a:pPr>
            <a:r>
              <a:rPr lang="en-US" sz="2000" dirty="0">
                <a:latin typeface="Calibri" charset="0"/>
                <a:cs typeface="Calibri" charset="0"/>
              </a:rPr>
              <a:t>1872: George </a:t>
            </a:r>
            <a:r>
              <a:rPr lang="en-US" sz="2000" dirty="0" err="1">
                <a:latin typeface="Calibri" charset="0"/>
                <a:cs typeface="Calibri" charset="0"/>
              </a:rPr>
              <a:t>Brayton</a:t>
            </a:r>
            <a:r>
              <a:rPr lang="en-US" sz="2000" dirty="0">
                <a:latin typeface="Calibri" charset="0"/>
                <a:cs typeface="Calibri" charset="0"/>
              </a:rPr>
              <a:t> (U.S.) develops 2-stroke gas/kerosene engine, ct. pressure combust.</a:t>
            </a:r>
          </a:p>
        </p:txBody>
      </p:sp>
      <p:sp>
        <p:nvSpPr>
          <p:cNvPr id="22533" name="TextBox 4"/>
          <p:cNvSpPr txBox="1">
            <a:spLocks noChangeArrowheads="1"/>
          </p:cNvSpPr>
          <p:nvPr/>
        </p:nvSpPr>
        <p:spPr bwMode="auto">
          <a:xfrm>
            <a:off x="457200" y="533400"/>
            <a:ext cx="8458200" cy="410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300"/>
              </a:spcAft>
            </a:pPr>
            <a:r>
              <a:rPr lang="en-US" sz="2200" dirty="0">
                <a:latin typeface="Calibri" charset="0"/>
                <a:cs typeface="Calibri" charset="0"/>
              </a:rPr>
              <a:t>1680: </a:t>
            </a:r>
            <a:r>
              <a:rPr lang="en-US" sz="2000" dirty="0">
                <a:latin typeface="Calibri" charset="0"/>
                <a:cs typeface="Calibri" charset="0"/>
              </a:rPr>
              <a:t>Christian Huygens (Holland) designs </a:t>
            </a:r>
            <a:r>
              <a:rPr lang="en-US" sz="2000" i="1" dirty="0">
                <a:latin typeface="Calibri" charset="0"/>
                <a:cs typeface="Calibri" charset="0"/>
              </a:rPr>
              <a:t>(but doesn</a:t>
            </a:r>
            <a:r>
              <a:rPr lang="en-US" altLang="ja-JP" sz="2000" i="1" dirty="0">
                <a:latin typeface="Calibri" charset="0"/>
                <a:cs typeface="Calibri" charset="0"/>
              </a:rPr>
              <a:t>’t build) </a:t>
            </a:r>
            <a:r>
              <a:rPr lang="en-US" altLang="ja-JP" sz="2000" dirty="0">
                <a:latin typeface="Calibri" charset="0"/>
                <a:cs typeface="Calibri" charset="0"/>
              </a:rPr>
              <a:t>an internal combustion engine driven by gunpowder</a:t>
            </a:r>
          </a:p>
          <a:p>
            <a:pPr eaLnBrk="1" hangingPunct="1">
              <a:spcAft>
                <a:spcPts val="1300"/>
              </a:spcAft>
            </a:pPr>
            <a:r>
              <a:rPr lang="en-US" sz="2200" dirty="0">
                <a:latin typeface="Calibri" charset="0"/>
                <a:cs typeface="Calibri" charset="0"/>
              </a:rPr>
              <a:t>1690: </a:t>
            </a:r>
            <a:r>
              <a:rPr lang="en-US" sz="2000" dirty="0">
                <a:latin typeface="Calibri" charset="0"/>
                <a:cs typeface="Calibri" charset="0"/>
              </a:rPr>
              <a:t>Denis </a:t>
            </a:r>
            <a:r>
              <a:rPr lang="en-US" sz="2000" dirty="0" err="1" smtClean="0">
                <a:latin typeface="Calibri" charset="0"/>
                <a:cs typeface="Calibri" charset="0"/>
              </a:rPr>
              <a:t>Papin</a:t>
            </a:r>
            <a:r>
              <a:rPr lang="en-US" sz="2000" dirty="0" smtClean="0">
                <a:latin typeface="Calibri" charset="0"/>
                <a:cs typeface="Calibri" charset="0"/>
              </a:rPr>
              <a:t> (France) </a:t>
            </a:r>
            <a:r>
              <a:rPr lang="en-US" sz="2000" dirty="0">
                <a:latin typeface="Calibri" charset="0"/>
                <a:cs typeface="Calibri" charset="0"/>
              </a:rPr>
              <a:t>designs </a:t>
            </a:r>
            <a:r>
              <a:rPr lang="en-US" sz="2000" i="1" dirty="0">
                <a:latin typeface="Calibri" charset="0"/>
                <a:cs typeface="Calibri" charset="0"/>
              </a:rPr>
              <a:t>(but doesn</a:t>
            </a:r>
            <a:r>
              <a:rPr lang="en-US" altLang="ja-JP" sz="2000" i="1" dirty="0">
                <a:latin typeface="Calibri" charset="0"/>
                <a:cs typeface="Calibri" charset="0"/>
              </a:rPr>
              <a:t>’t build) </a:t>
            </a:r>
            <a:r>
              <a:rPr lang="en-US" altLang="ja-JP" sz="2000" dirty="0">
                <a:latin typeface="Calibri" charset="0"/>
                <a:cs typeface="Calibri" charset="0"/>
              </a:rPr>
              <a:t>an internal combustion engine driven by gunpowder. Gives up and invents steam engine instead </a:t>
            </a:r>
            <a:r>
              <a:rPr lang="en-US" altLang="ja-JP" sz="2000" i="1" dirty="0">
                <a:latin typeface="Calibri" charset="0"/>
                <a:cs typeface="Calibri" charset="0"/>
              </a:rPr>
              <a:t>(against design but no build, later built by </a:t>
            </a:r>
            <a:r>
              <a:rPr lang="en-US" altLang="ja-JP" sz="2000" i="1" dirty="0" err="1">
                <a:latin typeface="Calibri" charset="0"/>
                <a:cs typeface="Calibri" charset="0"/>
              </a:rPr>
              <a:t>Newcomen</a:t>
            </a:r>
            <a:r>
              <a:rPr lang="en-US" altLang="ja-JP" sz="2000" i="1" dirty="0">
                <a:latin typeface="Calibri" charset="0"/>
                <a:cs typeface="Calibri" charset="0"/>
              </a:rPr>
              <a:t>).</a:t>
            </a:r>
          </a:p>
          <a:p>
            <a:pPr eaLnBrk="1" hangingPunct="1">
              <a:spcAft>
                <a:spcPts val="1300"/>
              </a:spcAft>
            </a:pPr>
            <a:r>
              <a:rPr lang="en-US" sz="2200" dirty="0">
                <a:latin typeface="Calibri" charset="0"/>
                <a:cs typeface="Calibri" charset="0"/>
              </a:rPr>
              <a:t>Early-mid 1800’</a:t>
            </a:r>
            <a:r>
              <a:rPr lang="en-US" altLang="ja-JP" sz="2200" dirty="0">
                <a:latin typeface="Calibri" charset="0"/>
                <a:cs typeface="Calibri" charset="0"/>
              </a:rPr>
              <a:t>s: </a:t>
            </a:r>
            <a:r>
              <a:rPr lang="en-US" altLang="ja-JP" sz="2000" dirty="0">
                <a:latin typeface="Calibri" charset="0"/>
                <a:cs typeface="Calibri" charset="0"/>
              </a:rPr>
              <a:t>experiments with modifying steam engines to run on coal gas (i.e. natural gas).</a:t>
            </a:r>
          </a:p>
          <a:p>
            <a:pPr eaLnBrk="1" hangingPunct="1"/>
            <a:r>
              <a:rPr lang="en-US" sz="2200" dirty="0">
                <a:latin typeface="Calibri" charset="0"/>
                <a:cs typeface="Calibri" charset="0"/>
              </a:rPr>
              <a:t>1858: </a:t>
            </a:r>
            <a:r>
              <a:rPr lang="en-US" sz="2000" dirty="0">
                <a:latin typeface="Calibri" charset="0"/>
                <a:cs typeface="Calibri" charset="0"/>
              </a:rPr>
              <a:t>Jean Joseph Étienne Lenoir </a:t>
            </a:r>
            <a:r>
              <a:rPr lang="en-US" sz="2000" dirty="0" smtClean="0">
                <a:latin typeface="Calibri" charset="0"/>
                <a:cs typeface="Calibri" charset="0"/>
              </a:rPr>
              <a:t>(France) patents </a:t>
            </a:r>
            <a:r>
              <a:rPr lang="en-US" sz="2000" dirty="0">
                <a:latin typeface="Calibri" charset="0"/>
                <a:cs typeface="Calibri" charset="0"/>
              </a:rPr>
              <a:t>spark-ignition 2-stroke ICE running on coal gas. In 1863 drives hydrogen-powered vehicle 9 km in 3 hours (1.8 mph).  Also drives vehicle with engine modified </a:t>
            </a:r>
            <a:endParaRPr lang="en-US" sz="2000" dirty="0" smtClean="0">
              <a:latin typeface="Calibri" charset="0"/>
              <a:cs typeface="Calibri" charset="0"/>
            </a:endParaRPr>
          </a:p>
          <a:p>
            <a:pPr eaLnBrk="1" hangingPunct="1"/>
            <a:r>
              <a:rPr lang="en-US" sz="2000" dirty="0">
                <a:latin typeface="Calibri" charset="0"/>
                <a:cs typeface="Calibri" charset="0"/>
              </a:rPr>
              <a:t>	</a:t>
            </a:r>
            <a:r>
              <a:rPr lang="en-US" sz="2000" dirty="0" smtClean="0">
                <a:latin typeface="Calibri" charset="0"/>
                <a:cs typeface="Calibri" charset="0"/>
              </a:rPr>
              <a:t>to </a:t>
            </a:r>
            <a:r>
              <a:rPr lang="en-US" sz="2000" dirty="0">
                <a:latin typeface="Calibri" charset="0"/>
                <a:cs typeface="Calibri" charset="0"/>
              </a:rPr>
              <a:t>run on liquid petroleum </a:t>
            </a:r>
            <a:r>
              <a:rPr lang="en-US" sz="2000" dirty="0" smtClean="0">
                <a:latin typeface="Calibri" charset="0"/>
                <a:cs typeface="Calibri" charset="0"/>
              </a:rPr>
              <a:t>:  7 </a:t>
            </a:r>
            <a:r>
              <a:rPr lang="en-US" sz="2000" dirty="0">
                <a:latin typeface="Calibri" charset="0"/>
                <a:cs typeface="Calibri" charset="0"/>
              </a:rPr>
              <a:t>miles at 4.5 mph.</a:t>
            </a:r>
          </a:p>
        </p:txBody>
      </p:sp>
      <p:sp>
        <p:nvSpPr>
          <p:cNvPr id="2" name="TextBox 6"/>
          <p:cNvSpPr txBox="1">
            <a:spLocks noChangeArrowheads="1"/>
          </p:cNvSpPr>
          <p:nvPr/>
        </p:nvSpPr>
        <p:spPr bwMode="auto">
          <a:xfrm>
            <a:off x="6096000" y="64770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t>Hippomobile, ~400 sold</a:t>
            </a:r>
          </a:p>
        </p:txBody>
      </p:sp>
    </p:spTree>
    <p:extLst>
      <p:ext uri="{BB962C8B-B14F-4D97-AF65-F5344CB8AC3E}">
        <p14:creationId xmlns:p14="http://schemas.microsoft.com/office/powerpoint/2010/main" val="3709615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P spid="2253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a:spLocks noChangeArrowheads="1"/>
          </p:cNvSpPr>
          <p:nvPr/>
        </p:nvSpPr>
        <p:spPr bwMode="auto">
          <a:xfrm>
            <a:off x="76200" y="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solidFill>
                  <a:srgbClr val="000090"/>
                </a:solidFill>
                <a:latin typeface="Calibri" charset="0"/>
              </a:rPr>
              <a:t>The birthplace of the internal combustion engine was not France</a:t>
            </a:r>
            <a:endParaRPr lang="en-US" sz="2600">
              <a:solidFill>
                <a:srgbClr val="000090"/>
              </a:solidFill>
              <a:latin typeface="Calibri" charset="0"/>
            </a:endParaRPr>
          </a:p>
        </p:txBody>
      </p:sp>
    </p:spTree>
    <p:extLst>
      <p:ext uri="{BB962C8B-B14F-4D97-AF65-F5344CB8AC3E}">
        <p14:creationId xmlns:p14="http://schemas.microsoft.com/office/powerpoint/2010/main" val="34511598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a:t>
            </a:r>
          </a:p>
        </p:txBody>
      </p:sp>
      <p:sp>
        <p:nvSpPr>
          <p:cNvPr id="26626" name="TextBox 4"/>
          <p:cNvSpPr txBox="1">
            <a:spLocks noChangeArrowheads="1"/>
          </p:cNvSpPr>
          <p:nvPr/>
        </p:nvSpPr>
        <p:spPr bwMode="auto">
          <a:xfrm>
            <a:off x="533400" y="1436688"/>
            <a:ext cx="81534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a:solidFill>
                  <a:srgbClr val="000090"/>
                </a:solidFill>
                <a:latin typeface="Calibri" charset="0"/>
              </a:rPr>
              <a:t>President Obama, State of the Union speech, </a:t>
            </a:r>
          </a:p>
          <a:p>
            <a:pPr algn="ctr" eaLnBrk="1" hangingPunct="1"/>
            <a:r>
              <a:rPr lang="en-US" sz="3000">
                <a:solidFill>
                  <a:srgbClr val="000090"/>
                </a:solidFill>
                <a:latin typeface="Calibri" charset="0"/>
              </a:rPr>
              <a:t>Feb. 2009, on bailing out Detroit automakers:</a:t>
            </a:r>
          </a:p>
          <a:p>
            <a:pPr eaLnBrk="1" hangingPunct="1">
              <a:spcAft>
                <a:spcPts val="1000"/>
              </a:spcAft>
            </a:pPr>
            <a:endParaRPr lang="en-US">
              <a:solidFill>
                <a:srgbClr val="000090"/>
              </a:solidFill>
              <a:latin typeface="Calibri" charset="0"/>
            </a:endParaRPr>
          </a:p>
          <a:p>
            <a:pPr eaLnBrk="1" hangingPunct="1">
              <a:spcAft>
                <a:spcPts val="1000"/>
              </a:spcAft>
            </a:pPr>
            <a:endParaRPr lang="en-US">
              <a:solidFill>
                <a:srgbClr val="000090"/>
              </a:solidFill>
              <a:latin typeface="Calibri" charset="0"/>
            </a:endParaRPr>
          </a:p>
          <a:p>
            <a:pPr algn="ctr" eaLnBrk="1" hangingPunct="1">
              <a:spcAft>
                <a:spcPts val="1000"/>
              </a:spcAft>
            </a:pPr>
            <a:r>
              <a:rPr lang="ja-JP" altLang="en-US" sz="3200">
                <a:latin typeface="Calibri" charset="0"/>
              </a:rPr>
              <a:t>“</a:t>
            </a:r>
            <a:r>
              <a:rPr lang="en-US" altLang="ja-JP" sz="3200">
                <a:latin typeface="Calibri" charset="0"/>
              </a:rPr>
              <a:t>The nation that invented the automobile cannot walk away from it.</a:t>
            </a:r>
            <a:r>
              <a:rPr lang="ja-JP" altLang="en-US" sz="3200">
                <a:latin typeface="Calibri" charset="0"/>
              </a:rPr>
              <a:t>”</a:t>
            </a:r>
            <a:r>
              <a:rPr lang="en-US" altLang="ja-JP" sz="3200">
                <a:latin typeface="Calibri" charset="0"/>
              </a:rPr>
              <a:t>  </a:t>
            </a:r>
          </a:p>
          <a:p>
            <a:pPr algn="ctr" eaLnBrk="1" hangingPunct="1"/>
            <a:endParaRPr lang="en-US" sz="3200">
              <a:latin typeface="Calibri" charset="0"/>
            </a:endParaRPr>
          </a:p>
        </p:txBody>
      </p:sp>
    </p:spTree>
    <p:extLst>
      <p:ext uri="{BB962C8B-B14F-4D97-AF65-F5344CB8AC3E}">
        <p14:creationId xmlns:p14="http://schemas.microsoft.com/office/powerpoint/2010/main" val="33045201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a:t>
            </a:r>
          </a:p>
        </p:txBody>
      </p:sp>
      <p:sp>
        <p:nvSpPr>
          <p:cNvPr id="27651" name="TextBox 4"/>
          <p:cNvSpPr txBox="1">
            <a:spLocks noChangeArrowheads="1"/>
          </p:cNvSpPr>
          <p:nvPr/>
        </p:nvSpPr>
        <p:spPr bwMode="auto">
          <a:xfrm>
            <a:off x="533400" y="973138"/>
            <a:ext cx="82296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000"/>
              </a:spcAft>
            </a:pPr>
            <a:r>
              <a:rPr lang="en-US" sz="2600">
                <a:solidFill>
                  <a:srgbClr val="000090"/>
                </a:solidFill>
                <a:latin typeface="Calibri" charset="0"/>
              </a:rPr>
              <a:t>Edmunds </a:t>
            </a:r>
            <a:r>
              <a:rPr lang="en-US" sz="2600" i="1">
                <a:solidFill>
                  <a:srgbClr val="000090"/>
                </a:solidFill>
                <a:latin typeface="Calibri" charset="0"/>
              </a:rPr>
              <a:t>Inside Line, 2009</a:t>
            </a:r>
            <a:r>
              <a:rPr lang="en-US" sz="2600">
                <a:solidFill>
                  <a:srgbClr val="000090"/>
                </a:solidFill>
                <a:latin typeface="Calibri" charset="0"/>
              </a:rPr>
              <a:t>:</a:t>
            </a:r>
          </a:p>
          <a:p>
            <a:pPr eaLnBrk="1" hangingPunct="1">
              <a:spcAft>
                <a:spcPts val="1000"/>
              </a:spcAft>
            </a:pPr>
            <a:endParaRPr lang="en-US">
              <a:solidFill>
                <a:srgbClr val="000090"/>
              </a:solidFill>
              <a:latin typeface="Calibri" charset="0"/>
            </a:endParaRPr>
          </a:p>
          <a:p>
            <a:pPr eaLnBrk="1" hangingPunct="1">
              <a:spcAft>
                <a:spcPts val="1000"/>
              </a:spcAft>
            </a:pPr>
            <a:r>
              <a:rPr lang="ja-JP" altLang="en-US" sz="2600">
                <a:latin typeface="Calibri" charset="0"/>
              </a:rPr>
              <a:t>“</a:t>
            </a:r>
            <a:r>
              <a:rPr lang="en-US" altLang="ja-JP" sz="2600">
                <a:latin typeface="Calibri" charset="0"/>
              </a:rPr>
              <a:t>In what will surely be seen as a provocative move by the new administration, President Barack Obama announced last night in a televised address to the U.S. Congress that all inventions of note from at least the last 200 years will now be credited to Americans.</a:t>
            </a:r>
          </a:p>
          <a:p>
            <a:pPr eaLnBrk="1" hangingPunct="1">
              <a:spcAft>
                <a:spcPts val="1000"/>
              </a:spcAft>
            </a:pPr>
            <a:endParaRPr lang="en-US" sz="2600">
              <a:latin typeface="Calibri" charset="0"/>
            </a:endParaRPr>
          </a:p>
          <a:p>
            <a:pPr eaLnBrk="1" hangingPunct="1">
              <a:spcAft>
                <a:spcPts val="1000"/>
              </a:spcAft>
            </a:pPr>
            <a:r>
              <a:rPr lang="en-US" sz="2600">
                <a:latin typeface="Calibri" charset="0"/>
              </a:rPr>
              <a:t>The president revealed last evening that credit for the invention of the automobile will be transferred from one Karl Benz of Germany to an unspecified American.</a:t>
            </a:r>
            <a:r>
              <a:rPr lang="ja-JP" altLang="en-US" sz="2600">
                <a:latin typeface="Calibri" charset="0"/>
              </a:rPr>
              <a:t>”</a:t>
            </a:r>
            <a:r>
              <a:rPr lang="en-US" altLang="ja-JP" sz="2600">
                <a:latin typeface="Calibri" charset="0"/>
              </a:rPr>
              <a:t>  </a:t>
            </a:r>
          </a:p>
          <a:p>
            <a:pPr eaLnBrk="1" hangingPunct="1"/>
            <a:endParaRPr lang="en-US" sz="2600">
              <a:latin typeface="Calibri" charset="0"/>
            </a:endParaRPr>
          </a:p>
        </p:txBody>
      </p:sp>
    </p:spTree>
    <p:extLst>
      <p:ext uri="{BB962C8B-B14F-4D97-AF65-F5344CB8AC3E}">
        <p14:creationId xmlns:p14="http://schemas.microsoft.com/office/powerpoint/2010/main" val="233228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76200" y="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 history:</a:t>
            </a:r>
            <a:r>
              <a:rPr lang="en-US" sz="2600" b="1">
                <a:solidFill>
                  <a:srgbClr val="000090"/>
                </a:solidFill>
                <a:latin typeface="Calibri" charset="0"/>
              </a:rPr>
              <a:t> </a:t>
            </a:r>
          </a:p>
          <a:p>
            <a:pPr eaLnBrk="1" hangingPunct="1"/>
            <a:r>
              <a:rPr lang="en-US" sz="2600">
                <a:solidFill>
                  <a:srgbClr val="000090"/>
                </a:solidFill>
                <a:latin typeface="Calibri" charset="0"/>
              </a:rPr>
              <a:t>development in German-speaking countries</a:t>
            </a:r>
          </a:p>
        </p:txBody>
      </p:sp>
      <p:sp>
        <p:nvSpPr>
          <p:cNvPr id="8" name="TextBox 7"/>
          <p:cNvSpPr txBox="1">
            <a:spLocks noChangeArrowheads="1"/>
          </p:cNvSpPr>
          <p:nvPr/>
        </p:nvSpPr>
        <p:spPr bwMode="auto">
          <a:xfrm>
            <a:off x="304800" y="1144588"/>
            <a:ext cx="87630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200">
                <a:latin typeface="Calibri" charset="0"/>
                <a:cs typeface="Calibri" charset="0"/>
              </a:rPr>
              <a:t>1876: Nicolaus Otto builds workable, commercial version of 4-stroke gas </a:t>
            </a:r>
            <a:r>
              <a:rPr lang="en-US" sz="2200" i="1">
                <a:latin typeface="Calibri" charset="0"/>
                <a:cs typeface="Calibri" charset="0"/>
              </a:rPr>
              <a:t>(not gasoline!)</a:t>
            </a:r>
            <a:r>
              <a:rPr lang="en-US" sz="2200">
                <a:latin typeface="Calibri" charset="0"/>
                <a:cs typeface="Calibri" charset="0"/>
              </a:rPr>
              <a:t> engine, patents it (again). Now known as </a:t>
            </a:r>
            <a:r>
              <a:rPr lang="ja-JP" altLang="en-US" sz="2200">
                <a:latin typeface="Calibri" charset="0"/>
                <a:cs typeface="Calibri" charset="0"/>
              </a:rPr>
              <a:t>“</a:t>
            </a:r>
            <a:r>
              <a:rPr lang="en-US" altLang="ja-JP" sz="2200">
                <a:latin typeface="Calibri" charset="0"/>
                <a:cs typeface="Calibri" charset="0"/>
              </a:rPr>
              <a:t>Otto cycle”.</a:t>
            </a:r>
          </a:p>
          <a:p>
            <a:pPr eaLnBrk="1" hangingPunct="1">
              <a:spcAft>
                <a:spcPts val="1000"/>
              </a:spcAft>
            </a:pPr>
            <a:r>
              <a:rPr lang="en-US" sz="2200">
                <a:latin typeface="Calibri" charset="0"/>
                <a:cs typeface="Calibri" charset="0"/>
              </a:rPr>
              <a:t>1879: Karl Benz gets patent on 2-stroke version of gas-fueled Otto engine. </a:t>
            </a:r>
            <a:endParaRPr lang="en-US" altLang="ja-JP" sz="2200">
              <a:latin typeface="Calibri" charset="0"/>
              <a:cs typeface="Calibri" charset="0"/>
            </a:endParaRPr>
          </a:p>
          <a:p>
            <a:pPr eaLnBrk="1" hangingPunct="1"/>
            <a:r>
              <a:rPr lang="en-US" sz="2200">
                <a:latin typeface="Calibri" charset="0"/>
                <a:cs typeface="Calibri" charset="0"/>
              </a:rPr>
              <a:t>1885: Karl Benz builds 3-wheeled automobile with 4-stroke engine, 2/3 hp</a:t>
            </a:r>
          </a:p>
          <a:p>
            <a:pPr eaLnBrk="1" hangingPunct="1">
              <a:spcAft>
                <a:spcPts val="1000"/>
              </a:spcAft>
            </a:pPr>
            <a:r>
              <a:rPr lang="en-US" sz="1800" i="1">
                <a:latin typeface="Calibri" charset="0"/>
                <a:cs typeface="Calibri" charset="0"/>
              </a:rPr>
              <a:t>   patent 1886. also patents: spark ignition, sparkplug, carburetor, clutch, gear shift, radiator</a:t>
            </a:r>
          </a:p>
        </p:txBody>
      </p:sp>
      <p:sp>
        <p:nvSpPr>
          <p:cNvPr id="28675" name="TextBox 6"/>
          <p:cNvSpPr txBox="1">
            <a:spLocks noChangeArrowheads="1"/>
          </p:cNvSpPr>
          <p:nvPr/>
        </p:nvSpPr>
        <p:spPr bwMode="auto">
          <a:xfrm>
            <a:off x="457200" y="3759200"/>
            <a:ext cx="2747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333399"/>
                </a:solidFill>
                <a:latin typeface="Calibri" charset="0"/>
                <a:cs typeface="Calibri" charset="0"/>
              </a:rPr>
              <a:t>Benz Patent Motorwagen 1885 – gas or petrol use</a:t>
            </a:r>
          </a:p>
        </p:txBody>
      </p:sp>
      <p:pic>
        <p:nvPicPr>
          <p:cNvPr id="2867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79913"/>
            <a:ext cx="25241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2575" y="4419600"/>
            <a:ext cx="1774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23100" y="4419600"/>
            <a:ext cx="1841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6883400" y="3759200"/>
            <a:ext cx="203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333399"/>
                </a:solidFill>
                <a:latin typeface="Calibri" charset="0"/>
                <a:cs typeface="Calibri" charset="0"/>
              </a:rPr>
              <a:t>Karl Benz</a:t>
            </a:r>
          </a:p>
        </p:txBody>
      </p:sp>
      <p:sp>
        <p:nvSpPr>
          <p:cNvPr id="10" name="TextBox 6"/>
          <p:cNvSpPr txBox="1">
            <a:spLocks noChangeArrowheads="1"/>
          </p:cNvSpPr>
          <p:nvPr/>
        </p:nvSpPr>
        <p:spPr bwMode="auto">
          <a:xfrm>
            <a:off x="3505200" y="3744913"/>
            <a:ext cx="3365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333399"/>
                </a:solidFill>
                <a:latin typeface="Calibri" charset="0"/>
                <a:cs typeface="Calibri" charset="0"/>
              </a:rPr>
              <a:t>Bertha Benz. 1888 first test drive, 65 miles Mannheim-Pforzheim and back</a:t>
            </a:r>
          </a:p>
        </p:txBody>
      </p:sp>
    </p:spTree>
    <p:extLst>
      <p:ext uri="{BB962C8B-B14F-4D97-AF65-F5344CB8AC3E}">
        <p14:creationId xmlns:p14="http://schemas.microsoft.com/office/powerpoint/2010/main" val="2228526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6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8675"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grid_map2.jpg"/>
          <p:cNvPicPr>
            <a:picLocks noChangeAspect="1"/>
          </p:cNvPicPr>
          <p:nvPr/>
        </p:nvPicPr>
        <p:blipFill rotWithShape="1">
          <a:blip r:embed="rId2">
            <a:extLst>
              <a:ext uri="{28A0092B-C50C-407E-A947-70E740481C1C}">
                <a14:useLocalDpi xmlns:a14="http://schemas.microsoft.com/office/drawing/2010/main" val="0"/>
              </a:ext>
            </a:extLst>
          </a:blip>
          <a:srcRect t="27586" b="3672"/>
          <a:stretch/>
        </p:blipFill>
        <p:spPr bwMode="auto">
          <a:xfrm>
            <a:off x="152400" y="688975"/>
            <a:ext cx="8915400" cy="62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1089025" y="0"/>
            <a:ext cx="70342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000" b="1" dirty="0">
                <a:latin typeface="Calibri" charset="0"/>
                <a:cs typeface="Calibri" charset="0"/>
              </a:rPr>
              <a:t>Electrical transmission is not where wind is</a:t>
            </a:r>
          </a:p>
        </p:txBody>
      </p:sp>
      <p:sp>
        <p:nvSpPr>
          <p:cNvPr id="2" name="TextBox 1"/>
          <p:cNvSpPr txBox="1"/>
          <p:nvPr/>
        </p:nvSpPr>
        <p:spPr>
          <a:xfrm>
            <a:off x="5257800" y="6477000"/>
            <a:ext cx="3505200" cy="307777"/>
          </a:xfrm>
          <a:prstGeom prst="rect">
            <a:avLst/>
          </a:prstGeom>
          <a:noFill/>
        </p:spPr>
        <p:txBody>
          <a:bodyPr wrap="square" rtlCol="0">
            <a:spAutoFit/>
          </a:bodyPr>
          <a:lstStyle/>
          <a:p>
            <a:pPr algn="r"/>
            <a:r>
              <a:rPr lang="en-US" sz="1400" i="1" dirty="0" smtClean="0"/>
              <a:t>Source: </a:t>
            </a:r>
            <a:r>
              <a:rPr lang="en-US" sz="1400" i="1" dirty="0" err="1" smtClean="0"/>
              <a:t>Platts</a:t>
            </a:r>
            <a:r>
              <a:rPr lang="en-US" sz="1400" i="1" dirty="0" smtClean="0"/>
              <a:t> </a:t>
            </a:r>
            <a:r>
              <a:rPr lang="en-US" sz="1400" i="1" dirty="0" err="1" smtClean="0"/>
              <a:t>PowerMap</a:t>
            </a:r>
            <a:endParaRPr lang="en-US" sz="1400" i="1" dirty="0"/>
          </a:p>
        </p:txBody>
      </p:sp>
    </p:spTree>
    <p:extLst>
      <p:ext uri="{BB962C8B-B14F-4D97-AF65-F5344CB8AC3E}">
        <p14:creationId xmlns:p14="http://schemas.microsoft.com/office/powerpoint/2010/main" val="9531539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3"/>
          <p:cNvSpPr txBox="1">
            <a:spLocks noChangeArrowheads="1"/>
          </p:cNvSpPr>
          <p:nvPr/>
        </p:nvSpPr>
        <p:spPr bwMode="auto">
          <a:xfrm>
            <a:off x="304800" y="990600"/>
            <a:ext cx="86106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cs typeface="Calibri" charset="0"/>
              </a:rPr>
              <a:t>`Bertha was a wife, but also an investor, and a shrewd marketer. She understood that in order for this to be a success, people had to actually </a:t>
            </a:r>
            <a:r>
              <a:rPr lang="en-US" sz="1800" i="1">
                <a:latin typeface="Calibri" charset="0"/>
                <a:cs typeface="Calibri" charset="0"/>
              </a:rPr>
              <a:t>see </a:t>
            </a:r>
            <a:r>
              <a:rPr lang="en-US" sz="1800">
                <a:latin typeface="Calibri" charset="0"/>
                <a:cs typeface="Calibri" charset="0"/>
              </a:rPr>
              <a:t>the cars run and drive, and she knew her husband would never attempt anything more than the short test runs he'd been driving. Bertha knew something more dramatic was needed.</a:t>
            </a:r>
          </a:p>
          <a:p>
            <a:pPr eaLnBrk="1" hangingPunct="1"/>
            <a:r>
              <a:rPr lang="en-US" sz="1800">
                <a:latin typeface="Calibri" charset="0"/>
                <a:cs typeface="Calibri" charset="0"/>
              </a:rPr>
              <a:t> </a:t>
            </a:r>
          </a:p>
          <a:p>
            <a:pPr eaLnBrk="1" hangingPunct="1"/>
            <a:r>
              <a:rPr lang="en-US" sz="1800">
                <a:latin typeface="Calibri" charset="0"/>
                <a:cs typeface="Calibri" charset="0"/>
              </a:rPr>
              <a:t>And so, one of history's greatest “f--- it, I'm doing this” moments was born.</a:t>
            </a:r>
          </a:p>
          <a:p>
            <a:pPr eaLnBrk="1" hangingPunct="1"/>
            <a:r>
              <a:rPr lang="en-US" sz="1800">
                <a:latin typeface="Calibri" charset="0"/>
                <a:cs typeface="Calibri" charset="0"/>
              </a:rPr>
              <a:t> </a:t>
            </a:r>
          </a:p>
          <a:p>
            <a:pPr eaLnBrk="1" hangingPunct="1"/>
            <a:r>
              <a:rPr lang="en-US" sz="1800">
                <a:latin typeface="Calibri" charset="0"/>
                <a:cs typeface="Calibri" charset="0"/>
              </a:rPr>
              <a:t>Bertha took the three-wheeler to see her mom. This doesn't sound like a big deal now, but then it was like saying “I'm gonna go visit my mom who lives on an orbiting platform, and to get there I'm going to take this experimental anti-gravity pod that runs on niobium, which I'll just figure out how to find along the way. See ya!” ’</a:t>
            </a:r>
          </a:p>
          <a:p>
            <a:pPr eaLnBrk="1" hangingPunct="1"/>
            <a:endParaRPr lang="en-US" sz="1800">
              <a:latin typeface="Calibri" charset="0"/>
              <a:cs typeface="Calibri" charset="0"/>
            </a:endParaRPr>
          </a:p>
          <a:p>
            <a:pPr eaLnBrk="1" hangingPunct="1"/>
            <a:r>
              <a:rPr lang="en-US" sz="1400" i="1">
                <a:latin typeface="Calibri" charset="0"/>
                <a:cs typeface="Calibri" charset="0"/>
              </a:rPr>
              <a:t>----- Jason Torchinsky, Jalopnik</a:t>
            </a:r>
          </a:p>
          <a:p>
            <a:pPr eaLnBrk="1" hangingPunct="1"/>
            <a:endParaRPr lang="en-US" sz="1800"/>
          </a:p>
        </p:txBody>
      </p:sp>
      <p:sp>
        <p:nvSpPr>
          <p:cNvPr id="30722" name="Text Box 2"/>
          <p:cNvSpPr txBox="1">
            <a:spLocks noChangeArrowheads="1"/>
          </p:cNvSpPr>
          <p:nvPr/>
        </p:nvSpPr>
        <p:spPr bwMode="auto">
          <a:xfrm>
            <a:off x="76200" y="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 history:</a:t>
            </a:r>
            <a:r>
              <a:rPr lang="en-US" sz="2600" b="1">
                <a:solidFill>
                  <a:srgbClr val="000090"/>
                </a:solidFill>
                <a:latin typeface="Calibri" charset="0"/>
              </a:rPr>
              <a:t> </a:t>
            </a:r>
          </a:p>
          <a:p>
            <a:pPr eaLnBrk="1" hangingPunct="1"/>
            <a:r>
              <a:rPr lang="en-US" sz="2600">
                <a:solidFill>
                  <a:srgbClr val="000090"/>
                </a:solidFill>
                <a:latin typeface="Calibri" charset="0"/>
              </a:rPr>
              <a:t>Bertha Benz’s bold drive</a:t>
            </a:r>
          </a:p>
        </p:txBody>
      </p:sp>
      <p:sp>
        <p:nvSpPr>
          <p:cNvPr id="30723" name="TextBox 6"/>
          <p:cNvSpPr txBox="1">
            <a:spLocks noChangeArrowheads="1"/>
          </p:cNvSpPr>
          <p:nvPr/>
        </p:nvSpPr>
        <p:spPr bwMode="auto">
          <a:xfrm>
            <a:off x="1168400" y="5486400"/>
            <a:ext cx="32512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333399"/>
                </a:solidFill>
                <a:latin typeface="Calibri" charset="0"/>
                <a:cs typeface="Calibri" charset="0"/>
              </a:rPr>
              <a:t>Image: Bertha Benz on the Patent Motorwagen, date unknown. On the actual ride she took her 14- and 15- year old sons. </a:t>
            </a:r>
            <a:r>
              <a:rPr lang="en-US" sz="1200" i="1">
                <a:solidFill>
                  <a:srgbClr val="333399"/>
                </a:solidFill>
                <a:latin typeface="Calibri" charset="0"/>
                <a:cs typeface="Calibri" charset="0"/>
              </a:rPr>
              <a:t>Image from Ca. Automotive Museum.</a:t>
            </a:r>
          </a:p>
        </p:txBody>
      </p:sp>
      <p:pic>
        <p:nvPicPr>
          <p:cNvPr id="307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8038" y="4267200"/>
            <a:ext cx="444976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9817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76200" y="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 history:</a:t>
            </a:r>
            <a:r>
              <a:rPr lang="en-US" sz="2600" b="1">
                <a:solidFill>
                  <a:srgbClr val="000090"/>
                </a:solidFill>
                <a:latin typeface="Calibri" charset="0"/>
              </a:rPr>
              <a:t> </a:t>
            </a:r>
          </a:p>
          <a:p>
            <a:pPr eaLnBrk="1" hangingPunct="1"/>
            <a:r>
              <a:rPr lang="en-US" sz="2600">
                <a:solidFill>
                  <a:srgbClr val="000090"/>
                </a:solidFill>
                <a:latin typeface="Calibri" charset="0"/>
              </a:rPr>
              <a:t>multiple developments in German-speaking countries</a:t>
            </a:r>
          </a:p>
        </p:txBody>
      </p:sp>
      <p:sp>
        <p:nvSpPr>
          <p:cNvPr id="32770" name="TextBox 6"/>
          <p:cNvSpPr txBox="1">
            <a:spLocks noChangeArrowheads="1"/>
          </p:cNvSpPr>
          <p:nvPr/>
        </p:nvSpPr>
        <p:spPr bwMode="auto">
          <a:xfrm>
            <a:off x="5715000" y="3700463"/>
            <a:ext cx="3433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333399"/>
                </a:solidFill>
                <a:latin typeface="Calibri" charset="0"/>
                <a:cs typeface="Calibri" charset="0"/>
              </a:rPr>
              <a:t>Daimler-Maybach, 1886</a:t>
            </a:r>
            <a:r>
              <a:rPr lang="en-US" sz="1800" i="1">
                <a:solidFill>
                  <a:srgbClr val="333399"/>
                </a:solidFill>
                <a:latin typeface="Calibri" charset="0"/>
                <a:cs typeface="Calibri" charset="0"/>
              </a:rPr>
              <a:t>.</a:t>
            </a:r>
            <a:r>
              <a:rPr lang="en-US" sz="1200" i="1">
                <a:solidFill>
                  <a:srgbClr val="333399"/>
                </a:solidFill>
                <a:latin typeface="Calibri" charset="0"/>
                <a:cs typeface="Calibri" charset="0"/>
              </a:rPr>
              <a:t> (VintageWeb)</a:t>
            </a:r>
            <a:endParaRPr lang="en-US" sz="1600" i="1">
              <a:solidFill>
                <a:srgbClr val="333399"/>
              </a:solidFill>
              <a:latin typeface="Calibri" charset="0"/>
              <a:cs typeface="Calibri" charset="0"/>
            </a:endParaRPr>
          </a:p>
        </p:txBody>
      </p:sp>
      <p:sp>
        <p:nvSpPr>
          <p:cNvPr id="9" name="TextBox 8"/>
          <p:cNvSpPr txBox="1">
            <a:spLocks noChangeArrowheads="1"/>
          </p:cNvSpPr>
          <p:nvPr/>
        </p:nvSpPr>
        <p:spPr bwMode="auto">
          <a:xfrm>
            <a:off x="4724400" y="914400"/>
            <a:ext cx="4343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200">
                <a:latin typeface="Calibri" charset="0"/>
                <a:cs typeface="Calibri" charset="0"/>
              </a:rPr>
              <a:t>1885: Daimler &amp; Maybach (having quit Otto’</a:t>
            </a:r>
            <a:r>
              <a:rPr lang="en-US" altLang="ja-JP" sz="2200">
                <a:latin typeface="Calibri" charset="0"/>
                <a:cs typeface="Calibri" charset="0"/>
              </a:rPr>
              <a:t>s company) develop advanced 4-stroke engine, attach it to motorcycle</a:t>
            </a:r>
            <a:endParaRPr lang="en-US" sz="2200">
              <a:latin typeface="Calibri" charset="0"/>
              <a:cs typeface="Calibri"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3048000"/>
            <a:ext cx="56546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txBox="1">
            <a:spLocks noChangeArrowheads="1"/>
          </p:cNvSpPr>
          <p:nvPr/>
        </p:nvSpPr>
        <p:spPr bwMode="auto">
          <a:xfrm>
            <a:off x="4800600" y="2514600"/>
            <a:ext cx="342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333399"/>
                </a:solidFill>
                <a:latin typeface="Calibri" charset="0"/>
                <a:cs typeface="Calibri" charset="0"/>
              </a:rPr>
              <a:t>Daimler-Maybach motorcycle, 1885</a:t>
            </a:r>
            <a:r>
              <a:rPr lang="en-US" sz="1200" i="1">
                <a:solidFill>
                  <a:srgbClr val="333399"/>
                </a:solidFill>
                <a:latin typeface="Calibri" charset="0"/>
                <a:cs typeface="Calibri" charset="0"/>
              </a:rPr>
              <a:t> (replica. Image: Daimler.com)</a:t>
            </a:r>
            <a:endParaRPr lang="en-US" sz="1600" i="1">
              <a:solidFill>
                <a:srgbClr val="333399"/>
              </a:solidFill>
              <a:latin typeface="Calibri" charset="0"/>
              <a:cs typeface="Calibri" charset="0"/>
            </a:endParaRPr>
          </a:p>
        </p:txBody>
      </p:sp>
      <p:pic>
        <p:nvPicPr>
          <p:cNvPr id="3277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11500"/>
            <a:ext cx="24161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p:cNvSpPr txBox="1">
            <a:spLocks noChangeArrowheads="1"/>
          </p:cNvSpPr>
          <p:nvPr/>
        </p:nvSpPr>
        <p:spPr bwMode="auto">
          <a:xfrm>
            <a:off x="76200" y="25146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333399"/>
                </a:solidFill>
                <a:latin typeface="Calibri" charset="0"/>
                <a:cs typeface="Calibri" charset="0"/>
              </a:rPr>
              <a:t>Daimler-Maybach grandfather-clock engine</a:t>
            </a:r>
            <a:r>
              <a:rPr lang="en-US" sz="1200" i="1">
                <a:solidFill>
                  <a:srgbClr val="333399"/>
                </a:solidFill>
                <a:latin typeface="Calibri" charset="0"/>
                <a:cs typeface="Calibri" charset="0"/>
              </a:rPr>
              <a:t> (1885, horizontal cylinder. Image: Daimler.com)</a:t>
            </a:r>
            <a:endParaRPr lang="en-US" sz="1600" i="1">
              <a:solidFill>
                <a:srgbClr val="333399"/>
              </a:solidFill>
              <a:latin typeface="Calibri" charset="0"/>
              <a:cs typeface="Calibri" charset="0"/>
            </a:endParaRPr>
          </a:p>
        </p:txBody>
      </p:sp>
    </p:spTree>
    <p:extLst>
      <p:ext uri="{BB962C8B-B14F-4D97-AF65-F5344CB8AC3E}">
        <p14:creationId xmlns:p14="http://schemas.microsoft.com/office/powerpoint/2010/main" val="670827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76200" y="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 history:</a:t>
            </a:r>
            <a:r>
              <a:rPr lang="en-US" sz="2600" b="1">
                <a:solidFill>
                  <a:srgbClr val="000090"/>
                </a:solidFill>
                <a:latin typeface="Calibri" charset="0"/>
              </a:rPr>
              <a:t> </a:t>
            </a:r>
          </a:p>
          <a:p>
            <a:pPr eaLnBrk="1" hangingPunct="1"/>
            <a:r>
              <a:rPr lang="en-US" sz="2600">
                <a:solidFill>
                  <a:srgbClr val="000090"/>
                </a:solidFill>
                <a:latin typeface="Calibri" charset="0"/>
              </a:rPr>
              <a:t>multiple developments in German-speaking countries</a:t>
            </a:r>
          </a:p>
        </p:txBody>
      </p:sp>
      <p:sp>
        <p:nvSpPr>
          <p:cNvPr id="34818" name="TextBox 8"/>
          <p:cNvSpPr txBox="1">
            <a:spLocks noChangeArrowheads="1"/>
          </p:cNvSpPr>
          <p:nvPr/>
        </p:nvSpPr>
        <p:spPr bwMode="auto">
          <a:xfrm>
            <a:off x="4724400" y="914400"/>
            <a:ext cx="4343400"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200">
                <a:latin typeface="Calibri" charset="0"/>
                <a:cs typeface="Calibri" charset="0"/>
              </a:rPr>
              <a:t>1885: Daimler &amp; Maybach develop advanced 4-stroke engine, attach it to motorcycle</a:t>
            </a:r>
          </a:p>
          <a:p>
            <a:pPr eaLnBrk="1" hangingPunct="1"/>
            <a:r>
              <a:rPr lang="en-US" sz="2200">
                <a:latin typeface="Calibri" charset="0"/>
                <a:cs typeface="Calibri" charset="0"/>
              </a:rPr>
              <a:t>1886-1889: Daimler &amp; Maybach  makes 4-wheeled automobile</a:t>
            </a:r>
          </a:p>
          <a:p>
            <a:pPr eaLnBrk="1" hangingPunct="1"/>
            <a:r>
              <a:rPr lang="en-US" sz="1800" i="1">
                <a:latin typeface="Calibri" charset="0"/>
                <a:cs typeface="Calibri" charset="0"/>
              </a:rPr>
              <a:t>	4-cylinder engine, 10 mph top spd, first sale in 1892</a:t>
            </a:r>
            <a:endParaRPr lang="en-US" sz="1800">
              <a:latin typeface="Calibri" charset="0"/>
              <a:cs typeface="Calibri" charset="0"/>
            </a:endParaRPr>
          </a:p>
          <a:p>
            <a:pPr eaLnBrk="1" hangingPunct="1">
              <a:spcAft>
                <a:spcPts val="1000"/>
              </a:spcAft>
            </a:pPr>
            <a:endParaRPr lang="en-US" sz="2200">
              <a:latin typeface="Calibri" charset="0"/>
              <a:cs typeface="Calibri" charset="0"/>
            </a:endParaRPr>
          </a:p>
        </p:txBody>
      </p:sp>
      <p:pic>
        <p:nvPicPr>
          <p:cNvPr id="3481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4114800"/>
            <a:ext cx="38338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6"/>
          <p:cNvSpPr txBox="1">
            <a:spLocks noChangeArrowheads="1"/>
          </p:cNvSpPr>
          <p:nvPr/>
        </p:nvSpPr>
        <p:spPr bwMode="auto">
          <a:xfrm>
            <a:off x="4724400" y="3657600"/>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333399"/>
                </a:solidFill>
                <a:latin typeface="Calibri" charset="0"/>
                <a:cs typeface="Calibri" charset="0"/>
              </a:rPr>
              <a:t>Daimler-Maybach automobile, 1886</a:t>
            </a:r>
            <a:r>
              <a:rPr lang="en-US" sz="1200" i="1">
                <a:solidFill>
                  <a:srgbClr val="333399"/>
                </a:solidFill>
                <a:latin typeface="Calibri" charset="0"/>
                <a:cs typeface="Calibri" charset="0"/>
              </a:rPr>
              <a:t> (VintageWeb)</a:t>
            </a:r>
            <a:endParaRPr lang="en-US" sz="1600" i="1">
              <a:solidFill>
                <a:srgbClr val="333399"/>
              </a:solidFill>
              <a:latin typeface="Calibri" charset="0"/>
              <a:cs typeface="Calibri" charset="0"/>
            </a:endParaRPr>
          </a:p>
        </p:txBody>
      </p:sp>
      <p:pic>
        <p:nvPicPr>
          <p:cNvPr id="13" name="Picture 12" descr="Daimle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992438"/>
            <a:ext cx="2824163"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6"/>
          <p:cNvSpPr txBox="1">
            <a:spLocks noChangeArrowheads="1"/>
          </p:cNvSpPr>
          <p:nvPr/>
        </p:nvSpPr>
        <p:spPr bwMode="auto">
          <a:xfrm>
            <a:off x="1604963" y="2438400"/>
            <a:ext cx="2801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333399"/>
                </a:solidFill>
                <a:latin typeface="Calibri" charset="0"/>
                <a:cs typeface="Calibri" charset="0"/>
              </a:rPr>
              <a:t>Daimler-Maybach engine, 1887</a:t>
            </a:r>
            <a:r>
              <a:rPr lang="en-US" sz="1200" i="1">
                <a:solidFill>
                  <a:srgbClr val="333399"/>
                </a:solidFill>
                <a:latin typeface="Calibri" charset="0"/>
                <a:cs typeface="Calibri" charset="0"/>
              </a:rPr>
              <a:t> (at Deutsches Museum)</a:t>
            </a:r>
            <a:endParaRPr lang="en-US" sz="1600" i="1">
              <a:solidFill>
                <a:srgbClr val="333399"/>
              </a:solidFill>
              <a:latin typeface="Calibri" charset="0"/>
              <a:cs typeface="Calibri" charset="0"/>
            </a:endParaRPr>
          </a:p>
        </p:txBody>
      </p:sp>
    </p:spTree>
    <p:extLst>
      <p:ext uri="{BB962C8B-B14F-4D97-AF65-F5344CB8AC3E}">
        <p14:creationId xmlns:p14="http://schemas.microsoft.com/office/powerpoint/2010/main" val="3117151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76200" y="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 history:</a:t>
            </a:r>
            <a:r>
              <a:rPr lang="en-US" sz="2600" b="1">
                <a:solidFill>
                  <a:srgbClr val="000090"/>
                </a:solidFill>
                <a:latin typeface="Calibri" charset="0"/>
              </a:rPr>
              <a:t> </a:t>
            </a:r>
          </a:p>
          <a:p>
            <a:pPr eaLnBrk="1" hangingPunct="1"/>
            <a:r>
              <a:rPr lang="en-US" sz="2600">
                <a:solidFill>
                  <a:srgbClr val="000090"/>
                </a:solidFill>
                <a:latin typeface="Calibri" charset="0"/>
              </a:rPr>
              <a:t>multiple developments in German-speaking countries</a:t>
            </a:r>
          </a:p>
        </p:txBody>
      </p:sp>
      <p:sp>
        <p:nvSpPr>
          <p:cNvPr id="36866" name="TextBox 7"/>
          <p:cNvSpPr txBox="1">
            <a:spLocks noChangeArrowheads="1"/>
          </p:cNvSpPr>
          <p:nvPr/>
        </p:nvSpPr>
        <p:spPr bwMode="auto">
          <a:xfrm>
            <a:off x="228600" y="990600"/>
            <a:ext cx="4267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latin typeface="Calibri" charset="0"/>
                <a:cs typeface="Calibri" charset="0"/>
              </a:rPr>
              <a:t>1891: Benz forms Benz &amp; Cie co.</a:t>
            </a:r>
          </a:p>
          <a:p>
            <a:pPr eaLnBrk="1" hangingPunct="1"/>
            <a:r>
              <a:rPr lang="en-US" sz="2000" i="1">
                <a:latin typeface="Calibri" charset="0"/>
                <a:cs typeface="Calibri" charset="0"/>
              </a:rPr>
              <a:t>	</a:t>
            </a:r>
            <a:r>
              <a:rPr lang="en-US" sz="1800" i="1">
                <a:latin typeface="Calibri" charset="0"/>
                <a:cs typeface="Calibri" charset="0"/>
              </a:rPr>
              <a:t>1899: 430 workers, 572 cars sold</a:t>
            </a:r>
          </a:p>
          <a:p>
            <a:pPr eaLnBrk="1" hangingPunct="1"/>
            <a:r>
              <a:rPr lang="en-US" sz="1800" i="1">
                <a:latin typeface="Calibri" charset="0"/>
                <a:cs typeface="Calibri" charset="0"/>
              </a:rPr>
              <a:t>	world’s largest auto company, but production is not fast</a:t>
            </a:r>
            <a:endParaRPr lang="en-US" sz="1800">
              <a:latin typeface="Calibri" charset="0"/>
              <a:cs typeface="Calibri" charset="0"/>
            </a:endParaRPr>
          </a:p>
          <a:p>
            <a:pPr eaLnBrk="1" hangingPunct="1">
              <a:spcAft>
                <a:spcPts val="1000"/>
              </a:spcAft>
            </a:pPr>
            <a:endParaRPr lang="en-US" sz="2200">
              <a:latin typeface="Calibri" charset="0"/>
              <a:cs typeface="Calibri" charset="0"/>
            </a:endParaRPr>
          </a:p>
        </p:txBody>
      </p:sp>
      <p:sp>
        <p:nvSpPr>
          <p:cNvPr id="36867" name="TextBox 8"/>
          <p:cNvSpPr txBox="1">
            <a:spLocks noChangeArrowheads="1"/>
          </p:cNvSpPr>
          <p:nvPr/>
        </p:nvSpPr>
        <p:spPr bwMode="auto">
          <a:xfrm>
            <a:off x="4724400" y="914400"/>
            <a:ext cx="4343400"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200">
                <a:latin typeface="Calibri" charset="0"/>
                <a:cs typeface="Calibri" charset="0"/>
              </a:rPr>
              <a:t>1885: Daimler &amp; Maybach develop advanced 4-stroke engine, attach it to motorcycle</a:t>
            </a:r>
          </a:p>
          <a:p>
            <a:pPr eaLnBrk="1" hangingPunct="1"/>
            <a:r>
              <a:rPr lang="en-US" sz="2200">
                <a:latin typeface="Calibri" charset="0"/>
                <a:cs typeface="Calibri" charset="0"/>
              </a:rPr>
              <a:t>1886-1889: Daimler &amp; Maybach  makes 4-wheeled automobile</a:t>
            </a:r>
          </a:p>
          <a:p>
            <a:pPr eaLnBrk="1" hangingPunct="1"/>
            <a:r>
              <a:rPr lang="en-US" sz="1800" i="1">
                <a:latin typeface="Calibri" charset="0"/>
                <a:cs typeface="Calibri" charset="0"/>
              </a:rPr>
              <a:t>	4-cylinder engine, 10 mph top spd, first sale in 1892</a:t>
            </a:r>
            <a:endParaRPr lang="en-US" sz="1800">
              <a:latin typeface="Calibri" charset="0"/>
              <a:cs typeface="Calibri" charset="0"/>
            </a:endParaRPr>
          </a:p>
          <a:p>
            <a:pPr eaLnBrk="1" hangingPunct="1">
              <a:spcAft>
                <a:spcPts val="1000"/>
              </a:spcAft>
            </a:pPr>
            <a:endParaRPr lang="en-US" sz="2200">
              <a:latin typeface="Calibri" charset="0"/>
              <a:cs typeface="Calibri" charset="0"/>
            </a:endParaRPr>
          </a:p>
        </p:txBody>
      </p:sp>
      <p:pic>
        <p:nvPicPr>
          <p:cNvPr id="3686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4114800"/>
            <a:ext cx="38338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4724400" y="3657600"/>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333399"/>
                </a:solidFill>
                <a:latin typeface="Calibri" charset="0"/>
                <a:cs typeface="Calibri" charset="0"/>
              </a:rPr>
              <a:t>Daimler-Maybach automobile, 1886</a:t>
            </a:r>
            <a:r>
              <a:rPr lang="en-US" sz="1200" i="1">
                <a:solidFill>
                  <a:srgbClr val="333399"/>
                </a:solidFill>
                <a:latin typeface="Calibri" charset="0"/>
                <a:cs typeface="Calibri" charset="0"/>
              </a:rPr>
              <a:t> (VintageWeb)</a:t>
            </a:r>
            <a:endParaRPr lang="en-US" sz="1600" i="1">
              <a:solidFill>
                <a:srgbClr val="333399"/>
              </a:solidFill>
              <a:latin typeface="Calibri" charset="0"/>
              <a:cs typeface="Calibri" charset="0"/>
            </a:endParaRPr>
          </a:p>
        </p:txBody>
      </p:sp>
      <p:sp>
        <p:nvSpPr>
          <p:cNvPr id="36870" name="TextBox 6"/>
          <p:cNvSpPr txBox="1">
            <a:spLocks noChangeArrowheads="1"/>
          </p:cNvSpPr>
          <p:nvPr/>
        </p:nvSpPr>
        <p:spPr bwMode="auto">
          <a:xfrm>
            <a:off x="457200" y="3124200"/>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333399"/>
                </a:solidFill>
                <a:latin typeface="Calibri" charset="0"/>
                <a:cs typeface="Calibri" charset="0"/>
              </a:rPr>
              <a:t>Benz &amp; Cie Vikoria automobile, 1894</a:t>
            </a:r>
            <a:r>
              <a:rPr lang="en-US" sz="1200" i="1">
                <a:solidFill>
                  <a:srgbClr val="333399"/>
                </a:solidFill>
                <a:latin typeface="Calibri" charset="0"/>
                <a:cs typeface="Calibri" charset="0"/>
              </a:rPr>
              <a:t>    (Karl and Bertha onboard, image: Wikipedia)</a:t>
            </a:r>
            <a:endParaRPr lang="en-US" sz="1600" i="1">
              <a:solidFill>
                <a:srgbClr val="333399"/>
              </a:solidFill>
              <a:latin typeface="Calibri" charset="0"/>
              <a:cs typeface="Calibri" charset="0"/>
            </a:endParaRPr>
          </a:p>
        </p:txBody>
      </p:sp>
      <p:pic>
        <p:nvPicPr>
          <p:cNvPr id="368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02050"/>
            <a:ext cx="4383088"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Right Arrow 4"/>
          <p:cNvSpPr/>
          <p:nvPr/>
        </p:nvSpPr>
        <p:spPr>
          <a:xfrm>
            <a:off x="4038600" y="6400800"/>
            <a:ext cx="1219200" cy="228600"/>
          </a:xfrm>
          <a:prstGeom prst="leftRightArrow">
            <a:avLst>
              <a:gd name="adj1" fmla="val 50000"/>
              <a:gd name="adj2" fmla="val 53656"/>
            </a:avLst>
          </a:prstGeom>
          <a:solidFill>
            <a:srgbClr val="FF0000"/>
          </a:solidFill>
          <a:ln cap="flat">
            <a:solidFill>
              <a:srgbClr val="FF0000"/>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3352800" y="6553200"/>
            <a:ext cx="274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latin typeface="Calibri" charset="0"/>
                <a:cs typeface="Calibri" charset="0"/>
              </a:rPr>
              <a:t>Merger to Daimler-Benz 1926</a:t>
            </a:r>
          </a:p>
        </p:txBody>
      </p:sp>
    </p:spTree>
    <p:extLst>
      <p:ext uri="{BB962C8B-B14F-4D97-AF65-F5344CB8AC3E}">
        <p14:creationId xmlns:p14="http://schemas.microsoft.com/office/powerpoint/2010/main" val="3825469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p:cNvSpPr txBox="1">
            <a:spLocks noChangeArrowheads="1"/>
          </p:cNvSpPr>
          <p:nvPr/>
        </p:nvSpPr>
        <p:spPr bwMode="auto">
          <a:xfrm>
            <a:off x="76200" y="0"/>
            <a:ext cx="9144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Internal combustion engine history:</a:t>
            </a:r>
            <a:r>
              <a:rPr lang="en-US" sz="2600" b="1">
                <a:solidFill>
                  <a:srgbClr val="000090"/>
                </a:solidFill>
                <a:latin typeface="Calibri" charset="0"/>
              </a:rPr>
              <a:t> </a:t>
            </a:r>
          </a:p>
          <a:p>
            <a:pPr eaLnBrk="1" hangingPunct="1"/>
            <a:r>
              <a:rPr lang="en-US" sz="2600">
                <a:solidFill>
                  <a:srgbClr val="000090"/>
                </a:solidFill>
                <a:latin typeface="Calibri" charset="0"/>
              </a:rPr>
              <a:t>--&gt; production improvements in U.S.</a:t>
            </a:r>
          </a:p>
          <a:p>
            <a:pPr eaLnBrk="1" hangingPunct="1"/>
            <a:endParaRPr lang="en-US" sz="2600">
              <a:solidFill>
                <a:srgbClr val="000090"/>
              </a:solidFill>
              <a:latin typeface="Calibri" charset="0"/>
            </a:endParaRPr>
          </a:p>
        </p:txBody>
      </p:sp>
      <p:sp>
        <p:nvSpPr>
          <p:cNvPr id="6" name="TextBox 5"/>
          <p:cNvSpPr txBox="1">
            <a:spLocks noChangeArrowheads="1"/>
          </p:cNvSpPr>
          <p:nvPr/>
        </p:nvSpPr>
        <p:spPr bwMode="auto">
          <a:xfrm>
            <a:off x="457200" y="1066800"/>
            <a:ext cx="83820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sz="2200">
                <a:latin typeface="Calibri" charset="0"/>
                <a:cs typeface="Calibri" charset="0"/>
              </a:rPr>
              <a:t>1893: First auto manufacturing in U.S. (Duryea Co., MA), flowering of many small companies</a:t>
            </a:r>
          </a:p>
          <a:p>
            <a:pPr eaLnBrk="1" hangingPunct="1">
              <a:spcAft>
                <a:spcPts val="1000"/>
              </a:spcAft>
            </a:pPr>
            <a:r>
              <a:rPr lang="en-US" sz="2200">
                <a:latin typeface="Calibri" charset="0"/>
                <a:cs typeface="Calibri" charset="0"/>
              </a:rPr>
              <a:t>1896: Henry Ford starts company, Detroit</a:t>
            </a:r>
          </a:p>
          <a:p>
            <a:pPr eaLnBrk="1" hangingPunct="1">
              <a:spcAft>
                <a:spcPts val="1000"/>
              </a:spcAft>
            </a:pPr>
            <a:r>
              <a:rPr lang="en-US" sz="2200">
                <a:latin typeface="Calibri" charset="0"/>
                <a:cs typeface="Calibri" charset="0"/>
              </a:rPr>
              <a:t>1908: Mass production of Ford Model Ts</a:t>
            </a:r>
          </a:p>
        </p:txBody>
      </p:sp>
      <p:sp>
        <p:nvSpPr>
          <p:cNvPr id="30724" name="TextBox 6"/>
          <p:cNvSpPr txBox="1">
            <a:spLocks noChangeArrowheads="1"/>
          </p:cNvSpPr>
          <p:nvPr/>
        </p:nvSpPr>
        <p:spPr bwMode="auto">
          <a:xfrm>
            <a:off x="4953000" y="3059113"/>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333399"/>
                </a:solidFill>
                <a:latin typeface="Calibri" charset="0"/>
                <a:cs typeface="Calibri" charset="0"/>
              </a:rPr>
              <a:t>Ford Model T, 1908</a:t>
            </a:r>
            <a:r>
              <a:rPr lang="en-US" sz="1800" i="1">
                <a:solidFill>
                  <a:srgbClr val="333399"/>
                </a:solidFill>
                <a:latin typeface="Calibri" charset="0"/>
                <a:cs typeface="Calibri" charset="0"/>
              </a:rPr>
              <a:t>.</a:t>
            </a:r>
            <a:r>
              <a:rPr lang="en-US" sz="1200" i="1">
                <a:solidFill>
                  <a:srgbClr val="333399"/>
                </a:solidFill>
                <a:latin typeface="Calibri" charset="0"/>
                <a:cs typeface="Calibri" charset="0"/>
              </a:rPr>
              <a:t> (repainted, howstuffworks.com)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3505200"/>
            <a:ext cx="4352925"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225" y="3502025"/>
            <a:ext cx="43719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838200" y="3059113"/>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rgbClr val="333399"/>
                </a:solidFill>
                <a:latin typeface="Calibri" charset="0"/>
                <a:cs typeface="Calibri" charset="0"/>
              </a:rPr>
              <a:t>Ford Model T assembly line, 1924</a:t>
            </a:r>
            <a:r>
              <a:rPr lang="en-US" sz="1800" i="1">
                <a:solidFill>
                  <a:srgbClr val="333399"/>
                </a:solidFill>
                <a:latin typeface="Calibri" charset="0"/>
                <a:cs typeface="Calibri" charset="0"/>
              </a:rPr>
              <a:t>.</a:t>
            </a:r>
            <a:r>
              <a:rPr lang="en-US" sz="1200" i="1">
                <a:solidFill>
                  <a:srgbClr val="333399"/>
                </a:solidFill>
                <a:latin typeface="Calibri" charset="0"/>
                <a:cs typeface="Calibri" charset="0"/>
              </a:rPr>
              <a:t> </a:t>
            </a:r>
          </a:p>
        </p:txBody>
      </p:sp>
    </p:spTree>
    <p:extLst>
      <p:ext uri="{BB962C8B-B14F-4D97-AF65-F5344CB8AC3E}">
        <p14:creationId xmlns:p14="http://schemas.microsoft.com/office/powerpoint/2010/main" val="2336752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76200" y="76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Two-stroke engine</a:t>
            </a:r>
          </a:p>
          <a:p>
            <a:pPr eaLnBrk="1" hangingPunct="1"/>
            <a:r>
              <a:rPr lang="en-US" sz="2600">
                <a:solidFill>
                  <a:srgbClr val="000090"/>
                </a:solidFill>
                <a:latin typeface="Calibri" charset="0"/>
              </a:rPr>
              <a:t>Simple, cheap</a:t>
            </a:r>
            <a:endParaRPr lang="en-US" sz="2600" b="1">
              <a:solidFill>
                <a:srgbClr val="000090"/>
              </a:solidFill>
              <a:latin typeface="Calibri" charset="0"/>
            </a:endParaRPr>
          </a:p>
        </p:txBody>
      </p:sp>
      <p:sp>
        <p:nvSpPr>
          <p:cNvPr id="40962" name="TextBox 4"/>
          <p:cNvSpPr txBox="1">
            <a:spLocks noChangeArrowheads="1"/>
          </p:cNvSpPr>
          <p:nvPr/>
        </p:nvSpPr>
        <p:spPr bwMode="auto">
          <a:xfrm>
            <a:off x="457200" y="14478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a:solidFill>
                  <a:srgbClr val="000090"/>
                </a:solidFill>
                <a:latin typeface="Calibri" charset="0"/>
              </a:rPr>
              <a:t>  </a:t>
            </a:r>
            <a:endParaRPr lang="en-US" sz="1800">
              <a:latin typeface="Calibri" charset="0"/>
            </a:endParaRPr>
          </a:p>
        </p:txBody>
      </p:sp>
      <p:sp>
        <p:nvSpPr>
          <p:cNvPr id="36867" name="TextBox 5"/>
          <p:cNvSpPr txBox="1">
            <a:spLocks noChangeArrowheads="1"/>
          </p:cNvSpPr>
          <p:nvPr/>
        </p:nvSpPr>
        <p:spPr bwMode="auto">
          <a:xfrm>
            <a:off x="304800" y="1485900"/>
            <a:ext cx="44672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200" b="1" dirty="0" smtClean="0">
                <a:latin typeface="Calibri" charset="0"/>
                <a:cs typeface="Calibri" charset="0"/>
              </a:rPr>
              <a:t>First stroke:</a:t>
            </a:r>
          </a:p>
          <a:p>
            <a:pPr marL="274320" indent="-274320" eaLnBrk="1" hangingPunct="1">
              <a:spcAft>
                <a:spcPts val="800"/>
              </a:spcAft>
              <a:defRPr/>
            </a:pPr>
            <a:r>
              <a:rPr lang="en-US" sz="2200" dirty="0" smtClean="0">
                <a:latin typeface="Calibri" charset="0"/>
                <a:cs typeface="Calibri" charset="0"/>
              </a:rPr>
              <a:t>Piston rises, compresses fuel/air mix</a:t>
            </a:r>
          </a:p>
          <a:p>
            <a:pPr marL="274320" indent="-274320" eaLnBrk="1" hangingPunct="1">
              <a:spcAft>
                <a:spcPts val="800"/>
              </a:spcAft>
              <a:defRPr/>
            </a:pPr>
            <a:r>
              <a:rPr lang="en-US" sz="2200" dirty="0" smtClean="0">
                <a:latin typeface="Calibri" charset="0"/>
                <a:cs typeface="Calibri" charset="0"/>
              </a:rPr>
              <a:t>Meanwhile, </a:t>
            </a:r>
            <a:r>
              <a:rPr lang="en-US" sz="2200" dirty="0" err="1" smtClean="0">
                <a:latin typeface="Calibri" charset="0"/>
                <a:cs typeface="Calibri" charset="0"/>
              </a:rPr>
              <a:t>unburnt</a:t>
            </a:r>
            <a:r>
              <a:rPr lang="en-US" sz="2200" dirty="0" smtClean="0">
                <a:latin typeface="Calibri" charset="0"/>
                <a:cs typeface="Calibri" charset="0"/>
              </a:rPr>
              <a:t> fuel is drawn into crankcase</a:t>
            </a:r>
          </a:p>
          <a:p>
            <a:pPr eaLnBrk="1" hangingPunct="1">
              <a:spcAft>
                <a:spcPts val="800"/>
              </a:spcAft>
              <a:defRPr/>
            </a:pPr>
            <a:endParaRPr lang="en-US" sz="2200" b="1" dirty="0" smtClean="0">
              <a:latin typeface="Calibri" charset="0"/>
              <a:cs typeface="Calibri" charset="0"/>
            </a:endParaRPr>
          </a:p>
          <a:p>
            <a:pPr eaLnBrk="1" hangingPunct="1">
              <a:defRPr/>
            </a:pPr>
            <a:r>
              <a:rPr lang="en-US" sz="2200" b="1" dirty="0" smtClean="0">
                <a:latin typeface="Calibri" charset="0"/>
                <a:cs typeface="Calibri" charset="0"/>
              </a:rPr>
              <a:t>Second stroke:</a:t>
            </a:r>
          </a:p>
          <a:p>
            <a:pPr eaLnBrk="1" hangingPunct="1">
              <a:spcAft>
                <a:spcPts val="800"/>
              </a:spcAft>
              <a:defRPr/>
            </a:pPr>
            <a:r>
              <a:rPr lang="en-US" sz="2200" dirty="0" smtClean="0">
                <a:latin typeface="Calibri" charset="0"/>
                <a:cs typeface="Calibri" charset="0"/>
              </a:rPr>
              <a:t>Fuel/air is ignited</a:t>
            </a:r>
          </a:p>
          <a:p>
            <a:pPr eaLnBrk="1" hangingPunct="1">
              <a:spcAft>
                <a:spcPts val="800"/>
              </a:spcAft>
              <a:defRPr/>
            </a:pPr>
            <a:r>
              <a:rPr lang="en-US" sz="2200" dirty="0" smtClean="0">
                <a:latin typeface="Calibri" charset="0"/>
                <a:cs typeface="Calibri" charset="0"/>
              </a:rPr>
              <a:t>Piston driven down</a:t>
            </a:r>
          </a:p>
          <a:p>
            <a:pPr eaLnBrk="1" hangingPunct="1">
              <a:spcAft>
                <a:spcPts val="800"/>
              </a:spcAft>
              <a:defRPr/>
            </a:pPr>
            <a:r>
              <a:rPr lang="en-US" sz="2200" dirty="0" smtClean="0">
                <a:latin typeface="Calibri" charset="0"/>
                <a:cs typeface="Calibri" charset="0"/>
              </a:rPr>
              <a:t>Exhaust gas leaves cylinder</a:t>
            </a:r>
          </a:p>
          <a:p>
            <a:pPr eaLnBrk="1" hangingPunct="1">
              <a:spcAft>
                <a:spcPts val="800"/>
              </a:spcAft>
              <a:defRPr/>
            </a:pPr>
            <a:r>
              <a:rPr lang="en-US" sz="2200" dirty="0" smtClean="0">
                <a:latin typeface="Calibri" charset="0"/>
                <a:cs typeface="Calibri" charset="0"/>
              </a:rPr>
              <a:t>Fuel/air mixture enters cylinder</a:t>
            </a:r>
          </a:p>
          <a:p>
            <a:pPr eaLnBrk="1" hangingPunct="1">
              <a:spcAft>
                <a:spcPts val="800"/>
              </a:spcAft>
              <a:defRPr/>
            </a:pPr>
            <a:endParaRPr lang="en-US" sz="2200" dirty="0" smtClean="0">
              <a:latin typeface="Calibri" charset="0"/>
              <a:cs typeface="Calibri" charset="0"/>
            </a:endParaRPr>
          </a:p>
        </p:txBody>
      </p:sp>
      <p:pic>
        <p:nvPicPr>
          <p:cNvPr id="40964" name="Picture 8"/>
          <p:cNvPicPr>
            <a:picLocks noChangeAspect="1"/>
          </p:cNvPicPr>
          <p:nvPr/>
        </p:nvPicPr>
        <p:blipFill>
          <a:blip r:embed="rId3">
            <a:extLst>
              <a:ext uri="{28A0092B-C50C-407E-A947-70E740481C1C}">
                <a14:useLocalDpi xmlns:a14="http://schemas.microsoft.com/office/drawing/2010/main" val="0"/>
              </a:ext>
            </a:extLst>
          </a:blip>
          <a:srcRect l="45474"/>
          <a:stretch>
            <a:fillRect/>
          </a:stretch>
        </p:blipFill>
        <p:spPr bwMode="auto">
          <a:xfrm>
            <a:off x="6076950" y="3403600"/>
            <a:ext cx="306705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p:cNvPicPr>
            <a:picLocks noChangeAspect="1"/>
          </p:cNvPicPr>
          <p:nvPr/>
        </p:nvPicPr>
        <p:blipFill>
          <a:blip r:embed="rId3">
            <a:extLst>
              <a:ext uri="{28A0092B-C50C-407E-A947-70E740481C1C}">
                <a14:useLocalDpi xmlns:a14="http://schemas.microsoft.com/office/drawing/2010/main" val="0"/>
              </a:ext>
            </a:extLst>
          </a:blip>
          <a:srcRect r="57474" b="9258"/>
          <a:stretch>
            <a:fillRect/>
          </a:stretch>
        </p:blipFill>
        <p:spPr bwMode="auto">
          <a:xfrm>
            <a:off x="4772025" y="758825"/>
            <a:ext cx="26193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9187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76200" y="76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Two-stroke engine</a:t>
            </a:r>
          </a:p>
          <a:p>
            <a:pPr eaLnBrk="1" hangingPunct="1"/>
            <a:r>
              <a:rPr lang="en-US" sz="2600">
                <a:solidFill>
                  <a:srgbClr val="000090"/>
                </a:solidFill>
                <a:latin typeface="Calibri" charset="0"/>
              </a:rPr>
              <a:t>Simple, cheap</a:t>
            </a:r>
            <a:endParaRPr lang="en-US" sz="2600" b="1">
              <a:solidFill>
                <a:srgbClr val="000090"/>
              </a:solidFill>
              <a:latin typeface="Calibri" charset="0"/>
            </a:endParaRPr>
          </a:p>
        </p:txBody>
      </p:sp>
      <p:pic>
        <p:nvPicPr>
          <p:cNvPr id="43010" name="Picture 3" descr="twostrok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9213" y="0"/>
            <a:ext cx="52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5"/>
          <p:cNvSpPr txBox="1">
            <a:spLocks noChangeArrowheads="1"/>
          </p:cNvSpPr>
          <p:nvPr/>
        </p:nvSpPr>
        <p:spPr bwMode="auto">
          <a:xfrm>
            <a:off x="304800" y="1227138"/>
            <a:ext cx="4267200"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latin typeface="Calibri" charset="0"/>
                <a:cs typeface="Calibri" charset="0"/>
              </a:rPr>
              <a:t>Advantages: </a:t>
            </a:r>
          </a:p>
          <a:p>
            <a:pPr eaLnBrk="1" hangingPunct="1">
              <a:spcAft>
                <a:spcPts val="1000"/>
              </a:spcAft>
            </a:pPr>
            <a:r>
              <a:rPr lang="en-US" sz="2200">
                <a:solidFill>
                  <a:schemeClr val="bg1"/>
                </a:solidFill>
                <a:latin typeface="Calibri" charset="0"/>
                <a:cs typeface="Calibri" charset="0"/>
              </a:rPr>
              <a:t>Higher power-to-mass since is never </a:t>
            </a:r>
            <a:r>
              <a:rPr lang="ja-JP" altLang="en-US" sz="2200">
                <a:solidFill>
                  <a:schemeClr val="bg1"/>
                </a:solidFill>
                <a:latin typeface="Calibri" charset="0"/>
                <a:cs typeface="Calibri" charset="0"/>
              </a:rPr>
              <a:t>“</a:t>
            </a:r>
            <a:r>
              <a:rPr lang="en-US" altLang="ja-JP" sz="2200">
                <a:solidFill>
                  <a:schemeClr val="bg1"/>
                </a:solidFill>
                <a:latin typeface="Calibri" charset="0"/>
                <a:cs typeface="Calibri" charset="0"/>
              </a:rPr>
              <a:t>off</a:t>
            </a:r>
            <a:r>
              <a:rPr lang="ja-JP" altLang="en-US" sz="2200">
                <a:solidFill>
                  <a:schemeClr val="bg1"/>
                </a:solidFill>
                <a:latin typeface="Calibri" charset="0"/>
                <a:cs typeface="Calibri" charset="0"/>
              </a:rPr>
              <a:t>”</a:t>
            </a:r>
            <a:r>
              <a:rPr lang="en-US" altLang="ja-JP" sz="2200">
                <a:solidFill>
                  <a:schemeClr val="bg1"/>
                </a:solidFill>
                <a:latin typeface="Calibri" charset="0"/>
                <a:cs typeface="Calibri" charset="0"/>
              </a:rPr>
              <a:t> – each stroke is power stroke. Smoother power in one-cylinder engine</a:t>
            </a:r>
          </a:p>
          <a:p>
            <a:pPr eaLnBrk="1" hangingPunct="1">
              <a:spcAft>
                <a:spcPts val="1000"/>
              </a:spcAft>
            </a:pPr>
            <a:r>
              <a:rPr lang="en-US" sz="2200">
                <a:solidFill>
                  <a:schemeClr val="bg1"/>
                </a:solidFill>
                <a:latin typeface="Calibri" charset="0"/>
                <a:cs typeface="Calibri" charset="0"/>
              </a:rPr>
              <a:t>Therefore: engine of choice for cheap or hand-carried applications</a:t>
            </a:r>
          </a:p>
          <a:p>
            <a:pPr eaLnBrk="1" hangingPunct="1"/>
            <a:endParaRPr lang="en-US" sz="2200" b="1">
              <a:latin typeface="Calibri" charset="0"/>
              <a:cs typeface="Calibri" charset="0"/>
            </a:endParaRPr>
          </a:p>
          <a:p>
            <a:pPr eaLnBrk="1" hangingPunct="1"/>
            <a:r>
              <a:rPr lang="en-US" sz="2200" b="1">
                <a:latin typeface="Calibri" charset="0"/>
                <a:cs typeface="Calibri" charset="0"/>
              </a:rPr>
              <a:t>Disadvantages:</a:t>
            </a:r>
          </a:p>
          <a:p>
            <a:pPr eaLnBrk="1" hangingPunct="1"/>
            <a:r>
              <a:rPr lang="en-US" sz="2200">
                <a:solidFill>
                  <a:srgbClr val="FFFFFF"/>
                </a:solidFill>
                <a:latin typeface="Calibri" charset="0"/>
                <a:cs typeface="Calibri" charset="0"/>
              </a:rPr>
              <a:t>Some unburned fuel escapes </a:t>
            </a:r>
          </a:p>
          <a:p>
            <a:pPr eaLnBrk="1" hangingPunct="1"/>
            <a:r>
              <a:rPr lang="en-US" sz="2200">
                <a:solidFill>
                  <a:srgbClr val="FFFFFF"/>
                </a:solidFill>
                <a:latin typeface="Calibri" charset="0"/>
                <a:cs typeface="Calibri" charset="0"/>
              </a:rPr>
              <a:t>– very polluting</a:t>
            </a:r>
          </a:p>
          <a:p>
            <a:pPr eaLnBrk="1" hangingPunct="1"/>
            <a:endParaRPr lang="en-US" sz="2200">
              <a:solidFill>
                <a:srgbClr val="FFFFFF"/>
              </a:solidFill>
              <a:latin typeface="Calibri" charset="0"/>
              <a:cs typeface="Calibri" charset="0"/>
            </a:endParaRPr>
          </a:p>
          <a:p>
            <a:pPr eaLnBrk="1" hangingPunct="1"/>
            <a:r>
              <a:rPr lang="en-US" sz="2200">
                <a:solidFill>
                  <a:srgbClr val="FFFFFF"/>
                </a:solidFill>
                <a:latin typeface="Calibri" charset="0"/>
                <a:cs typeface="Calibri" charset="0"/>
              </a:rPr>
              <a:t>Since fuel fills crankcase, lubricating oil must be mixed into fuel mixture </a:t>
            </a:r>
            <a:r>
              <a:rPr lang="en-US" sz="2200" i="1">
                <a:solidFill>
                  <a:srgbClr val="FFFFFF"/>
                </a:solidFill>
                <a:latin typeface="Calibri" charset="0"/>
                <a:cs typeface="Calibri" charset="0"/>
              </a:rPr>
              <a:t>– even more polluting</a:t>
            </a:r>
          </a:p>
        </p:txBody>
      </p:sp>
    </p:spTree>
    <p:extLst>
      <p:ext uri="{BB962C8B-B14F-4D97-AF65-F5344CB8AC3E}">
        <p14:creationId xmlns:p14="http://schemas.microsoft.com/office/powerpoint/2010/main" val="33809625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76200" y="76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Two-stroke engine</a:t>
            </a:r>
          </a:p>
          <a:p>
            <a:pPr eaLnBrk="1" hangingPunct="1"/>
            <a:r>
              <a:rPr lang="en-US" sz="2600">
                <a:solidFill>
                  <a:srgbClr val="000090"/>
                </a:solidFill>
                <a:latin typeface="Calibri" charset="0"/>
              </a:rPr>
              <a:t>Simple, cheap</a:t>
            </a:r>
            <a:endParaRPr lang="en-US" sz="2600" b="1">
              <a:solidFill>
                <a:srgbClr val="000090"/>
              </a:solidFill>
              <a:latin typeface="Calibri" charset="0"/>
            </a:endParaRPr>
          </a:p>
        </p:txBody>
      </p:sp>
      <p:pic>
        <p:nvPicPr>
          <p:cNvPr id="45058" name="Picture 3" descr="twostrok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9213" y="0"/>
            <a:ext cx="52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304800" y="1227138"/>
            <a:ext cx="4267200"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latin typeface="Calibri" charset="0"/>
                <a:cs typeface="Calibri" charset="0"/>
              </a:rPr>
              <a:t>Advantages: </a:t>
            </a:r>
          </a:p>
          <a:p>
            <a:pPr eaLnBrk="1" hangingPunct="1">
              <a:spcAft>
                <a:spcPts val="1000"/>
              </a:spcAft>
            </a:pPr>
            <a:r>
              <a:rPr lang="en-US" sz="2200">
                <a:latin typeface="Calibri" charset="0"/>
                <a:cs typeface="Calibri" charset="0"/>
              </a:rPr>
              <a:t>Higher power-to-mass since is never </a:t>
            </a:r>
            <a:r>
              <a:rPr lang="ja-JP" altLang="en-US" sz="2200">
                <a:latin typeface="Calibri" charset="0"/>
                <a:cs typeface="Calibri" charset="0"/>
              </a:rPr>
              <a:t>“</a:t>
            </a:r>
            <a:r>
              <a:rPr lang="en-US" altLang="ja-JP" sz="2200">
                <a:latin typeface="Calibri" charset="0"/>
                <a:cs typeface="Calibri" charset="0"/>
              </a:rPr>
              <a:t>off</a:t>
            </a:r>
            <a:r>
              <a:rPr lang="ja-JP" altLang="en-US" sz="2200">
                <a:latin typeface="Calibri" charset="0"/>
                <a:cs typeface="Calibri" charset="0"/>
              </a:rPr>
              <a:t>”</a:t>
            </a:r>
            <a:r>
              <a:rPr lang="en-US" altLang="ja-JP" sz="2200">
                <a:latin typeface="Calibri" charset="0"/>
                <a:cs typeface="Calibri" charset="0"/>
              </a:rPr>
              <a:t> – each stroke is power stroke. Smoother power in one-cylinder engine</a:t>
            </a:r>
          </a:p>
          <a:p>
            <a:pPr eaLnBrk="1" hangingPunct="1">
              <a:spcAft>
                <a:spcPts val="1000"/>
              </a:spcAft>
            </a:pPr>
            <a:r>
              <a:rPr lang="en-US" sz="2200">
                <a:latin typeface="Calibri" charset="0"/>
                <a:cs typeface="Calibri" charset="0"/>
              </a:rPr>
              <a:t>Therefore: engine of choice for cheap or hand-carried applications</a:t>
            </a:r>
          </a:p>
          <a:p>
            <a:pPr eaLnBrk="1" hangingPunct="1"/>
            <a:endParaRPr lang="en-US" sz="2200" b="1">
              <a:latin typeface="Calibri" charset="0"/>
              <a:cs typeface="Calibri" charset="0"/>
            </a:endParaRPr>
          </a:p>
          <a:p>
            <a:pPr eaLnBrk="1" hangingPunct="1"/>
            <a:r>
              <a:rPr lang="en-US" sz="2200" b="1">
                <a:latin typeface="Calibri" charset="0"/>
                <a:cs typeface="Calibri" charset="0"/>
              </a:rPr>
              <a:t>Disadvantages:</a:t>
            </a:r>
          </a:p>
          <a:p>
            <a:pPr eaLnBrk="1" hangingPunct="1"/>
            <a:r>
              <a:rPr lang="en-US" sz="2200">
                <a:latin typeface="Calibri" charset="0"/>
                <a:cs typeface="Calibri" charset="0"/>
              </a:rPr>
              <a:t>Some unburned fuel escapes </a:t>
            </a:r>
          </a:p>
          <a:p>
            <a:pPr eaLnBrk="1" hangingPunct="1"/>
            <a:r>
              <a:rPr lang="en-US" sz="2200">
                <a:latin typeface="Calibri" charset="0"/>
                <a:cs typeface="Calibri" charset="0"/>
              </a:rPr>
              <a:t>– very polluting</a:t>
            </a:r>
          </a:p>
          <a:p>
            <a:pPr eaLnBrk="1" hangingPunct="1"/>
            <a:endParaRPr lang="en-US" sz="2200">
              <a:latin typeface="Calibri" charset="0"/>
              <a:cs typeface="Calibri" charset="0"/>
            </a:endParaRPr>
          </a:p>
          <a:p>
            <a:pPr eaLnBrk="1" hangingPunct="1"/>
            <a:r>
              <a:rPr lang="en-US" sz="2200">
                <a:latin typeface="Calibri" charset="0"/>
                <a:cs typeface="Calibri" charset="0"/>
              </a:rPr>
              <a:t>Since fuel fills crankcase, lubricating oil must be mixed into fuel mixture </a:t>
            </a:r>
            <a:r>
              <a:rPr lang="en-US" sz="2200" i="1">
                <a:latin typeface="Calibri" charset="0"/>
                <a:cs typeface="Calibri" charset="0"/>
              </a:rPr>
              <a:t>– even more polluting</a:t>
            </a:r>
          </a:p>
        </p:txBody>
      </p:sp>
    </p:spTree>
    <p:extLst>
      <p:ext uri="{BB962C8B-B14F-4D97-AF65-F5344CB8AC3E}">
        <p14:creationId xmlns:p14="http://schemas.microsoft.com/office/powerpoint/2010/main" val="251097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76200" y="76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Four-stroke engine: </a:t>
            </a:r>
            <a:r>
              <a:rPr lang="en-US" sz="2600">
                <a:latin typeface="Calibri" charset="0"/>
              </a:rPr>
              <a:t>Otto cycle</a:t>
            </a:r>
          </a:p>
          <a:p>
            <a:pPr eaLnBrk="1" hangingPunct="1"/>
            <a:r>
              <a:rPr lang="en-US" sz="2600">
                <a:solidFill>
                  <a:srgbClr val="000090"/>
                </a:solidFill>
                <a:latin typeface="Calibri" charset="0"/>
              </a:rPr>
              <a:t>driver of most transportation</a:t>
            </a:r>
            <a:endParaRPr lang="en-US" sz="2600" b="1">
              <a:solidFill>
                <a:srgbClr val="000090"/>
              </a:solidFill>
              <a:latin typeface="Calibri" charset="0"/>
            </a:endParaRPr>
          </a:p>
        </p:txBody>
      </p:sp>
      <p:sp>
        <p:nvSpPr>
          <p:cNvPr id="47106" name="TextBox 4"/>
          <p:cNvSpPr txBox="1">
            <a:spLocks noChangeArrowheads="1"/>
          </p:cNvSpPr>
          <p:nvPr/>
        </p:nvSpPr>
        <p:spPr bwMode="auto">
          <a:xfrm>
            <a:off x="457200" y="14478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a:solidFill>
                  <a:srgbClr val="000090"/>
                </a:solidFill>
                <a:latin typeface="Calibri" charset="0"/>
              </a:rPr>
              <a:t>  </a:t>
            </a:r>
            <a:endParaRPr lang="en-US" sz="1800">
              <a:latin typeface="Calibri" charset="0"/>
            </a:endParaRPr>
          </a:p>
        </p:txBody>
      </p:sp>
      <p:sp>
        <p:nvSpPr>
          <p:cNvPr id="47107" name="TextBox 5"/>
          <p:cNvSpPr txBox="1">
            <a:spLocks noChangeArrowheads="1"/>
          </p:cNvSpPr>
          <p:nvPr/>
        </p:nvSpPr>
        <p:spPr bwMode="auto">
          <a:xfrm>
            <a:off x="304800" y="1600200"/>
            <a:ext cx="42672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latin typeface="Calibri" charset="0"/>
                <a:cs typeface="Calibri" charset="0"/>
              </a:rPr>
              <a:t>One preparation cycle and one power cycle </a:t>
            </a:r>
            <a:r>
              <a:rPr lang="en-US" sz="2200" b="1" i="1">
                <a:latin typeface="Calibri" charset="0"/>
                <a:cs typeface="Calibri" charset="0"/>
              </a:rPr>
              <a:t>(down/up/down/up)</a:t>
            </a:r>
          </a:p>
          <a:p>
            <a:pPr eaLnBrk="1" hangingPunct="1"/>
            <a:endParaRPr lang="en-US" sz="2200">
              <a:latin typeface="Calibri" charset="0"/>
              <a:cs typeface="Calibri" charset="0"/>
            </a:endParaRPr>
          </a:p>
          <a:p>
            <a:pPr eaLnBrk="1" hangingPunct="1">
              <a:buFontTx/>
              <a:buAutoNum type="arabicPeriod"/>
            </a:pPr>
            <a:r>
              <a:rPr lang="en-US" sz="2200">
                <a:latin typeface="Calibri" charset="0"/>
                <a:cs typeface="Calibri" charset="0"/>
              </a:rPr>
              <a:t>Intake</a:t>
            </a:r>
          </a:p>
          <a:p>
            <a:pPr eaLnBrk="1" hangingPunct="1">
              <a:buFontTx/>
              <a:buAutoNum type="arabicPeriod"/>
            </a:pPr>
            <a:r>
              <a:rPr lang="en-US" sz="2200">
                <a:latin typeface="Calibri" charset="0"/>
                <a:cs typeface="Calibri" charset="0"/>
              </a:rPr>
              <a:t>Compression</a:t>
            </a:r>
          </a:p>
          <a:p>
            <a:pPr eaLnBrk="1" hangingPunct="1">
              <a:buFontTx/>
              <a:buAutoNum type="arabicPeriod"/>
            </a:pPr>
            <a:r>
              <a:rPr lang="en-US" sz="2200">
                <a:latin typeface="Calibri" charset="0"/>
                <a:cs typeface="Calibri" charset="0"/>
              </a:rPr>
              <a:t>Combustion</a:t>
            </a:r>
            <a:endParaRPr lang="en-US" sz="2200" i="1">
              <a:latin typeface="Calibri" charset="0"/>
              <a:cs typeface="Calibri" charset="0"/>
            </a:endParaRPr>
          </a:p>
          <a:p>
            <a:pPr eaLnBrk="1" hangingPunct="1">
              <a:buFontTx/>
              <a:buAutoNum type="arabicPeriod"/>
            </a:pPr>
            <a:r>
              <a:rPr lang="en-US" sz="2200">
                <a:latin typeface="Calibri" charset="0"/>
                <a:cs typeface="Calibri" charset="0"/>
              </a:rPr>
              <a:t>Expansion </a:t>
            </a:r>
            <a:r>
              <a:rPr lang="en-US" sz="2200" i="1">
                <a:latin typeface="Calibri" charset="0"/>
                <a:cs typeface="Calibri" charset="0"/>
              </a:rPr>
              <a:t>(Exhaust)</a:t>
            </a:r>
          </a:p>
          <a:p>
            <a:pPr eaLnBrk="1" hangingPunct="1">
              <a:buFontTx/>
              <a:buAutoNum type="arabicPeriod"/>
            </a:pPr>
            <a:endParaRPr lang="en-US" sz="2200">
              <a:latin typeface="Calibri" charset="0"/>
              <a:cs typeface="Calibri" charset="0"/>
            </a:endParaRPr>
          </a:p>
          <a:p>
            <a:pPr eaLnBrk="1" hangingPunct="1"/>
            <a:r>
              <a:rPr lang="en-US" sz="2200">
                <a:latin typeface="Calibri" charset="0"/>
                <a:cs typeface="Calibri" charset="0"/>
              </a:rPr>
              <a:t>Note use of spark plug to set off combustion (same for 2-stroke)</a:t>
            </a:r>
          </a:p>
          <a:p>
            <a:pPr eaLnBrk="1" hangingPunct="1"/>
            <a:endParaRPr lang="en-US" sz="2200">
              <a:latin typeface="Calibri" charset="0"/>
              <a:cs typeface="Calibri" charset="0"/>
            </a:endParaRPr>
          </a:p>
          <a:p>
            <a:pPr eaLnBrk="1" hangingPunct="1"/>
            <a:endParaRPr lang="en-US" sz="2200">
              <a:latin typeface="Calibri" charset="0"/>
              <a:cs typeface="Calibri" charset="0"/>
            </a:endParaRPr>
          </a:p>
          <a:p>
            <a:pPr eaLnBrk="1" hangingPunct="1"/>
            <a:endParaRPr lang="en-US" sz="2200">
              <a:latin typeface="Calibri" charset="0"/>
              <a:cs typeface="Calibri" charset="0"/>
            </a:endParaRPr>
          </a:p>
          <a:p>
            <a:pPr eaLnBrk="1" hangingPunct="1"/>
            <a:endParaRPr lang="en-US" sz="2200">
              <a:latin typeface="Calibri" charset="0"/>
              <a:cs typeface="Calibri" charset="0"/>
            </a:endParaRPr>
          </a:p>
          <a:p>
            <a:pPr eaLnBrk="1" hangingPunct="1"/>
            <a:endParaRPr lang="en-US" sz="1800"/>
          </a:p>
        </p:txBody>
      </p:sp>
      <p:pic>
        <p:nvPicPr>
          <p:cNvPr id="47108" name="Picture 6" descr="engine-animati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7500"/>
            <a:ext cx="4191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2384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76200" y="76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Four-stroke engine: </a:t>
            </a:r>
            <a:r>
              <a:rPr lang="en-US" sz="2600">
                <a:latin typeface="Calibri" charset="0"/>
              </a:rPr>
              <a:t>Otto cycle</a:t>
            </a:r>
            <a:endParaRPr lang="en-US" sz="2600" b="1">
              <a:latin typeface="Calibri" charset="0"/>
            </a:endParaRPr>
          </a:p>
          <a:p>
            <a:pPr eaLnBrk="1" hangingPunct="1"/>
            <a:r>
              <a:rPr lang="en-US" sz="2600">
                <a:solidFill>
                  <a:srgbClr val="000090"/>
                </a:solidFill>
                <a:latin typeface="Calibri" charset="0"/>
              </a:rPr>
              <a:t>driver of most transportation</a:t>
            </a:r>
            <a:endParaRPr lang="en-US" sz="2600" b="1">
              <a:solidFill>
                <a:srgbClr val="000090"/>
              </a:solidFill>
              <a:latin typeface="Calibri" charset="0"/>
            </a:endParaRPr>
          </a:p>
        </p:txBody>
      </p:sp>
      <p:sp>
        <p:nvSpPr>
          <p:cNvPr id="49154" name="TextBox 4"/>
          <p:cNvSpPr txBox="1">
            <a:spLocks noChangeArrowheads="1"/>
          </p:cNvSpPr>
          <p:nvPr/>
        </p:nvSpPr>
        <p:spPr bwMode="auto">
          <a:xfrm>
            <a:off x="457200" y="14478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en-US">
                <a:solidFill>
                  <a:srgbClr val="000090"/>
                </a:solidFill>
                <a:latin typeface="Calibri" charset="0"/>
              </a:rPr>
              <a:t>  </a:t>
            </a:r>
            <a:endParaRPr lang="en-US" sz="1800">
              <a:latin typeface="Calibri" charset="0"/>
            </a:endParaRPr>
          </a:p>
        </p:txBody>
      </p:sp>
      <p:sp>
        <p:nvSpPr>
          <p:cNvPr id="49155" name="TextBox 5"/>
          <p:cNvSpPr txBox="1">
            <a:spLocks noChangeArrowheads="1"/>
          </p:cNvSpPr>
          <p:nvPr/>
        </p:nvSpPr>
        <p:spPr bwMode="auto">
          <a:xfrm>
            <a:off x="304800" y="1143000"/>
            <a:ext cx="42672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latin typeface="Calibri" charset="0"/>
                <a:cs typeface="Calibri" charset="0"/>
              </a:rPr>
              <a:t>Advantages: </a:t>
            </a:r>
          </a:p>
          <a:p>
            <a:pPr eaLnBrk="1" hangingPunct="1"/>
            <a:r>
              <a:rPr lang="en-US" sz="2200">
                <a:latin typeface="Calibri" charset="0"/>
                <a:cs typeface="Calibri" charset="0"/>
              </a:rPr>
              <a:t>Produces heated, compressed, very dense fuel/air mixture</a:t>
            </a:r>
          </a:p>
          <a:p>
            <a:pPr eaLnBrk="1" hangingPunct="1"/>
            <a:endParaRPr lang="en-US" sz="2200">
              <a:latin typeface="Calibri" charset="0"/>
              <a:cs typeface="Calibri" charset="0"/>
            </a:endParaRPr>
          </a:p>
          <a:p>
            <a:pPr eaLnBrk="1" hangingPunct="1"/>
            <a:r>
              <a:rPr lang="en-US" sz="2200">
                <a:latin typeface="Calibri" charset="0"/>
                <a:cs typeface="Calibri" charset="0"/>
              </a:rPr>
              <a:t>Separation of unburnt fuel/air from combustion cycle</a:t>
            </a:r>
          </a:p>
          <a:p>
            <a:pPr eaLnBrk="1" hangingPunct="1"/>
            <a:endParaRPr lang="en-US" sz="2200">
              <a:latin typeface="Calibri" charset="0"/>
              <a:cs typeface="Calibri" charset="0"/>
            </a:endParaRPr>
          </a:p>
          <a:p>
            <a:pPr eaLnBrk="1" hangingPunct="1"/>
            <a:r>
              <a:rPr lang="en-US" sz="2200" b="1">
                <a:latin typeface="Calibri" charset="0"/>
                <a:cs typeface="Calibri" charset="0"/>
              </a:rPr>
              <a:t>Disadvantages:</a:t>
            </a:r>
          </a:p>
          <a:p>
            <a:pPr eaLnBrk="1" hangingPunct="1"/>
            <a:r>
              <a:rPr lang="ja-JP" altLang="en-US" sz="2200">
                <a:latin typeface="Calibri" charset="0"/>
                <a:cs typeface="Calibri" charset="0"/>
              </a:rPr>
              <a:t>“</a:t>
            </a:r>
            <a:r>
              <a:rPr lang="en-US" altLang="ja-JP" sz="2200">
                <a:latin typeface="Calibri" charset="0"/>
                <a:cs typeface="Calibri" charset="0"/>
              </a:rPr>
              <a:t>off</a:t>
            </a:r>
            <a:r>
              <a:rPr lang="ja-JP" altLang="en-US" sz="2200">
                <a:latin typeface="Calibri" charset="0"/>
                <a:cs typeface="Calibri" charset="0"/>
              </a:rPr>
              <a:t>”</a:t>
            </a:r>
            <a:r>
              <a:rPr lang="en-US" altLang="ja-JP" sz="2200">
                <a:latin typeface="Calibri" charset="0"/>
                <a:cs typeface="Calibri" charset="0"/>
              </a:rPr>
              <a:t> half the time – half the power-to-mass ratio that it might have</a:t>
            </a:r>
          </a:p>
          <a:p>
            <a:pPr eaLnBrk="1" hangingPunct="1"/>
            <a:endParaRPr lang="en-US" sz="2200">
              <a:latin typeface="Calibri" charset="0"/>
              <a:cs typeface="Calibri" charset="0"/>
            </a:endParaRPr>
          </a:p>
          <a:p>
            <a:pPr eaLnBrk="1" hangingPunct="1"/>
            <a:r>
              <a:rPr lang="en-US" sz="2200">
                <a:latin typeface="Calibri" charset="0"/>
                <a:cs typeface="Calibri" charset="0"/>
              </a:rPr>
              <a:t>Generally have at least two cylinders, so that when one is </a:t>
            </a:r>
            <a:r>
              <a:rPr lang="ja-JP" altLang="en-US" sz="2200">
                <a:latin typeface="Calibri" charset="0"/>
                <a:cs typeface="Calibri" charset="0"/>
              </a:rPr>
              <a:t>“</a:t>
            </a:r>
            <a:r>
              <a:rPr lang="en-US" altLang="ja-JP" sz="2200">
                <a:latin typeface="Calibri" charset="0"/>
                <a:cs typeface="Calibri" charset="0"/>
              </a:rPr>
              <a:t>off</a:t>
            </a:r>
            <a:r>
              <a:rPr lang="ja-JP" altLang="en-US" sz="2200">
                <a:latin typeface="Calibri" charset="0"/>
                <a:cs typeface="Calibri" charset="0"/>
              </a:rPr>
              <a:t>”</a:t>
            </a:r>
            <a:r>
              <a:rPr lang="en-US" altLang="ja-JP" sz="2200">
                <a:latin typeface="Calibri" charset="0"/>
                <a:cs typeface="Calibri" charset="0"/>
              </a:rPr>
              <a:t> the other can provide the push to keep rotating the shaft</a:t>
            </a:r>
          </a:p>
          <a:p>
            <a:pPr eaLnBrk="1" hangingPunct="1"/>
            <a:endParaRPr lang="en-US" sz="1800"/>
          </a:p>
        </p:txBody>
      </p:sp>
      <p:pic>
        <p:nvPicPr>
          <p:cNvPr id="49156" name="Picture 6" descr="engine-animati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7500"/>
            <a:ext cx="4191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2043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us_windmap_80meters.png"/>
          <p:cNvPicPr>
            <a:picLocks noChangeAspect="1"/>
          </p:cNvPicPr>
          <p:nvPr/>
        </p:nvPicPr>
        <p:blipFill>
          <a:blip r:embed="rId2">
            <a:extLst>
              <a:ext uri="{28A0092B-C50C-407E-A947-70E740481C1C}">
                <a14:useLocalDpi xmlns:a14="http://schemas.microsoft.com/office/drawing/2010/main" val="0"/>
              </a:ext>
            </a:extLst>
          </a:blip>
          <a:srcRect l="1817" t="2353" r="1817" b="4706"/>
          <a:stretch>
            <a:fillRect/>
          </a:stretch>
        </p:blipFill>
        <p:spPr bwMode="auto">
          <a:xfrm>
            <a:off x="92075" y="285750"/>
            <a:ext cx="8904288"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692150" y="0"/>
            <a:ext cx="7827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000" b="1">
                <a:latin typeface="Calibri" charset="0"/>
                <a:cs typeface="Calibri" charset="0"/>
              </a:rPr>
              <a:t>“</a:t>
            </a:r>
            <a:r>
              <a:rPr lang="en-US" sz="3000" b="1">
                <a:latin typeface="Calibri" charset="0"/>
                <a:cs typeface="Calibri" charset="0"/>
              </a:rPr>
              <a:t>Wind belt</a:t>
            </a:r>
            <a:r>
              <a:rPr lang="ja-JP" altLang="en-US" sz="3000" b="1">
                <a:latin typeface="Calibri" charset="0"/>
                <a:cs typeface="Calibri" charset="0"/>
              </a:rPr>
              <a:t>”</a:t>
            </a:r>
            <a:r>
              <a:rPr lang="en-US" sz="3000" b="1">
                <a:latin typeface="Calibri" charset="0"/>
                <a:cs typeface="Calibri" charset="0"/>
              </a:rPr>
              <a:t> runs through the middle of the U.S.</a:t>
            </a:r>
          </a:p>
        </p:txBody>
      </p:sp>
    </p:spTree>
    <p:extLst>
      <p:ext uri="{BB962C8B-B14F-4D97-AF65-F5344CB8AC3E}">
        <p14:creationId xmlns:p14="http://schemas.microsoft.com/office/powerpoint/2010/main" val="6403698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2"/>
          <p:cNvSpPr txBox="1">
            <a:spLocks noChangeArrowheads="1"/>
          </p:cNvSpPr>
          <p:nvPr/>
        </p:nvSpPr>
        <p:spPr bwMode="auto">
          <a:xfrm>
            <a:off x="0" y="1428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a:latin typeface="Calibri" charset="0"/>
                <a:cs typeface="Calibri" charset="0"/>
              </a:rPr>
              <a:t>What</a:t>
            </a:r>
            <a:r>
              <a:rPr lang="ja-JP" altLang="en-US" sz="3000" b="1">
                <a:latin typeface="Calibri" charset="0"/>
                <a:cs typeface="Calibri" charset="0"/>
              </a:rPr>
              <a:t>’</a:t>
            </a:r>
            <a:r>
              <a:rPr lang="en-US" sz="3000" b="1">
                <a:latin typeface="Calibri" charset="0"/>
                <a:cs typeface="Calibri" charset="0"/>
              </a:rPr>
              <a:t>s driving wind power growth in U.S.?</a:t>
            </a:r>
          </a:p>
          <a:p>
            <a:pPr eaLnBrk="1" hangingPunct="1"/>
            <a:r>
              <a:rPr lang="en-US" i="1">
                <a:solidFill>
                  <a:schemeClr val="tx2"/>
                </a:solidFill>
                <a:latin typeface="Calibri" charset="0"/>
                <a:cs typeface="Calibri" charset="0"/>
              </a:rPr>
              <a:t>Wind is biggest installation type, but not always in obvious locations </a:t>
            </a:r>
          </a:p>
        </p:txBody>
      </p:sp>
      <p:sp>
        <p:nvSpPr>
          <p:cNvPr id="22532" name="TextBox 4"/>
          <p:cNvSpPr txBox="1">
            <a:spLocks noChangeArrowheads="1"/>
          </p:cNvSpPr>
          <p:nvPr/>
        </p:nvSpPr>
        <p:spPr bwMode="auto">
          <a:xfrm>
            <a:off x="6477000" y="6248400"/>
            <a:ext cx="2362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dirty="0">
                <a:solidFill>
                  <a:srgbClr val="284CB3"/>
                </a:solidFill>
                <a:latin typeface="Calibri" charset="0"/>
                <a:cs typeface="Calibri" charset="0"/>
              </a:rPr>
              <a:t>Figure: </a:t>
            </a:r>
            <a:r>
              <a:rPr lang="en-US" sz="1600" i="1" dirty="0" smtClean="0">
                <a:solidFill>
                  <a:srgbClr val="284CB3"/>
                </a:solidFill>
                <a:latin typeface="Calibri" charset="0"/>
                <a:cs typeface="Calibri" charset="0"/>
              </a:rPr>
              <a:t>NREL, from Wiser and </a:t>
            </a:r>
            <a:r>
              <a:rPr lang="en-US" sz="1600" i="1" dirty="0" err="1" smtClean="0">
                <a:solidFill>
                  <a:srgbClr val="284CB3"/>
                </a:solidFill>
                <a:latin typeface="Calibri" charset="0"/>
                <a:cs typeface="Calibri" charset="0"/>
              </a:rPr>
              <a:t>Bolinger</a:t>
            </a:r>
            <a:r>
              <a:rPr lang="en-US" sz="1600" i="1" dirty="0" smtClean="0">
                <a:solidFill>
                  <a:srgbClr val="284CB3"/>
                </a:solidFill>
                <a:latin typeface="Calibri" charset="0"/>
                <a:cs typeface="Calibri" charset="0"/>
              </a:rPr>
              <a:t> 2012</a:t>
            </a:r>
            <a:endParaRPr lang="en-US" sz="1600" i="1" dirty="0">
              <a:solidFill>
                <a:srgbClr val="284CB3"/>
              </a:solidFill>
              <a:latin typeface="Calibri" charset="0"/>
              <a:cs typeface="Calibri" charset="0"/>
            </a:endParaRPr>
          </a:p>
        </p:txBody>
      </p:sp>
      <p:sp>
        <p:nvSpPr>
          <p:cNvPr id="22533" name="TextBox 6"/>
          <p:cNvSpPr txBox="1">
            <a:spLocks noChangeArrowheads="1"/>
          </p:cNvSpPr>
          <p:nvPr/>
        </p:nvSpPr>
        <p:spPr bwMode="auto">
          <a:xfrm>
            <a:off x="6553200" y="990600"/>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284CB3"/>
                </a:solidFill>
                <a:latin typeface="Calibri" charset="0"/>
                <a:cs typeface="Calibri" charset="0"/>
              </a:rPr>
              <a:t>in 2009</a:t>
            </a:r>
          </a:p>
        </p:txBody>
      </p:sp>
      <p:pic>
        <p:nvPicPr>
          <p:cNvPr id="2" name="Picture 1" descr="Screen shot 2014-05-15 at 1.12.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14400"/>
            <a:ext cx="8978900" cy="5943600"/>
          </a:xfrm>
          <a:prstGeom prst="rect">
            <a:avLst/>
          </a:prstGeom>
        </p:spPr>
      </p:pic>
    </p:spTree>
    <p:extLst>
      <p:ext uri="{BB962C8B-B14F-4D97-AF65-F5344CB8AC3E}">
        <p14:creationId xmlns:p14="http://schemas.microsoft.com/office/powerpoint/2010/main" val="14758730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smtClean="0">
                <a:latin typeface="Calibri" charset="0"/>
              </a:rPr>
              <a:t>Wind power </a:t>
            </a:r>
            <a:r>
              <a:rPr lang="en-US" sz="2600" b="1" dirty="0" err="1" smtClean="0">
                <a:latin typeface="Calibri" charset="0"/>
              </a:rPr>
              <a:t>levelized</a:t>
            </a:r>
            <a:r>
              <a:rPr lang="en-US" sz="2600" b="1" dirty="0" smtClean="0">
                <a:latin typeface="Calibri" charset="0"/>
              </a:rPr>
              <a:t> costs differ by location</a:t>
            </a:r>
            <a:endParaRPr lang="en-US" sz="2600" b="1" dirty="0">
              <a:latin typeface="Calibri" charset="0"/>
            </a:endParaRPr>
          </a:p>
        </p:txBody>
      </p:sp>
      <p:sp>
        <p:nvSpPr>
          <p:cNvPr id="30723" name="TextBox 5"/>
          <p:cNvSpPr txBox="1">
            <a:spLocks noChangeArrowheads="1"/>
          </p:cNvSpPr>
          <p:nvPr/>
        </p:nvSpPr>
        <p:spPr bwMode="auto">
          <a:xfrm>
            <a:off x="533400" y="533400"/>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a:solidFill>
                  <a:srgbClr val="000090"/>
                </a:solidFill>
                <a:latin typeface="Calibri" charset="0"/>
              </a:rPr>
              <a:t>(</a:t>
            </a:r>
            <a:r>
              <a:rPr lang="en-US" i="1" dirty="0" smtClean="0">
                <a:solidFill>
                  <a:srgbClr val="000090"/>
                </a:solidFill>
                <a:latin typeface="Calibri" charset="0"/>
              </a:rPr>
              <a:t>Note: these costs include effect of federal subsidies)</a:t>
            </a:r>
            <a:endParaRPr lang="en-US" i="1" dirty="0">
              <a:solidFill>
                <a:srgbClr val="000090"/>
              </a:solidFill>
              <a:latin typeface="Calibri" charset="0"/>
            </a:endParaRPr>
          </a:p>
        </p:txBody>
      </p:sp>
      <p:pic>
        <p:nvPicPr>
          <p:cNvPr id="2" name="Picture 1" descr="Screen Shot 2015-05-21 at 2.34.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19200"/>
            <a:ext cx="10285177" cy="4953000"/>
          </a:xfrm>
          <a:prstGeom prst="rect">
            <a:avLst/>
          </a:prstGeom>
        </p:spPr>
      </p:pic>
    </p:spTree>
    <p:extLst>
      <p:ext uri="{BB962C8B-B14F-4D97-AF65-F5344CB8AC3E}">
        <p14:creationId xmlns:p14="http://schemas.microsoft.com/office/powerpoint/2010/main" val="25560460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458788"/>
            <a:ext cx="84709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1905000" y="0"/>
            <a:ext cx="5490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solidFill>
                  <a:srgbClr val="000090"/>
                </a:solidFill>
                <a:latin typeface="Calibri" charset="0"/>
                <a:cs typeface="Calibri" charset="0"/>
              </a:rPr>
              <a:t>Wind is better offshore than onshore</a:t>
            </a:r>
            <a:endParaRPr lang="en-US" sz="2800" dirty="0">
              <a:solidFill>
                <a:srgbClr val="000090"/>
              </a:solidFill>
              <a:latin typeface="Calibri" charset="0"/>
              <a:cs typeface="Calibri" charset="0"/>
            </a:endParaRPr>
          </a:p>
        </p:txBody>
      </p:sp>
    </p:spTree>
    <p:extLst>
      <p:ext uri="{BB962C8B-B14F-4D97-AF65-F5344CB8AC3E}">
        <p14:creationId xmlns:p14="http://schemas.microsoft.com/office/powerpoint/2010/main" val="31456754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76200" y="0"/>
            <a:ext cx="8915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latin typeface="Calibri" charset="0"/>
                <a:cs typeface="Calibri" charset="0"/>
              </a:rPr>
              <a:t>Even relatively bad on-shore wind is more cost-effective than almost all offshore wind</a:t>
            </a:r>
          </a:p>
          <a:p>
            <a:pPr eaLnBrk="1" hangingPunct="1"/>
            <a:endParaRPr lang="en-US" sz="2000" b="1" i="1"/>
          </a:p>
        </p:txBody>
      </p:sp>
      <p:pic>
        <p:nvPicPr>
          <p:cNvPr id="19459" name="Picture 8" descr="wpa_update.png"/>
          <p:cNvPicPr>
            <a:picLocks noChangeAspect="1"/>
          </p:cNvPicPr>
          <p:nvPr/>
        </p:nvPicPr>
        <p:blipFill>
          <a:blip r:embed="rId2">
            <a:extLst>
              <a:ext uri="{28A0092B-C50C-407E-A947-70E740481C1C}">
                <a14:useLocalDpi xmlns:a14="http://schemas.microsoft.com/office/drawing/2010/main" val="0"/>
              </a:ext>
            </a:extLst>
          </a:blip>
          <a:srcRect t="15999"/>
          <a:stretch>
            <a:fillRect/>
          </a:stretch>
        </p:blipFill>
        <p:spPr bwMode="auto">
          <a:xfrm>
            <a:off x="0" y="109696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0"/>
          <p:cNvSpPr txBox="1">
            <a:spLocks noChangeArrowheads="1"/>
          </p:cNvSpPr>
          <p:nvPr/>
        </p:nvSpPr>
        <p:spPr bwMode="auto">
          <a:xfrm>
            <a:off x="7315200" y="6488113"/>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a:latin typeface="Calibri" charset="0"/>
                <a:cs typeface="Calibri" charset="0"/>
              </a:rPr>
              <a:t>Image: NREL</a:t>
            </a:r>
          </a:p>
        </p:txBody>
      </p:sp>
    </p:spTree>
    <p:extLst>
      <p:ext uri="{BB962C8B-B14F-4D97-AF65-F5344CB8AC3E}">
        <p14:creationId xmlns:p14="http://schemas.microsoft.com/office/powerpoint/2010/main" val="11812327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6200" y="762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latin typeface="Calibri" charset="0"/>
              </a:rPr>
              <a:t>Electrical grid operation: basic questions</a:t>
            </a:r>
          </a:p>
        </p:txBody>
      </p:sp>
      <p:sp>
        <p:nvSpPr>
          <p:cNvPr id="30723" name="TextBox 5"/>
          <p:cNvSpPr txBox="1">
            <a:spLocks noChangeArrowheads="1"/>
          </p:cNvSpPr>
          <p:nvPr/>
        </p:nvSpPr>
        <p:spPr bwMode="auto">
          <a:xfrm>
            <a:off x="533400" y="533400"/>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solidFill>
                  <a:srgbClr val="000090"/>
                </a:solidFill>
                <a:latin typeface="Calibri" charset="0"/>
              </a:rPr>
              <a:t> How big is the grid?</a:t>
            </a:r>
          </a:p>
        </p:txBody>
      </p:sp>
      <p:sp>
        <p:nvSpPr>
          <p:cNvPr id="30724" name="Text Box 3"/>
          <p:cNvSpPr txBox="1">
            <a:spLocks noChangeArrowheads="1"/>
          </p:cNvSpPr>
          <p:nvPr/>
        </p:nvSpPr>
        <p:spPr bwMode="auto">
          <a:xfrm>
            <a:off x="1219200" y="1676400"/>
            <a:ext cx="6477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latin typeface="Calibri" charset="0"/>
              </a:rPr>
              <a:t>Total U.S. network: ~ 300,000 km</a:t>
            </a:r>
          </a:p>
          <a:p>
            <a:pPr eaLnBrk="1" hangingPunct="1"/>
            <a:endParaRPr lang="en-US" sz="2800" dirty="0">
              <a:latin typeface="Calibri" charset="0"/>
            </a:endParaRPr>
          </a:p>
          <a:p>
            <a:pPr eaLnBrk="1" hangingPunct="1"/>
            <a:r>
              <a:rPr lang="en-US" sz="2800" dirty="0">
                <a:latin typeface="Calibri" charset="0"/>
              </a:rPr>
              <a:t>Most of this is high-voltage</a:t>
            </a:r>
          </a:p>
          <a:p>
            <a:pPr eaLnBrk="1" hangingPunct="1"/>
            <a:r>
              <a:rPr lang="en-US" sz="2800" dirty="0">
                <a:latin typeface="Calibri" charset="0"/>
              </a:rPr>
              <a:t>	(&gt; 250,000 km are &gt; 230 kV</a:t>
            </a:r>
            <a:r>
              <a:rPr lang="en-US" sz="2800" dirty="0" smtClean="0">
                <a:latin typeface="Calibri" charset="0"/>
              </a:rPr>
              <a:t>)</a:t>
            </a:r>
          </a:p>
          <a:p>
            <a:pPr eaLnBrk="1" hangingPunct="1"/>
            <a:endParaRPr lang="en-US" sz="2800" dirty="0">
              <a:latin typeface="Calibri" charset="0"/>
            </a:endParaRPr>
          </a:p>
          <a:p>
            <a:pPr eaLnBrk="1" hangingPunct="1"/>
            <a:r>
              <a:rPr lang="en-US" sz="2800" dirty="0" smtClean="0">
                <a:latin typeface="Calibri" charset="0"/>
              </a:rPr>
              <a:t>Cost of high-voltage on average $1M/km</a:t>
            </a:r>
            <a:endParaRPr lang="en-US" sz="2800" dirty="0">
              <a:latin typeface="Calibri" charset="0"/>
            </a:endParaRPr>
          </a:p>
          <a:p>
            <a:pPr eaLnBrk="1" hangingPunct="1"/>
            <a:endParaRPr lang="en-US" sz="1800" dirty="0">
              <a:solidFill>
                <a:srgbClr val="1F497D"/>
              </a:solidFill>
              <a:latin typeface="Calibri" charset="0"/>
            </a:endParaRPr>
          </a:p>
          <a:p>
            <a:pPr eaLnBrk="1" hangingPunct="1"/>
            <a:r>
              <a:rPr lang="en-US" sz="2800" b="1" i="1" dirty="0" smtClean="0">
                <a:solidFill>
                  <a:srgbClr val="1F497D"/>
                </a:solidFill>
                <a:latin typeface="Calibri" charset="0"/>
              </a:rPr>
              <a:t>Total value of the transmission part of the grid is of order $300 billion dollars.</a:t>
            </a:r>
          </a:p>
          <a:p>
            <a:pPr eaLnBrk="1" hangingPunct="1"/>
            <a:endParaRPr lang="en-US" sz="2200" dirty="0">
              <a:solidFill>
                <a:srgbClr val="1F497D"/>
              </a:solidFill>
              <a:latin typeface="Calibri" charset="0"/>
            </a:endParaRPr>
          </a:p>
        </p:txBody>
      </p:sp>
    </p:spTree>
    <p:extLst>
      <p:ext uri="{BB962C8B-B14F-4D97-AF65-F5344CB8AC3E}">
        <p14:creationId xmlns:p14="http://schemas.microsoft.com/office/powerpoint/2010/main" val="390332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23742</TotalTime>
  <Words>2424</Words>
  <Application>Microsoft Macintosh PowerPoint</Application>
  <PresentationFormat>On-screen Show (4:3)</PresentationFormat>
  <Paragraphs>289</Paragraphs>
  <Slides>39</Slides>
  <Notes>15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ejmoyer</dc:creator>
  <cp:lastModifiedBy>Liz Moyer</cp:lastModifiedBy>
  <cp:revision>239</cp:revision>
  <cp:lastPrinted>2010-04-23T00:26:33Z</cp:lastPrinted>
  <dcterms:created xsi:type="dcterms:W3CDTF">2011-04-28T02:05:37Z</dcterms:created>
  <dcterms:modified xsi:type="dcterms:W3CDTF">2015-05-25T06:09:12Z</dcterms:modified>
</cp:coreProperties>
</file>