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56" r:id="rId2"/>
    <p:sldId id="285" r:id="rId3"/>
    <p:sldId id="367" r:id="rId4"/>
    <p:sldId id="308" r:id="rId5"/>
    <p:sldId id="315" r:id="rId6"/>
    <p:sldId id="322" r:id="rId7"/>
    <p:sldId id="320" r:id="rId8"/>
    <p:sldId id="369" r:id="rId9"/>
    <p:sldId id="321" r:id="rId10"/>
    <p:sldId id="323" r:id="rId11"/>
    <p:sldId id="368" r:id="rId12"/>
    <p:sldId id="324" r:id="rId13"/>
    <p:sldId id="366" r:id="rId14"/>
    <p:sldId id="325" r:id="rId15"/>
    <p:sldId id="370" r:id="rId16"/>
    <p:sldId id="372" r:id="rId17"/>
    <p:sldId id="373" r:id="rId18"/>
    <p:sldId id="377" r:id="rId19"/>
    <p:sldId id="378" r:id="rId20"/>
    <p:sldId id="379" r:id="rId21"/>
    <p:sldId id="381" r:id="rId22"/>
    <p:sldId id="382" r:id="rId23"/>
    <p:sldId id="383" r:id="rId24"/>
    <p:sldId id="384"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45C2"/>
    <a:srgbClr val="C98A24"/>
    <a:srgbClr val="79C916"/>
    <a:srgbClr val="1D801C"/>
    <a:srgbClr val="274F36"/>
    <a:srgbClr val="7F5D07"/>
    <a:srgbClr val="FFB91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83" autoAdjust="0"/>
    <p:restoredTop sz="94660"/>
  </p:normalViewPr>
  <p:slideViewPr>
    <p:cSldViewPr>
      <p:cViewPr>
        <p:scale>
          <a:sx n="85" d="100"/>
          <a:sy n="85" d="100"/>
        </p:scale>
        <p:origin x="-86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72BC33A7-818A-5A41-9473-4179011FA434}" type="datetime1">
              <a:rPr lang="en-US"/>
              <a:pPr>
                <a:defRPr/>
              </a:pPr>
              <a:t>4/15/15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21838553-5ABA-5C43-9DC4-F2C214B0B464}" type="slidenum">
              <a:rPr lang="en-US"/>
              <a:pPr>
                <a:defRPr/>
              </a:pPr>
              <a:t>‹#›</a:t>
            </a:fld>
            <a:endParaRPr lang="en-US"/>
          </a:p>
        </p:txBody>
      </p:sp>
    </p:spTree>
    <p:extLst>
      <p:ext uri="{BB962C8B-B14F-4D97-AF65-F5344CB8AC3E}">
        <p14:creationId xmlns:p14="http://schemas.microsoft.com/office/powerpoint/2010/main" val="279560726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838553-5ABA-5C43-9DC4-F2C214B0B464}" type="slidenum">
              <a:rPr lang="en-US" smtClean="0"/>
              <a:pPr>
                <a:defRPr/>
              </a:pPr>
              <a:t>2</a:t>
            </a:fld>
            <a:endParaRPr lang="en-US"/>
          </a:p>
        </p:txBody>
      </p:sp>
    </p:spTree>
    <p:extLst>
      <p:ext uri="{BB962C8B-B14F-4D97-AF65-F5344CB8AC3E}">
        <p14:creationId xmlns:p14="http://schemas.microsoft.com/office/powerpoint/2010/main" val="3896554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838553-5ABA-5C43-9DC4-F2C214B0B464}" type="slidenum">
              <a:rPr lang="en-US" smtClean="0"/>
              <a:pPr>
                <a:defRPr/>
              </a:pPr>
              <a:t>3</a:t>
            </a:fld>
            <a:endParaRPr lang="en-US"/>
          </a:p>
        </p:txBody>
      </p:sp>
    </p:spTree>
    <p:extLst>
      <p:ext uri="{BB962C8B-B14F-4D97-AF65-F5344CB8AC3E}">
        <p14:creationId xmlns:p14="http://schemas.microsoft.com/office/powerpoint/2010/main" val="3896554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rgbClr val="2C45C2"/>
                </a:solidFill>
                <a:latin typeface="Calibri" charset="0"/>
                <a:cs typeface="Calibri" charset="0"/>
              </a:rPr>
              <a:t>2000 times less efficient than people or animals, but they can</a:t>
            </a:r>
            <a:r>
              <a:rPr lang="en-US" altLang="ja-JP" sz="1200" dirty="0" smtClean="0">
                <a:solidFill>
                  <a:srgbClr val="2C45C2"/>
                </a:solidFill>
                <a:latin typeface="Calibri" charset="0"/>
                <a:cs typeface="Calibri" charset="0"/>
              </a:rPr>
              <a:t>t eat coal.</a:t>
            </a:r>
          </a:p>
          <a:p>
            <a:endParaRPr lang="en-US" dirty="0"/>
          </a:p>
        </p:txBody>
      </p:sp>
      <p:sp>
        <p:nvSpPr>
          <p:cNvPr id="4" name="Slide Number Placeholder 3"/>
          <p:cNvSpPr>
            <a:spLocks noGrp="1"/>
          </p:cNvSpPr>
          <p:nvPr>
            <p:ph type="sldNum" sz="quarter" idx="10"/>
          </p:nvPr>
        </p:nvSpPr>
        <p:spPr/>
        <p:txBody>
          <a:bodyPr/>
          <a:lstStyle/>
          <a:p>
            <a:pPr>
              <a:defRPr/>
            </a:pPr>
            <a:fld id="{21838553-5ABA-5C43-9DC4-F2C214B0B464}" type="slidenum">
              <a:rPr lang="en-US" smtClean="0"/>
              <a:pPr>
                <a:defRPr/>
              </a:pPr>
              <a:t>20</a:t>
            </a:fld>
            <a:endParaRPr lang="en-US"/>
          </a:p>
        </p:txBody>
      </p:sp>
    </p:spTree>
    <p:extLst>
      <p:ext uri="{BB962C8B-B14F-4D97-AF65-F5344CB8AC3E}">
        <p14:creationId xmlns:p14="http://schemas.microsoft.com/office/powerpoint/2010/main" val="2014302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E730E5-EDF0-D046-BB56-870BBAEE9F7D}" type="slidenum">
              <a:rPr lang="en-US"/>
              <a:pPr>
                <a:defRPr/>
              </a:pPr>
              <a:t>‹#›</a:t>
            </a:fld>
            <a:endParaRPr lang="en-US"/>
          </a:p>
        </p:txBody>
      </p:sp>
    </p:spTree>
    <p:extLst>
      <p:ext uri="{BB962C8B-B14F-4D97-AF65-F5344CB8AC3E}">
        <p14:creationId xmlns:p14="http://schemas.microsoft.com/office/powerpoint/2010/main" val="31324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77C817-C9F0-4545-9F7C-6CB7EC05A458}" type="slidenum">
              <a:rPr lang="en-US"/>
              <a:pPr>
                <a:defRPr/>
              </a:pPr>
              <a:t>‹#›</a:t>
            </a:fld>
            <a:endParaRPr lang="en-US"/>
          </a:p>
        </p:txBody>
      </p:sp>
    </p:spTree>
    <p:extLst>
      <p:ext uri="{BB962C8B-B14F-4D97-AF65-F5344CB8AC3E}">
        <p14:creationId xmlns:p14="http://schemas.microsoft.com/office/powerpoint/2010/main" val="185453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DDA7AA-303A-3F4D-92F8-AFF29D458054}" type="slidenum">
              <a:rPr lang="en-US"/>
              <a:pPr>
                <a:defRPr/>
              </a:pPr>
              <a:t>‹#›</a:t>
            </a:fld>
            <a:endParaRPr lang="en-US"/>
          </a:p>
        </p:txBody>
      </p:sp>
    </p:spTree>
    <p:extLst>
      <p:ext uri="{BB962C8B-B14F-4D97-AF65-F5344CB8AC3E}">
        <p14:creationId xmlns:p14="http://schemas.microsoft.com/office/powerpoint/2010/main" val="84209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BD9218-5E42-F741-9C44-16C16FC09045}" type="slidenum">
              <a:rPr lang="en-US"/>
              <a:pPr>
                <a:defRPr/>
              </a:pPr>
              <a:t>‹#›</a:t>
            </a:fld>
            <a:endParaRPr lang="en-US"/>
          </a:p>
        </p:txBody>
      </p:sp>
    </p:spTree>
    <p:extLst>
      <p:ext uri="{BB962C8B-B14F-4D97-AF65-F5344CB8AC3E}">
        <p14:creationId xmlns:p14="http://schemas.microsoft.com/office/powerpoint/2010/main" val="45416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51FF82-8E2D-8B43-849C-FCCF45AA9688}" type="slidenum">
              <a:rPr lang="en-US"/>
              <a:pPr>
                <a:defRPr/>
              </a:pPr>
              <a:t>‹#›</a:t>
            </a:fld>
            <a:endParaRPr lang="en-US"/>
          </a:p>
        </p:txBody>
      </p:sp>
    </p:spTree>
    <p:extLst>
      <p:ext uri="{BB962C8B-B14F-4D97-AF65-F5344CB8AC3E}">
        <p14:creationId xmlns:p14="http://schemas.microsoft.com/office/powerpoint/2010/main" val="102507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2414FC-5CA6-4A45-9E66-D2AD66D16AE7}" type="slidenum">
              <a:rPr lang="en-US"/>
              <a:pPr>
                <a:defRPr/>
              </a:pPr>
              <a:t>‹#›</a:t>
            </a:fld>
            <a:endParaRPr lang="en-US"/>
          </a:p>
        </p:txBody>
      </p:sp>
    </p:spTree>
    <p:extLst>
      <p:ext uri="{BB962C8B-B14F-4D97-AF65-F5344CB8AC3E}">
        <p14:creationId xmlns:p14="http://schemas.microsoft.com/office/powerpoint/2010/main" val="131250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B4FB83A-2E46-C643-B6CC-F545708991F3}" type="slidenum">
              <a:rPr lang="en-US"/>
              <a:pPr>
                <a:defRPr/>
              </a:pPr>
              <a:t>‹#›</a:t>
            </a:fld>
            <a:endParaRPr lang="en-US"/>
          </a:p>
        </p:txBody>
      </p:sp>
    </p:spTree>
    <p:extLst>
      <p:ext uri="{BB962C8B-B14F-4D97-AF65-F5344CB8AC3E}">
        <p14:creationId xmlns:p14="http://schemas.microsoft.com/office/powerpoint/2010/main" val="364900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A5834E-3F43-F947-AF48-85E8A5859244}" type="slidenum">
              <a:rPr lang="en-US"/>
              <a:pPr>
                <a:defRPr/>
              </a:pPr>
              <a:t>‹#›</a:t>
            </a:fld>
            <a:endParaRPr lang="en-US"/>
          </a:p>
        </p:txBody>
      </p:sp>
    </p:spTree>
    <p:extLst>
      <p:ext uri="{BB962C8B-B14F-4D97-AF65-F5344CB8AC3E}">
        <p14:creationId xmlns:p14="http://schemas.microsoft.com/office/powerpoint/2010/main" val="2276618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F75EC9D-0773-4146-A9CE-BC278B6D0FFD}" type="slidenum">
              <a:rPr lang="en-US"/>
              <a:pPr>
                <a:defRPr/>
              </a:pPr>
              <a:t>‹#›</a:t>
            </a:fld>
            <a:endParaRPr lang="en-US"/>
          </a:p>
        </p:txBody>
      </p:sp>
    </p:spTree>
    <p:extLst>
      <p:ext uri="{BB962C8B-B14F-4D97-AF65-F5344CB8AC3E}">
        <p14:creationId xmlns:p14="http://schemas.microsoft.com/office/powerpoint/2010/main" val="2412750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FA35AF-0A89-C241-8A7B-93E996BFFA4E}" type="slidenum">
              <a:rPr lang="en-US"/>
              <a:pPr>
                <a:defRPr/>
              </a:pPr>
              <a:t>‹#›</a:t>
            </a:fld>
            <a:endParaRPr lang="en-US"/>
          </a:p>
        </p:txBody>
      </p:sp>
    </p:spTree>
    <p:extLst>
      <p:ext uri="{BB962C8B-B14F-4D97-AF65-F5344CB8AC3E}">
        <p14:creationId xmlns:p14="http://schemas.microsoft.com/office/powerpoint/2010/main" val="236448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ABCFC9-0CB8-CD45-9C2B-A03C3EE21230}" type="slidenum">
              <a:rPr lang="en-US"/>
              <a:pPr>
                <a:defRPr/>
              </a:pPr>
              <a:t>‹#›</a:t>
            </a:fld>
            <a:endParaRPr lang="en-US"/>
          </a:p>
        </p:txBody>
      </p:sp>
    </p:spTree>
    <p:extLst>
      <p:ext uri="{BB962C8B-B14F-4D97-AF65-F5344CB8AC3E}">
        <p14:creationId xmlns:p14="http://schemas.microsoft.com/office/powerpoint/2010/main" val="21183239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4884806-CA6A-7841-9054-2A24895050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type="subTitle" idx="1"/>
          </p:nvPr>
        </p:nvSpPr>
        <p:spPr>
          <a:xfrm>
            <a:off x="914400" y="1981200"/>
            <a:ext cx="7391400" cy="3810000"/>
          </a:xfrm>
        </p:spPr>
        <p:txBody>
          <a:bodyPr/>
          <a:lstStyle/>
          <a:p>
            <a:pPr eaLnBrk="1" hangingPunct="1"/>
            <a:r>
              <a:rPr lang="en-US" sz="3600" dirty="0">
                <a:latin typeface="Arial" charset="0"/>
                <a:ea typeface="ＭＳ Ｐゴシック" charset="0"/>
                <a:cs typeface="ＭＳ Ｐゴシック" charset="0"/>
              </a:rPr>
              <a:t>Lecture 5</a:t>
            </a:r>
          </a:p>
          <a:p>
            <a:pPr eaLnBrk="1" hangingPunct="1"/>
            <a:r>
              <a:rPr lang="en-US" sz="3600" dirty="0">
                <a:latin typeface="Arial" charset="0"/>
                <a:ea typeface="ＭＳ Ｐゴシック" charset="0"/>
                <a:cs typeface="ＭＳ Ｐゴシック" charset="0"/>
              </a:rPr>
              <a:t>GEOS24705</a:t>
            </a:r>
          </a:p>
          <a:p>
            <a:pPr eaLnBrk="1" hangingPunct="1"/>
            <a:endParaRPr lang="en-US" sz="3600" dirty="0">
              <a:latin typeface="Arial" charset="0"/>
              <a:ea typeface="ＭＳ Ｐゴシック" charset="0"/>
              <a:cs typeface="ＭＳ Ｐゴシック" charset="0"/>
            </a:endParaRPr>
          </a:p>
          <a:p>
            <a:pPr eaLnBrk="1" hangingPunct="1"/>
            <a:r>
              <a:rPr lang="en-US" sz="3600" dirty="0" smtClean="0">
                <a:latin typeface="Arial" charset="0"/>
                <a:ea typeface="ＭＳ Ｐゴシック" charset="0"/>
                <a:cs typeface="ＭＳ Ｐゴシック" charset="0"/>
              </a:rPr>
              <a:t>History of Energy Use II</a:t>
            </a:r>
            <a:endParaRPr lang="en-US" sz="3600"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a:p>
            <a:pPr eaLnBrk="1" hangingPunct="1"/>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6379293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533400" y="1219200"/>
            <a:ext cx="8305800" cy="4708525"/>
          </a:xfrm>
          <a:prstGeom prst="rect">
            <a:avLst/>
          </a:prstGeom>
          <a:noFill/>
          <a:ln w="9525">
            <a:noFill/>
            <a:miter lim="800000"/>
            <a:headEnd/>
            <a:tailEnd/>
          </a:ln>
        </p:spPr>
        <p:txBody>
          <a:bodyPr>
            <a:spAutoFit/>
          </a:bodyPr>
          <a:lstStyle/>
          <a:p>
            <a:pPr marL="514350" indent="-514350">
              <a:buFontTx/>
              <a:buAutoNum type="arabicPeriod"/>
              <a:defRPr/>
            </a:pPr>
            <a:r>
              <a:rPr lang="en-US" sz="2800" b="1" dirty="0">
                <a:latin typeface="Calibri"/>
                <a:ea typeface="+mn-ea"/>
                <a:cs typeface="Calibri"/>
              </a:rPr>
              <a:t>Fuel had become scarce even when only used for heat</a:t>
            </a:r>
            <a:endParaRPr lang="en-US" sz="2800" b="1" dirty="0">
              <a:latin typeface="Calibri"/>
              <a:ea typeface="+mn-ea"/>
              <a:cs typeface="Calibri"/>
              <a:sym typeface="Wingdings"/>
            </a:endParaRPr>
          </a:p>
          <a:p>
            <a:pPr marL="514350">
              <a:defRPr/>
            </a:pPr>
            <a:r>
              <a:rPr lang="en-US" sz="2200" dirty="0">
                <a:latin typeface="Calibri"/>
                <a:ea typeface="+mn-ea"/>
                <a:cs typeface="Calibri"/>
                <a:sym typeface="Wingdings"/>
              </a:rPr>
              <a:t>	Wood was insufficient, &amp; coal was getting hard to extract</a:t>
            </a:r>
          </a:p>
          <a:p>
            <a:pPr marL="514350">
              <a:defRPr/>
            </a:pPr>
            <a:r>
              <a:rPr lang="en-US" sz="2200" dirty="0">
                <a:latin typeface="Calibri"/>
                <a:ea typeface="+mn-ea"/>
                <a:cs typeface="Calibri"/>
                <a:sym typeface="Wingdings"/>
              </a:rPr>
              <a:t>	Surface “sea coal” </a:t>
            </a:r>
            <a:r>
              <a:rPr lang="en-US" sz="2200" dirty="0" err="1">
                <a:latin typeface="Calibri"/>
                <a:ea typeface="+mn-ea"/>
                <a:cs typeface="Calibri"/>
                <a:sym typeface="Wingdings"/>
              </a:rPr>
              <a:t></a:t>
            </a:r>
            <a:r>
              <a:rPr lang="en-US" sz="2200" dirty="0">
                <a:latin typeface="Calibri"/>
                <a:ea typeface="+mn-ea"/>
                <a:cs typeface="Calibri"/>
                <a:sym typeface="Wingdings"/>
              </a:rPr>
              <a:t> deep-shaft mining below the water table</a:t>
            </a:r>
          </a:p>
          <a:p>
            <a:pPr marL="514350">
              <a:defRPr/>
            </a:pPr>
            <a:endParaRPr lang="en-US" sz="2800" b="1" dirty="0">
              <a:latin typeface="Calibri"/>
              <a:ea typeface="+mn-ea"/>
              <a:cs typeface="Calibri"/>
            </a:endParaRPr>
          </a:p>
          <a:p>
            <a:pPr marL="514350" indent="-514350">
              <a:defRPr/>
            </a:pPr>
            <a:r>
              <a:rPr lang="en-US" sz="2800" b="1" dirty="0">
                <a:latin typeface="Calibri"/>
                <a:ea typeface="+mn-ea"/>
                <a:cs typeface="Calibri"/>
              </a:rPr>
              <a:t>2. There were limited ways to make motion</a:t>
            </a:r>
          </a:p>
          <a:p>
            <a:pPr marL="514350" indent="-514350">
              <a:defRPr/>
            </a:pPr>
            <a:r>
              <a:rPr lang="en-US" sz="2200" dirty="0">
                <a:latin typeface="Calibri"/>
                <a:ea typeface="+mn-ea"/>
                <a:cs typeface="Calibri"/>
                <a:sym typeface="Wingdings"/>
              </a:rPr>
              <a:t>	No way to make motion other than through capturing existing motion or through muscle-power</a:t>
            </a:r>
          </a:p>
          <a:p>
            <a:pPr marL="514350" indent="-514350">
              <a:defRPr/>
            </a:pPr>
            <a:endParaRPr lang="en-US" sz="2800" b="1" dirty="0">
              <a:latin typeface="Calibri"/>
              <a:ea typeface="+mn-ea"/>
              <a:cs typeface="Calibri"/>
            </a:endParaRPr>
          </a:p>
          <a:p>
            <a:pPr marL="514350" indent="-514350">
              <a:defRPr/>
            </a:pPr>
            <a:r>
              <a:rPr lang="en-US" sz="2800" b="1" dirty="0">
                <a:latin typeface="Calibri"/>
                <a:ea typeface="+mn-ea"/>
                <a:cs typeface="Calibri"/>
              </a:rPr>
              <a:t>3. There was no good way to transport motion</a:t>
            </a:r>
          </a:p>
          <a:p>
            <a:pPr marL="514350" indent="-514350">
              <a:defRPr/>
            </a:pPr>
            <a:r>
              <a:rPr lang="en-US" sz="2200" dirty="0">
                <a:latin typeface="Calibri"/>
                <a:ea typeface="+mn-ea"/>
                <a:cs typeface="Calibri"/>
                <a:sym typeface="Wingdings"/>
              </a:rPr>
              <a:t>	Water and wind weren’t necessarily near demand</a:t>
            </a:r>
          </a:p>
          <a:p>
            <a:pPr marL="514350" indent="-514350">
              <a:defRPr/>
            </a:pPr>
            <a:r>
              <a:rPr lang="en-US" sz="2200" b="1" dirty="0">
                <a:latin typeface="Calibri"/>
                <a:ea typeface="+mn-ea"/>
                <a:cs typeface="Calibri"/>
              </a:rPr>
              <a:t> </a:t>
            </a:r>
          </a:p>
        </p:txBody>
      </p:sp>
      <p:sp>
        <p:nvSpPr>
          <p:cNvPr id="53250" name="TextBox 4"/>
          <p:cNvSpPr txBox="1">
            <a:spLocks noChangeArrowheads="1"/>
          </p:cNvSpPr>
          <p:nvPr/>
        </p:nvSpPr>
        <p:spPr bwMode="auto">
          <a:xfrm>
            <a:off x="152400" y="304800"/>
            <a:ext cx="8839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600" i="1" dirty="0">
                <a:solidFill>
                  <a:srgbClr val="2C45C2"/>
                </a:solidFill>
                <a:latin typeface="Calibri" charset="0"/>
                <a:cs typeface="Calibri" charset="0"/>
              </a:rPr>
              <a:t>The </a:t>
            </a:r>
            <a:r>
              <a:rPr lang="en-US" sz="2600" i="1" dirty="0" smtClean="0">
                <a:solidFill>
                  <a:srgbClr val="2C45C2"/>
                </a:solidFill>
                <a:latin typeface="Calibri" charset="0"/>
                <a:cs typeface="Calibri" charset="0"/>
              </a:rPr>
              <a:t>18</a:t>
            </a:r>
            <a:r>
              <a:rPr lang="en-US" sz="2600" i="1" baseline="30000" dirty="0" smtClean="0">
                <a:solidFill>
                  <a:srgbClr val="2C45C2"/>
                </a:solidFill>
                <a:latin typeface="Calibri" charset="0"/>
                <a:cs typeface="Calibri" charset="0"/>
              </a:rPr>
              <a:t>th</a:t>
            </a:r>
            <a:r>
              <a:rPr lang="en-US" sz="2600" i="1" dirty="0" smtClean="0">
                <a:solidFill>
                  <a:srgbClr val="2C45C2"/>
                </a:solidFill>
                <a:latin typeface="Calibri" charset="0"/>
                <a:cs typeface="Calibri" charset="0"/>
              </a:rPr>
              <a:t> </a:t>
            </a:r>
            <a:r>
              <a:rPr lang="en-US" sz="2600" i="1" dirty="0">
                <a:solidFill>
                  <a:srgbClr val="2C45C2"/>
                </a:solidFill>
                <a:latin typeface="Calibri" charset="0"/>
                <a:cs typeface="Calibri" charset="0"/>
              </a:rPr>
              <a:t>century European energy </a:t>
            </a:r>
            <a:r>
              <a:rPr lang="en-US" sz="2600" i="1" dirty="0" smtClean="0">
                <a:solidFill>
                  <a:srgbClr val="2C45C2"/>
                </a:solidFill>
                <a:latin typeface="Calibri" charset="0"/>
                <a:cs typeface="Calibri" charset="0"/>
              </a:rPr>
              <a:t>crisis has 3 parts </a:t>
            </a:r>
            <a:endParaRPr lang="en-US" sz="2600" i="1" dirty="0">
              <a:solidFill>
                <a:srgbClr val="2C45C2"/>
              </a:solidFill>
              <a:latin typeface="Calibri" charset="0"/>
              <a:cs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30">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130">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1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4"/>
          <p:cNvSpPr txBox="1">
            <a:spLocks noChangeArrowheads="1"/>
          </p:cNvSpPr>
          <p:nvPr/>
        </p:nvSpPr>
        <p:spPr bwMode="auto">
          <a:xfrm>
            <a:off x="838200" y="1003300"/>
            <a:ext cx="77724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2600" dirty="0">
              <a:latin typeface="Calibri"/>
              <a:cs typeface="Calibri"/>
            </a:endParaRPr>
          </a:p>
          <a:p>
            <a:r>
              <a:rPr lang="ja-JP" altLang="en-US" sz="2600" dirty="0" smtClean="0">
                <a:latin typeface="Calibri"/>
                <a:cs typeface="Calibri"/>
              </a:rPr>
              <a:t>“</a:t>
            </a:r>
            <a:r>
              <a:rPr lang="en-US" sz="2600" dirty="0">
                <a:latin typeface="Calibri"/>
                <a:cs typeface="Calibri"/>
              </a:rPr>
              <a:t>In the year 1708 a plan was projected in Scotland for draining collieries by means of windmills and </a:t>
            </a:r>
            <a:r>
              <a:rPr lang="en-US" sz="2600" dirty="0" smtClean="0">
                <a:latin typeface="Calibri"/>
                <a:cs typeface="Calibri"/>
              </a:rPr>
              <a:t>pumps... one John </a:t>
            </a:r>
            <a:r>
              <a:rPr lang="en-US" sz="2600" dirty="0">
                <a:latin typeface="Calibri"/>
                <a:cs typeface="Calibri"/>
              </a:rPr>
              <a:t>Young, a millwright of </a:t>
            </a:r>
            <a:r>
              <a:rPr lang="en-US" sz="2600" dirty="0" smtClean="0">
                <a:latin typeface="Calibri"/>
                <a:cs typeface="Calibri"/>
              </a:rPr>
              <a:t>Montrose... </a:t>
            </a:r>
            <a:r>
              <a:rPr lang="en-US" sz="2600" dirty="0">
                <a:latin typeface="Calibri"/>
                <a:cs typeface="Calibri"/>
              </a:rPr>
              <a:t>had been sent to Holland at the expense of the town to inspect the machinery </a:t>
            </a:r>
            <a:r>
              <a:rPr lang="en-US" sz="2600" dirty="0" smtClean="0">
                <a:latin typeface="Calibri"/>
                <a:cs typeface="Calibri"/>
              </a:rPr>
              <a:t>there... </a:t>
            </a:r>
            <a:r>
              <a:rPr lang="en-US" sz="2600" dirty="0">
                <a:latin typeface="Calibri"/>
                <a:cs typeface="Calibri"/>
              </a:rPr>
              <a:t>Wind mills were erected at several collieries, but though </a:t>
            </a:r>
            <a:r>
              <a:rPr lang="en-US" sz="2600" dirty="0" smtClean="0">
                <a:latin typeface="Calibri"/>
                <a:cs typeface="Calibri"/>
              </a:rPr>
              <a:t>they were </a:t>
            </a:r>
            <a:r>
              <a:rPr lang="en-US" sz="2600" dirty="0">
                <a:latin typeface="Calibri"/>
                <a:cs typeface="Calibri"/>
              </a:rPr>
              <a:t>powerful their action was found to be too </a:t>
            </a:r>
            <a:r>
              <a:rPr lang="en-US" sz="2600" dirty="0" smtClean="0">
                <a:latin typeface="Calibri"/>
                <a:cs typeface="Calibri"/>
              </a:rPr>
              <a:t>intermittent; </a:t>
            </a:r>
            <a:r>
              <a:rPr lang="en-US" sz="2600" dirty="0">
                <a:latin typeface="Calibri"/>
                <a:cs typeface="Calibri"/>
              </a:rPr>
              <a:t>the mines being drowned and all the workmen thrown idle during long periods of calm weather. </a:t>
            </a:r>
            <a:r>
              <a:rPr lang="ja-JP" altLang="en-US" sz="2600" dirty="0" smtClean="0">
                <a:latin typeface="Calibri"/>
                <a:cs typeface="Calibri"/>
              </a:rPr>
              <a:t>”</a:t>
            </a:r>
            <a:endParaRPr lang="en-US" altLang="ja-JP" sz="2600" dirty="0">
              <a:latin typeface="Calibri"/>
              <a:cs typeface="Calibri"/>
            </a:endParaRPr>
          </a:p>
          <a:p>
            <a:pPr eaLnBrk="1" hangingPunct="1"/>
            <a:endParaRPr lang="en-US" sz="2600" dirty="0">
              <a:latin typeface="Calibri"/>
              <a:cs typeface="Calibri"/>
            </a:endParaRPr>
          </a:p>
          <a:p>
            <a:pPr eaLnBrk="1" hangingPunct="1"/>
            <a:r>
              <a:rPr lang="en-US" sz="2600" dirty="0">
                <a:latin typeface="Calibri"/>
                <a:cs typeface="Calibri"/>
              </a:rPr>
              <a:t>--- R. Galloway, </a:t>
            </a:r>
            <a:r>
              <a:rPr lang="en-US" sz="2600" i="1" dirty="0">
                <a:latin typeface="Calibri"/>
                <a:cs typeface="Calibri"/>
              </a:rPr>
              <a:t>A History of Coal Mining in Great Britain, 1882.</a:t>
            </a:r>
          </a:p>
        </p:txBody>
      </p:sp>
      <p:sp>
        <p:nvSpPr>
          <p:cNvPr id="51202" name="TextBox 4"/>
          <p:cNvSpPr txBox="1">
            <a:spLocks noChangeArrowheads="1"/>
          </p:cNvSpPr>
          <p:nvPr/>
        </p:nvSpPr>
        <p:spPr bwMode="auto">
          <a:xfrm>
            <a:off x="152400" y="304800"/>
            <a:ext cx="8839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600" i="1" dirty="0" smtClean="0">
                <a:solidFill>
                  <a:srgbClr val="2C45C2"/>
                </a:solidFill>
                <a:latin typeface="Calibri" charset="0"/>
                <a:cs typeface="Calibri" charset="0"/>
              </a:rPr>
              <a:t>Early complaints about intermittent renewables</a:t>
            </a:r>
            <a:endParaRPr lang="en-US" sz="2600" i="1" dirty="0">
              <a:solidFill>
                <a:srgbClr val="2C45C2"/>
              </a:solidFill>
              <a:latin typeface="Calibri" charset="0"/>
              <a:cs typeface="Calibri" charset="0"/>
            </a:endParaRPr>
          </a:p>
        </p:txBody>
      </p:sp>
    </p:spTree>
    <p:extLst>
      <p:ext uri="{BB962C8B-B14F-4D97-AF65-F5344CB8AC3E}">
        <p14:creationId xmlns:p14="http://schemas.microsoft.com/office/powerpoint/2010/main" val="22610659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4"/>
          <p:cNvSpPr txBox="1">
            <a:spLocks noChangeArrowheads="1"/>
          </p:cNvSpPr>
          <p:nvPr/>
        </p:nvSpPr>
        <p:spPr bwMode="auto">
          <a:xfrm>
            <a:off x="228600" y="228600"/>
            <a:ext cx="8763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latin typeface="Calibri" charset="0"/>
                <a:cs typeface="Calibri" charset="0"/>
              </a:rPr>
              <a:t>The </a:t>
            </a:r>
            <a:r>
              <a:rPr lang="en-US" sz="3200" b="1" dirty="0" smtClean="0">
                <a:latin typeface="Calibri" charset="0"/>
                <a:cs typeface="Calibri" charset="0"/>
              </a:rPr>
              <a:t>heat to work barrier</a:t>
            </a:r>
          </a:p>
          <a:p>
            <a:pPr algn="ctr" eaLnBrk="1" hangingPunct="1"/>
            <a:r>
              <a:rPr lang="en-US" sz="2800" b="1" dirty="0" smtClean="0">
                <a:latin typeface="Calibri" charset="0"/>
                <a:cs typeface="Calibri" charset="0"/>
              </a:rPr>
              <a:t>the 18</a:t>
            </a:r>
            <a:r>
              <a:rPr lang="en-US" sz="2800" b="1" baseline="30000" dirty="0" smtClean="0">
                <a:latin typeface="Calibri" charset="0"/>
                <a:cs typeface="Calibri" charset="0"/>
              </a:rPr>
              <a:t>th</a:t>
            </a:r>
            <a:r>
              <a:rPr lang="en-US" sz="2800" b="1" dirty="0" smtClean="0">
                <a:latin typeface="Calibri" charset="0"/>
                <a:cs typeface="Calibri" charset="0"/>
              </a:rPr>
              <a:t> </a:t>
            </a:r>
            <a:r>
              <a:rPr lang="en-US" sz="2800" b="1" dirty="0">
                <a:latin typeface="Calibri" charset="0"/>
                <a:cs typeface="Calibri" charset="0"/>
              </a:rPr>
              <a:t>century technological </a:t>
            </a:r>
            <a:r>
              <a:rPr lang="en-US" sz="2800" b="1" dirty="0" smtClean="0">
                <a:latin typeface="Calibri" charset="0"/>
                <a:cs typeface="Calibri" charset="0"/>
              </a:rPr>
              <a:t>impasse</a:t>
            </a:r>
            <a:endParaRPr lang="en-US" sz="2800" b="1" dirty="0">
              <a:latin typeface="Calibri" charset="0"/>
              <a:cs typeface="Calibri" charset="0"/>
            </a:endParaRPr>
          </a:p>
        </p:txBody>
      </p:sp>
      <p:sp>
        <p:nvSpPr>
          <p:cNvPr id="7" name="Text Box 5"/>
          <p:cNvSpPr txBox="1">
            <a:spLocks noChangeArrowheads="1"/>
          </p:cNvSpPr>
          <p:nvPr/>
        </p:nvSpPr>
        <p:spPr bwMode="auto">
          <a:xfrm>
            <a:off x="990600" y="1732524"/>
            <a:ext cx="7467600" cy="443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dirty="0">
                <a:latin typeface="Calibri" charset="0"/>
                <a:cs typeface="Calibri" charset="0"/>
              </a:rPr>
              <a:t>All technology involved only two energy </a:t>
            </a:r>
            <a:r>
              <a:rPr lang="en-US" sz="2600" dirty="0" smtClean="0">
                <a:latin typeface="Calibri" charset="0"/>
                <a:cs typeface="Calibri" charset="0"/>
              </a:rPr>
              <a:t>conversions</a:t>
            </a:r>
            <a:endParaRPr lang="en-US" dirty="0">
              <a:solidFill>
                <a:srgbClr val="2C45C2"/>
              </a:solidFill>
              <a:latin typeface="Calibri" charset="0"/>
              <a:cs typeface="Calibri" charset="0"/>
            </a:endParaRPr>
          </a:p>
          <a:p>
            <a:pPr marL="457200" indent="-274320" eaLnBrk="1" hangingPunct="1">
              <a:spcBef>
                <a:spcPts val="500"/>
              </a:spcBef>
              <a:buFont typeface="Arial" charset="0"/>
              <a:buChar char="•"/>
            </a:pPr>
            <a:r>
              <a:rPr lang="en-US" dirty="0">
                <a:solidFill>
                  <a:srgbClr val="2C45C2"/>
                </a:solidFill>
                <a:latin typeface="Calibri" charset="0"/>
                <a:cs typeface="Calibri" charset="0"/>
              </a:rPr>
              <a:t> </a:t>
            </a:r>
            <a:r>
              <a:rPr lang="en-US" dirty="0" smtClean="0">
                <a:solidFill>
                  <a:srgbClr val="2C45C2"/>
                </a:solidFill>
                <a:latin typeface="Calibri" charset="0"/>
                <a:cs typeface="Calibri" charset="0"/>
              </a:rPr>
              <a:t> Mechanical </a:t>
            </a:r>
            <a:r>
              <a:rPr lang="en-US" dirty="0">
                <a:solidFill>
                  <a:srgbClr val="2C45C2"/>
                </a:solidFill>
                <a:latin typeface="Calibri" charset="0"/>
                <a:cs typeface="Calibri" charset="0"/>
              </a:rPr>
              <a:t>motion </a:t>
            </a:r>
            <a:r>
              <a:rPr lang="en-US" dirty="0">
                <a:solidFill>
                  <a:srgbClr val="2C45C2"/>
                </a:solidFill>
                <a:latin typeface="Calibri" charset="0"/>
                <a:cs typeface="Calibri" charset="0"/>
                <a:sym typeface="Wingdings" charset="0"/>
              </a:rPr>
              <a:t> mechanical motion</a:t>
            </a:r>
          </a:p>
          <a:p>
            <a:pPr marL="457200" indent="-274320" eaLnBrk="1" hangingPunct="1">
              <a:buFont typeface="Arial" charset="0"/>
              <a:buChar char="•"/>
            </a:pPr>
            <a:r>
              <a:rPr lang="en-US" dirty="0">
                <a:solidFill>
                  <a:srgbClr val="2C45C2"/>
                </a:solidFill>
                <a:latin typeface="Calibri" charset="0"/>
                <a:cs typeface="Calibri" charset="0"/>
                <a:sym typeface="Wingdings" charset="0"/>
              </a:rPr>
              <a:t>  Chemical energy  </a:t>
            </a:r>
            <a:r>
              <a:rPr lang="en-US" dirty="0" smtClean="0">
                <a:solidFill>
                  <a:srgbClr val="2C45C2"/>
                </a:solidFill>
                <a:latin typeface="Calibri" charset="0"/>
                <a:cs typeface="Calibri" charset="0"/>
                <a:sym typeface="Wingdings" charset="0"/>
              </a:rPr>
              <a:t>heat</a:t>
            </a:r>
            <a:endParaRPr lang="en-US" dirty="0">
              <a:solidFill>
                <a:srgbClr val="2C45C2"/>
              </a:solidFill>
              <a:latin typeface="Calibri" charset="0"/>
              <a:cs typeface="Calibri" charset="0"/>
              <a:sym typeface="Wingdings" charset="0"/>
            </a:endParaRPr>
          </a:p>
          <a:p>
            <a:pPr eaLnBrk="1" hangingPunct="1"/>
            <a:endParaRPr lang="en-US" dirty="0">
              <a:latin typeface="Calibri" charset="0"/>
              <a:cs typeface="Calibri" charset="0"/>
              <a:sym typeface="Wingdings" charset="0"/>
            </a:endParaRPr>
          </a:p>
          <a:p>
            <a:pPr indent="-457200" eaLnBrk="1" hangingPunct="1"/>
            <a:r>
              <a:rPr lang="en-US" sz="2600" dirty="0">
                <a:latin typeface="Calibri" charset="0"/>
                <a:cs typeface="Calibri" charset="0"/>
                <a:sym typeface="Wingdings" charset="0"/>
              </a:rPr>
              <a:t>There was no way to convert chemical energy to </a:t>
            </a:r>
            <a:r>
              <a:rPr lang="en-US" sz="2600" dirty="0" smtClean="0">
                <a:latin typeface="Calibri" charset="0"/>
                <a:cs typeface="Calibri" charset="0"/>
                <a:sym typeface="Wingdings" charset="0"/>
              </a:rPr>
              <a:t>motion other than </a:t>
            </a:r>
            <a:r>
              <a:rPr lang="en-US" sz="2600" dirty="0">
                <a:latin typeface="Calibri" charset="0"/>
                <a:cs typeface="Calibri" charset="0"/>
                <a:sym typeface="Wingdings" charset="0"/>
              </a:rPr>
              <a:t>muscles (human or animal) </a:t>
            </a:r>
            <a:endParaRPr lang="en-US" sz="2600" dirty="0" smtClean="0">
              <a:latin typeface="Calibri" charset="0"/>
              <a:cs typeface="Calibri" charset="0"/>
              <a:sym typeface="Wingdings" charset="0"/>
            </a:endParaRPr>
          </a:p>
          <a:p>
            <a:pPr eaLnBrk="1" hangingPunct="1">
              <a:spcBef>
                <a:spcPts val="500"/>
              </a:spcBef>
            </a:pPr>
            <a:r>
              <a:rPr lang="en-US" dirty="0" smtClean="0">
                <a:latin typeface="Calibri" charset="0"/>
                <a:cs typeface="Calibri" charset="0"/>
                <a:sym typeface="Wingdings" charset="0"/>
              </a:rPr>
              <a:t>   </a:t>
            </a:r>
            <a:r>
              <a:rPr lang="en-US" i="1" dirty="0" smtClean="0">
                <a:solidFill>
                  <a:srgbClr val="2C45C2"/>
                </a:solidFill>
                <a:latin typeface="Calibri" charset="0"/>
                <a:cs typeface="Calibri" charset="0"/>
                <a:sym typeface="Wingdings" charset="0"/>
              </a:rPr>
              <a:t>– </a:t>
            </a:r>
            <a:r>
              <a:rPr lang="en-US" i="1" dirty="0">
                <a:solidFill>
                  <a:srgbClr val="2C45C2"/>
                </a:solidFill>
                <a:latin typeface="Calibri" charset="0"/>
                <a:cs typeface="Calibri" charset="0"/>
                <a:sym typeface="Wingdings" charset="0"/>
              </a:rPr>
              <a:t>no engine other than flesh</a:t>
            </a:r>
          </a:p>
          <a:p>
            <a:pPr eaLnBrk="1" hangingPunct="1"/>
            <a:endParaRPr lang="en-US" dirty="0">
              <a:latin typeface="Calibri" charset="0"/>
              <a:cs typeface="Calibri" charset="0"/>
              <a:sym typeface="Wingdings" charset="0"/>
            </a:endParaRPr>
          </a:p>
          <a:p>
            <a:pPr eaLnBrk="1" hangingPunct="1"/>
            <a:r>
              <a:rPr lang="en-US" dirty="0" smtClean="0">
                <a:latin typeface="Calibri" charset="0"/>
                <a:cs typeface="Calibri" charset="0"/>
                <a:sym typeface="Wingdings" charset="0"/>
              </a:rPr>
              <a:t>The </a:t>
            </a:r>
            <a:r>
              <a:rPr lang="en-US" dirty="0">
                <a:latin typeface="Calibri" charset="0"/>
                <a:cs typeface="Calibri" charset="0"/>
                <a:sym typeface="Wingdings" charset="0"/>
              </a:rPr>
              <a:t>only means out of the energy crisis was coal </a:t>
            </a:r>
            <a:endParaRPr lang="en-US" dirty="0" smtClean="0">
              <a:latin typeface="Calibri" charset="0"/>
              <a:cs typeface="Calibri" charset="0"/>
              <a:sym typeface="Wingdings" charset="0"/>
            </a:endParaRPr>
          </a:p>
          <a:p>
            <a:pPr eaLnBrk="1" hangingPunct="1">
              <a:spcBef>
                <a:spcPts val="500"/>
              </a:spcBef>
            </a:pPr>
            <a:r>
              <a:rPr lang="en-US" dirty="0" smtClean="0">
                <a:latin typeface="Calibri" charset="0"/>
                <a:cs typeface="Calibri" charset="0"/>
                <a:sym typeface="Wingdings" charset="0"/>
              </a:rPr>
              <a:t>  </a:t>
            </a:r>
            <a:r>
              <a:rPr lang="en-US" i="1" dirty="0" smtClean="0">
                <a:latin typeface="Calibri" charset="0"/>
                <a:cs typeface="Calibri" charset="0"/>
                <a:sym typeface="Wingdings" charset="0"/>
              </a:rPr>
              <a:t> </a:t>
            </a:r>
            <a:r>
              <a:rPr lang="en-US" i="1" dirty="0" smtClean="0">
                <a:solidFill>
                  <a:srgbClr val="2C45C2"/>
                </a:solidFill>
                <a:latin typeface="Calibri" charset="0"/>
                <a:cs typeface="Calibri" charset="0"/>
                <a:sym typeface="Wingdings" charset="0"/>
              </a:rPr>
              <a:t>– </a:t>
            </a:r>
            <a:r>
              <a:rPr lang="en-US" i="1" dirty="0">
                <a:solidFill>
                  <a:srgbClr val="2C45C2"/>
                </a:solidFill>
                <a:latin typeface="Calibri" charset="0"/>
                <a:cs typeface="Calibri" charset="0"/>
                <a:sym typeface="Wingdings" charset="0"/>
              </a:rPr>
              <a:t>but to mine the coal required motion for pumps. </a:t>
            </a:r>
            <a:endParaRPr lang="en-US" dirty="0">
              <a:latin typeface="Calibri" charset="0"/>
              <a:cs typeface="Calibri" charset="0"/>
              <a:sym typeface="Wingdings" charset="0"/>
            </a:endParaRPr>
          </a:p>
          <a:p>
            <a:pPr eaLnBrk="1" hangingPunct="1"/>
            <a:endParaRPr lang="en-US" dirty="0">
              <a:latin typeface="Calibri" charset="0"/>
              <a:cs typeface="Calibri" charset="0"/>
              <a:sym typeface="Wingding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5" descr="Newcomen_atmospheric_engine_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89275" y="914400"/>
            <a:ext cx="30067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5"/>
          <p:cNvSpPr txBox="1">
            <a:spLocks noChangeArrowheads="1"/>
          </p:cNvSpPr>
          <p:nvPr/>
        </p:nvSpPr>
        <p:spPr bwMode="auto">
          <a:xfrm>
            <a:off x="381000" y="228600"/>
            <a:ext cx="8610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600" b="1" dirty="0">
                <a:latin typeface="Calibri" charset="0"/>
                <a:cs typeface="Calibri" charset="0"/>
              </a:rPr>
              <a:t>The revolutionary solution = break the heat </a:t>
            </a:r>
            <a:r>
              <a:rPr lang="en-US" sz="2600" b="1" dirty="0">
                <a:latin typeface="Calibri" charset="0"/>
                <a:cs typeface="Calibri" charset="0"/>
                <a:sym typeface="Wingdings" charset="0"/>
              </a:rPr>
              <a:t> work </a:t>
            </a:r>
            <a:r>
              <a:rPr lang="en-US" sz="2600" b="1" dirty="0" smtClean="0">
                <a:latin typeface="Calibri" charset="0"/>
                <a:cs typeface="Calibri" charset="0"/>
                <a:sym typeface="Wingdings" charset="0"/>
              </a:rPr>
              <a:t>barrier</a:t>
            </a:r>
          </a:p>
        </p:txBody>
      </p:sp>
    </p:spTree>
    <p:extLst>
      <p:ext uri="{BB962C8B-B14F-4D97-AF65-F5344CB8AC3E}">
        <p14:creationId xmlns:p14="http://schemas.microsoft.com/office/powerpoint/2010/main" val="32333073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5" descr="Newcomen_atmospheric_engine_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89275" y="914400"/>
            <a:ext cx="30067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Text Box 6"/>
          <p:cNvSpPr txBox="1">
            <a:spLocks noChangeArrowheads="1"/>
          </p:cNvSpPr>
          <p:nvPr/>
        </p:nvSpPr>
        <p:spPr bwMode="auto">
          <a:xfrm>
            <a:off x="2438400" y="5410200"/>
            <a:ext cx="472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t>Newcomen</a:t>
            </a:r>
            <a:r>
              <a:rPr lang="en-US" sz="1800" dirty="0"/>
              <a:t> </a:t>
            </a:r>
            <a:r>
              <a:rPr lang="ja-JP" altLang="en-US" sz="1800" dirty="0"/>
              <a:t>“</a:t>
            </a:r>
            <a:r>
              <a:rPr lang="en-US" altLang="ja-JP" sz="1800" dirty="0"/>
              <a:t>Atmospheric Engine</a:t>
            </a:r>
            <a:r>
              <a:rPr lang="ja-JP" altLang="en-US" sz="1800" dirty="0"/>
              <a:t>”</a:t>
            </a:r>
            <a:r>
              <a:rPr lang="en-US" altLang="ja-JP" sz="1800" dirty="0"/>
              <a:t>, 1712</a:t>
            </a:r>
            <a:endParaRPr lang="en-US" sz="1800" dirty="0"/>
          </a:p>
        </p:txBody>
      </p:sp>
      <p:sp>
        <p:nvSpPr>
          <p:cNvPr id="55299" name="Text Box 5"/>
          <p:cNvSpPr txBox="1">
            <a:spLocks noChangeArrowheads="1"/>
          </p:cNvSpPr>
          <p:nvPr/>
        </p:nvSpPr>
        <p:spPr bwMode="auto">
          <a:xfrm>
            <a:off x="381000" y="228600"/>
            <a:ext cx="8610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600" b="1" dirty="0">
                <a:latin typeface="Calibri" charset="0"/>
                <a:cs typeface="Calibri" charset="0"/>
              </a:rPr>
              <a:t>The revolutionary solution = break the heat </a:t>
            </a:r>
            <a:r>
              <a:rPr lang="en-US" sz="2600" b="1" dirty="0">
                <a:latin typeface="Calibri" charset="0"/>
                <a:cs typeface="Calibri" charset="0"/>
                <a:sym typeface="Wingdings" charset="0"/>
              </a:rPr>
              <a:t> work </a:t>
            </a:r>
            <a:r>
              <a:rPr lang="en-US" sz="2600" b="1" dirty="0" smtClean="0">
                <a:latin typeface="Calibri" charset="0"/>
                <a:cs typeface="Calibri" charset="0"/>
                <a:sym typeface="Wingdings" charset="0"/>
              </a:rPr>
              <a:t>barrier</a:t>
            </a:r>
          </a:p>
          <a:p>
            <a:pPr algn="ctr" eaLnBrk="1" hangingPunct="1"/>
            <a:r>
              <a:rPr lang="en-US" sz="2600" b="1" i="1" dirty="0" smtClean="0">
                <a:solidFill>
                  <a:srgbClr val="2C45C2"/>
                </a:solidFill>
                <a:latin typeface="Calibri" charset="0"/>
                <a:cs typeface="Calibri" charset="0"/>
                <a:sym typeface="Wingdings" charset="0"/>
              </a:rPr>
              <a:t>use heat to make ordered motion</a:t>
            </a:r>
            <a:endParaRPr lang="en-US" sz="2600" b="1" i="1" dirty="0">
              <a:solidFill>
                <a:srgbClr val="2C45C2"/>
              </a:solidFill>
              <a:latin typeface="Calibri" charset="0"/>
              <a:cs typeface="Calibri" charset="0"/>
            </a:endParaRPr>
          </a:p>
        </p:txBody>
      </p:sp>
      <p:sp>
        <p:nvSpPr>
          <p:cNvPr id="55300" name="Text Box 6"/>
          <p:cNvSpPr txBox="1">
            <a:spLocks noChangeArrowheads="1"/>
          </p:cNvSpPr>
          <p:nvPr/>
        </p:nvSpPr>
        <p:spPr bwMode="auto">
          <a:xfrm>
            <a:off x="0" y="6172200"/>
            <a:ext cx="922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i="1" dirty="0">
                <a:solidFill>
                  <a:srgbClr val="2C45C2"/>
                </a:solidFill>
              </a:rPr>
              <a:t>(Note </a:t>
            </a:r>
            <a:r>
              <a:rPr lang="en-US" sz="1800" i="1" dirty="0" smtClean="0">
                <a:solidFill>
                  <a:srgbClr val="2C45C2"/>
                </a:solidFill>
              </a:rPr>
              <a:t>that widespread use &amp; Industrial R</a:t>
            </a:r>
            <a:r>
              <a:rPr lang="en-US" altLang="ja-JP" sz="1800" i="1" dirty="0" smtClean="0">
                <a:solidFill>
                  <a:srgbClr val="2C45C2"/>
                </a:solidFill>
              </a:rPr>
              <a:t>evolution </a:t>
            </a:r>
            <a:r>
              <a:rPr lang="en-US" altLang="ja-JP" sz="1800" i="1" dirty="0">
                <a:solidFill>
                  <a:srgbClr val="2C45C2"/>
                </a:solidFill>
              </a:rPr>
              <a:t>followed invention </a:t>
            </a:r>
            <a:endParaRPr lang="en-US" altLang="ja-JP" sz="1800" i="1" dirty="0" smtClean="0">
              <a:solidFill>
                <a:srgbClr val="2C45C2"/>
              </a:solidFill>
            </a:endParaRPr>
          </a:p>
          <a:p>
            <a:pPr algn="ctr" eaLnBrk="1" hangingPunct="1"/>
            <a:r>
              <a:rPr lang="en-US" altLang="ja-JP" sz="1800" i="1" dirty="0" smtClean="0">
                <a:solidFill>
                  <a:srgbClr val="2C45C2"/>
                </a:solidFill>
              </a:rPr>
              <a:t>by </a:t>
            </a:r>
            <a:r>
              <a:rPr lang="en-US" altLang="ja-JP" sz="1800" i="1" dirty="0">
                <a:solidFill>
                  <a:srgbClr val="2C45C2"/>
                </a:solidFill>
              </a:rPr>
              <a:t>~100 years – typical for energy technology)</a:t>
            </a:r>
            <a:endParaRPr lang="en-US" sz="1800" i="1" dirty="0">
              <a:solidFill>
                <a:srgbClr val="2C45C2"/>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5"/>
          <p:cNvSpPr txBox="1">
            <a:spLocks noChangeArrowheads="1"/>
          </p:cNvSpPr>
          <p:nvPr/>
        </p:nvSpPr>
        <p:spPr bwMode="auto">
          <a:xfrm>
            <a:off x="381000" y="228600"/>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charset="0"/>
                <a:cs typeface="Calibri" charset="0"/>
              </a:rPr>
              <a:t>What is a </a:t>
            </a:r>
            <a:r>
              <a:rPr lang="ja-JP" altLang="en-US" sz="2800" b="1">
                <a:latin typeface="Calibri" charset="0"/>
                <a:cs typeface="Calibri" charset="0"/>
              </a:rPr>
              <a:t>“</a:t>
            </a:r>
            <a:r>
              <a:rPr lang="en-US" altLang="ja-JP" sz="2800" b="1">
                <a:latin typeface="Calibri" charset="0"/>
                <a:cs typeface="Calibri" charset="0"/>
              </a:rPr>
              <a:t>heat engine</a:t>
            </a:r>
            <a:r>
              <a:rPr lang="ja-JP" altLang="en-US" sz="2800" b="1">
                <a:latin typeface="Calibri" charset="0"/>
                <a:cs typeface="Calibri" charset="0"/>
              </a:rPr>
              <a:t>”</a:t>
            </a:r>
            <a:r>
              <a:rPr lang="en-US" altLang="ja-JP" sz="2800" b="1">
                <a:latin typeface="Calibri" charset="0"/>
                <a:cs typeface="Calibri" charset="0"/>
              </a:rPr>
              <a:t>?</a:t>
            </a:r>
            <a:endParaRPr lang="en-US" sz="2800" b="1">
              <a:latin typeface="Calibri" charset="0"/>
              <a:cs typeface="Calibri" charset="0"/>
            </a:endParaRPr>
          </a:p>
        </p:txBody>
      </p:sp>
      <p:sp>
        <p:nvSpPr>
          <p:cNvPr id="50179" name="Text Box 8"/>
          <p:cNvSpPr txBox="1">
            <a:spLocks noChangeArrowheads="1"/>
          </p:cNvSpPr>
          <p:nvPr/>
        </p:nvSpPr>
        <p:spPr bwMode="auto">
          <a:xfrm>
            <a:off x="1066800" y="1066800"/>
            <a:ext cx="7010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r>
              <a:rPr lang="en-US" dirty="0" smtClean="0">
                <a:solidFill>
                  <a:srgbClr val="2C45C2"/>
                </a:solidFill>
                <a:latin typeface="Calibri" charset="0"/>
                <a:cs typeface="Calibri" charset="0"/>
              </a:rPr>
              <a:t>A </a:t>
            </a:r>
            <a:r>
              <a:rPr lang="en-US" dirty="0">
                <a:solidFill>
                  <a:srgbClr val="2C45C2"/>
                </a:solidFill>
                <a:latin typeface="Calibri" charset="0"/>
                <a:cs typeface="Calibri" charset="0"/>
              </a:rPr>
              <a:t>device that generates converts thermal energy to mechanical work by exploiting a temperature gradient</a:t>
            </a:r>
          </a:p>
          <a:p>
            <a:pPr lvl="1" eaLnBrk="1" hangingPunct="1"/>
            <a:endParaRPr lang="en-US" dirty="0">
              <a:latin typeface="Calibri" charset="0"/>
              <a:cs typeface="Calibri" charset="0"/>
            </a:endParaRPr>
          </a:p>
          <a:p>
            <a:pPr lvl="1" eaLnBrk="1" hangingPunct="1"/>
            <a:endParaRPr lang="en-US" dirty="0">
              <a:latin typeface="Calibri" charset="0"/>
              <a:cs typeface="Calibri" charset="0"/>
            </a:endParaRPr>
          </a:p>
          <a:p>
            <a:pPr lvl="1" eaLnBrk="1" hangingPunct="1">
              <a:buFontTx/>
              <a:buChar char="•"/>
            </a:pPr>
            <a:r>
              <a:rPr lang="en-US" b="1" dirty="0">
                <a:latin typeface="Calibri" charset="0"/>
                <a:cs typeface="Calibri" charset="0"/>
              </a:rPr>
              <a:t>Makes something more ordered</a:t>
            </a:r>
            <a:r>
              <a:rPr lang="en-US" dirty="0">
                <a:latin typeface="Calibri" charset="0"/>
                <a:cs typeface="Calibri" charset="0"/>
              </a:rPr>
              <a:t>: </a:t>
            </a:r>
          </a:p>
          <a:p>
            <a:pPr lvl="1" eaLnBrk="1" hangingPunct="1"/>
            <a:r>
              <a:rPr lang="en-US" dirty="0">
                <a:latin typeface="Calibri" charset="0"/>
                <a:cs typeface="Calibri" charset="0"/>
              </a:rPr>
              <a:t>	random motions of molecules </a:t>
            </a:r>
            <a:r>
              <a:rPr lang="en-US" dirty="0">
                <a:latin typeface="Calibri" charset="0"/>
                <a:cs typeface="Calibri" charset="0"/>
                <a:sym typeface="Wingdings" charset="0"/>
              </a:rPr>
              <a:t> ordered motion of entire body</a:t>
            </a:r>
          </a:p>
          <a:p>
            <a:pPr lvl="1" eaLnBrk="1" hangingPunct="1"/>
            <a:endParaRPr lang="en-US" dirty="0">
              <a:latin typeface="Calibri" charset="0"/>
              <a:cs typeface="Calibri" charset="0"/>
              <a:sym typeface="Wingdings" charset="0"/>
            </a:endParaRPr>
          </a:p>
          <a:p>
            <a:pPr lvl="1" eaLnBrk="1" hangingPunct="1">
              <a:buFontTx/>
              <a:buChar char="•"/>
            </a:pPr>
            <a:r>
              <a:rPr lang="en-US" b="1" dirty="0">
                <a:latin typeface="Calibri" charset="0"/>
                <a:cs typeface="Calibri" charset="0"/>
                <a:sym typeface="Wingdings" charset="0"/>
              </a:rPr>
              <a:t>Makes something less ordered:</a:t>
            </a:r>
            <a:r>
              <a:rPr lang="en-US" dirty="0">
                <a:latin typeface="Calibri" charset="0"/>
                <a:cs typeface="Calibri" charset="0"/>
                <a:sym typeface="Wingdings" charset="0"/>
              </a:rPr>
              <a:t> </a:t>
            </a:r>
          </a:p>
          <a:p>
            <a:pPr lvl="1" eaLnBrk="1" hangingPunct="1"/>
            <a:r>
              <a:rPr lang="en-US" dirty="0">
                <a:latin typeface="Calibri" charset="0"/>
                <a:cs typeface="Calibri" charset="0"/>
                <a:sym typeface="Wingdings" charset="0"/>
              </a:rPr>
              <a:t>	degrades a temperature gradient (transfers heat from hot to cold)</a:t>
            </a:r>
            <a:endParaRPr lang="en-US" dirty="0">
              <a:latin typeface="Calibri" charset="0"/>
              <a:cs typeface="Calibri" charset="0"/>
            </a:endParaRPr>
          </a:p>
        </p:txBody>
      </p:sp>
      <p:cxnSp>
        <p:nvCxnSpPr>
          <p:cNvPr id="7" name="Straight Connector 6"/>
          <p:cNvCxnSpPr/>
          <p:nvPr/>
        </p:nvCxnSpPr>
        <p:spPr>
          <a:xfrm>
            <a:off x="1371600" y="838200"/>
            <a:ext cx="60198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0954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6"/>
          <p:cNvSpPr txBox="1">
            <a:spLocks noChangeArrowheads="1"/>
          </p:cNvSpPr>
          <p:nvPr/>
        </p:nvSpPr>
        <p:spPr bwMode="auto">
          <a:xfrm>
            <a:off x="2057400" y="6259513"/>
            <a:ext cx="601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latin typeface="Calibri" charset="0"/>
                <a:cs typeface="Calibri" charset="0"/>
              </a:rPr>
              <a:t>Hero of Alexandria, </a:t>
            </a:r>
            <a:r>
              <a:rPr lang="ja-JP" altLang="en-US" sz="2000">
                <a:latin typeface="Calibri" charset="0"/>
                <a:cs typeface="Calibri" charset="0"/>
              </a:rPr>
              <a:t>“</a:t>
            </a:r>
            <a:r>
              <a:rPr lang="en-US" altLang="ja-JP" sz="2000">
                <a:latin typeface="Calibri" charset="0"/>
                <a:cs typeface="Calibri" charset="0"/>
              </a:rPr>
              <a:t>Treatise on Pneumatics</a:t>
            </a:r>
            <a:r>
              <a:rPr lang="ja-JP" altLang="en-US" sz="2000">
                <a:latin typeface="Calibri" charset="0"/>
                <a:cs typeface="Calibri" charset="0"/>
              </a:rPr>
              <a:t>”</a:t>
            </a:r>
            <a:r>
              <a:rPr lang="en-US" altLang="ja-JP" sz="2000">
                <a:latin typeface="Calibri" charset="0"/>
                <a:cs typeface="Calibri" charset="0"/>
              </a:rPr>
              <a:t>, 120 BC</a:t>
            </a:r>
            <a:endParaRPr lang="en-US" sz="2000">
              <a:latin typeface="Calibri" charset="0"/>
              <a:cs typeface="Calibri" charset="0"/>
            </a:endParaRPr>
          </a:p>
        </p:txBody>
      </p:sp>
      <p:pic>
        <p:nvPicPr>
          <p:cNvPr id="59394" name="Picture 4" descr="Hero_ste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90600"/>
            <a:ext cx="403860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5" descr="Hero_2.gif"/>
          <p:cNvPicPr>
            <a:picLocks noChangeAspect="1"/>
          </p:cNvPicPr>
          <p:nvPr/>
        </p:nvPicPr>
        <p:blipFill>
          <a:blip r:embed="rId3">
            <a:extLst>
              <a:ext uri="{28A0092B-C50C-407E-A947-70E740481C1C}">
                <a14:useLocalDpi xmlns:a14="http://schemas.microsoft.com/office/drawing/2010/main" val="0"/>
              </a:ext>
            </a:extLst>
          </a:blip>
          <a:srcRect l="15840" r="8640"/>
          <a:stretch>
            <a:fillRect/>
          </a:stretch>
        </p:blipFill>
        <p:spPr bwMode="auto">
          <a:xfrm>
            <a:off x="447675" y="1490662"/>
            <a:ext cx="3984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 Box 6"/>
          <p:cNvSpPr txBox="1">
            <a:spLocks noChangeArrowheads="1"/>
          </p:cNvSpPr>
          <p:nvPr/>
        </p:nvSpPr>
        <p:spPr bwMode="auto">
          <a:xfrm>
            <a:off x="533400" y="5802312"/>
            <a:ext cx="419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 </a:t>
            </a:r>
            <a:r>
              <a:rPr lang="ja-JP" altLang="en-US" sz="1400"/>
              <a:t>“</a:t>
            </a:r>
            <a:r>
              <a:rPr lang="en-US" altLang="ja-JP" sz="1400"/>
              <a:t>lebes</a:t>
            </a:r>
            <a:r>
              <a:rPr lang="ja-JP" altLang="en-US" sz="1400"/>
              <a:t>”</a:t>
            </a:r>
            <a:r>
              <a:rPr lang="en-US" altLang="ja-JP" sz="1400"/>
              <a:t>: demonstration of lifting power of steam</a:t>
            </a:r>
            <a:endParaRPr lang="en-US" sz="1400"/>
          </a:p>
        </p:txBody>
      </p:sp>
      <p:sp>
        <p:nvSpPr>
          <p:cNvPr id="59397" name="Text Box 6"/>
          <p:cNvSpPr txBox="1">
            <a:spLocks noChangeArrowheads="1"/>
          </p:cNvSpPr>
          <p:nvPr/>
        </p:nvSpPr>
        <p:spPr bwMode="auto">
          <a:xfrm>
            <a:off x="6477000" y="55626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 </a:t>
            </a:r>
            <a:r>
              <a:rPr lang="ja-JP" altLang="en-US" sz="1400"/>
              <a:t>“</a:t>
            </a:r>
            <a:r>
              <a:rPr lang="en-US" altLang="ja-JP" sz="1400"/>
              <a:t>aeliopile</a:t>
            </a:r>
            <a:r>
              <a:rPr lang="ja-JP" altLang="en-US" sz="1400"/>
              <a:t>”</a:t>
            </a:r>
            <a:endParaRPr lang="en-US" altLang="ja-JP" sz="1400"/>
          </a:p>
          <a:p>
            <a:pPr eaLnBrk="1" hangingPunct="1"/>
            <a:endParaRPr lang="en-US" sz="1400"/>
          </a:p>
        </p:txBody>
      </p:sp>
      <p:sp>
        <p:nvSpPr>
          <p:cNvPr id="59398" name="TextBox 6"/>
          <p:cNvSpPr txBox="1">
            <a:spLocks noChangeArrowheads="1"/>
          </p:cNvSpPr>
          <p:nvPr/>
        </p:nvSpPr>
        <p:spPr bwMode="auto">
          <a:xfrm>
            <a:off x="381000" y="206375"/>
            <a:ext cx="67056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2C45C2"/>
                </a:solidFill>
                <a:latin typeface="Calibri" charset="0"/>
                <a:cs typeface="Calibri" charset="0"/>
              </a:rPr>
              <a:t>Physics: long understood that steam exerted force</a:t>
            </a:r>
          </a:p>
          <a:p>
            <a:pPr eaLnBrk="1" hangingPunct="1"/>
            <a:endParaRPr lang="en-US" sz="1200" dirty="0" smtClean="0">
              <a:latin typeface="Calibri" charset="0"/>
              <a:cs typeface="Calibri" charset="0"/>
            </a:endParaRPr>
          </a:p>
          <a:p>
            <a:pPr eaLnBrk="1" hangingPunct="1"/>
            <a:r>
              <a:rPr lang="en-US" sz="2200" dirty="0" smtClean="0">
                <a:latin typeface="Calibri" charset="0"/>
                <a:cs typeface="Calibri" charset="0"/>
              </a:rPr>
              <a:t>Evaporating </a:t>
            </a:r>
            <a:r>
              <a:rPr lang="en-US" sz="2200" dirty="0">
                <a:latin typeface="Calibri" charset="0"/>
                <a:cs typeface="Calibri" charset="0"/>
              </a:rPr>
              <a:t>water produces high pressure</a:t>
            </a:r>
          </a:p>
          <a:p>
            <a:pPr eaLnBrk="1" hangingPunct="1"/>
            <a:r>
              <a:rPr lang="en-US" sz="2200" dirty="0" smtClean="0">
                <a:latin typeface="Calibri" charset="0"/>
                <a:cs typeface="Calibri" charset="0"/>
              </a:rPr>
              <a:t>Pressure </a:t>
            </a:r>
            <a:r>
              <a:rPr lang="en-US" sz="2200" dirty="0">
                <a:latin typeface="Calibri" charset="0"/>
                <a:cs typeface="Calibri" charset="0"/>
              </a:rPr>
              <a:t>= force </a:t>
            </a:r>
            <a:r>
              <a:rPr lang="en-US" sz="2200" dirty="0" smtClean="0">
                <a:latin typeface="Calibri" charset="0"/>
                <a:cs typeface="Calibri" charset="0"/>
              </a:rPr>
              <a:t>/ area</a:t>
            </a:r>
            <a:endParaRPr lang="en-US" sz="2200" dirty="0">
              <a:latin typeface="Calibri" charset="0"/>
              <a:cs typeface="Calibri" charset="0"/>
            </a:endParaRPr>
          </a:p>
          <a:p>
            <a:pPr eaLnBrk="1" hangingPunct="1"/>
            <a:endParaRPr lang="en-US" sz="1800" dirty="0">
              <a:cs typeface="Calibri" charset="0"/>
            </a:endParaRPr>
          </a:p>
        </p:txBody>
      </p:sp>
    </p:spTree>
    <p:extLst>
      <p:ext uri="{BB962C8B-B14F-4D97-AF65-F5344CB8AC3E}">
        <p14:creationId xmlns:p14="http://schemas.microsoft.com/office/powerpoint/2010/main" val="3152521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6"/>
          <p:cNvSpPr txBox="1">
            <a:spLocks noChangeArrowheads="1"/>
          </p:cNvSpPr>
          <p:nvPr/>
        </p:nvSpPr>
        <p:spPr bwMode="auto">
          <a:xfrm>
            <a:off x="381000" y="206375"/>
            <a:ext cx="8458200"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2C45C2"/>
                </a:solidFill>
                <a:latin typeface="Calibri" charset="0"/>
                <a:cs typeface="Calibri" charset="0"/>
              </a:rPr>
              <a:t>Physics: condensing steam can produce suction force</a:t>
            </a:r>
          </a:p>
          <a:p>
            <a:pPr eaLnBrk="1" hangingPunct="1"/>
            <a:endParaRPr lang="en-US" sz="2200" dirty="0" smtClean="0">
              <a:latin typeface="Calibri" charset="0"/>
              <a:cs typeface="Calibri" charset="0"/>
            </a:endParaRPr>
          </a:p>
          <a:p>
            <a:pPr eaLnBrk="1" hangingPunct="1"/>
            <a:r>
              <a:rPr lang="en-US" sz="2200" dirty="0" smtClean="0">
                <a:latin typeface="Calibri" charset="0"/>
                <a:cs typeface="Calibri" charset="0"/>
              </a:rPr>
              <a:t>Low </a:t>
            </a:r>
            <a:r>
              <a:rPr lang="en-US" sz="2200" dirty="0">
                <a:latin typeface="Calibri" charset="0"/>
                <a:cs typeface="Calibri" charset="0"/>
              </a:rPr>
              <a:t>pressure in airtight container means </a:t>
            </a:r>
            <a:r>
              <a:rPr lang="en-US" sz="2200" i="1" dirty="0">
                <a:solidFill>
                  <a:srgbClr val="2C45C2"/>
                </a:solidFill>
                <a:latin typeface="Calibri" charset="0"/>
                <a:cs typeface="Calibri" charset="0"/>
              </a:rPr>
              <a:t>air</a:t>
            </a:r>
            <a:r>
              <a:rPr lang="en-US" sz="2200" dirty="0">
                <a:latin typeface="Calibri" charset="0"/>
                <a:cs typeface="Calibri" charset="0"/>
              </a:rPr>
              <a:t> exerts force</a:t>
            </a:r>
          </a:p>
          <a:p>
            <a:pPr eaLnBrk="1" hangingPunct="1"/>
            <a:r>
              <a:rPr lang="en-US" sz="2200" dirty="0">
                <a:latin typeface="Calibri" charset="0"/>
                <a:cs typeface="Calibri" charset="0"/>
              </a:rPr>
              <a:t>Same physics that lets you suck liquid through a </a:t>
            </a:r>
            <a:r>
              <a:rPr lang="en-US" sz="2200" dirty="0" smtClean="0">
                <a:latin typeface="Calibri" charset="0"/>
                <a:cs typeface="Calibri" charset="0"/>
              </a:rPr>
              <a:t>straw</a:t>
            </a:r>
            <a:endParaRPr lang="en-US" sz="2200" dirty="0">
              <a:latin typeface="Calibri" charset="0"/>
              <a:cs typeface="Calibri" charset="0"/>
            </a:endParaRPr>
          </a:p>
          <a:p>
            <a:pPr eaLnBrk="1" hangingPunct="1"/>
            <a:endParaRPr lang="en-US" sz="1800" dirty="0">
              <a:cs typeface="Calibri" charset="0"/>
            </a:endParaRPr>
          </a:p>
        </p:txBody>
      </p:sp>
      <p:pic>
        <p:nvPicPr>
          <p:cNvPr id="60418" name="Picture 2" descr="straw.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05000"/>
            <a:ext cx="4643438"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203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6"/>
          <p:cNvSpPr txBox="1">
            <a:spLocks noChangeArrowheads="1"/>
          </p:cNvSpPr>
          <p:nvPr/>
        </p:nvSpPr>
        <p:spPr bwMode="auto">
          <a:xfrm>
            <a:off x="228600" y="609600"/>
            <a:ext cx="403860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a:solidFill>
                  <a:srgbClr val="2C45C2"/>
                </a:solidFill>
                <a:latin typeface="Calibri" charset="0"/>
                <a:cs typeface="Calibri" charset="0"/>
              </a:rPr>
              <a:t>First commercial use of steam</a:t>
            </a:r>
            <a:r>
              <a:rPr lang="en-US" i="1" dirty="0" smtClean="0">
                <a:solidFill>
                  <a:srgbClr val="2C45C2"/>
                </a:solidFill>
                <a:latin typeface="Calibri" charset="0"/>
                <a:cs typeface="Calibri" charset="0"/>
              </a:rPr>
              <a:t>:</a:t>
            </a:r>
          </a:p>
          <a:p>
            <a:pPr eaLnBrk="1" hangingPunct="1"/>
            <a:r>
              <a:rPr lang="en-US" i="1" dirty="0" smtClean="0">
                <a:solidFill>
                  <a:srgbClr val="2C45C2"/>
                </a:solidFill>
                <a:latin typeface="Calibri" charset="0"/>
                <a:cs typeface="Calibri" charset="0"/>
              </a:rPr>
              <a:t>the </a:t>
            </a:r>
            <a:r>
              <a:rPr lang="en-US" i="1" dirty="0" err="1" smtClean="0">
                <a:solidFill>
                  <a:srgbClr val="2C45C2"/>
                </a:solidFill>
                <a:latin typeface="Calibri" charset="0"/>
                <a:cs typeface="Calibri" charset="0"/>
              </a:rPr>
              <a:t>Savery</a:t>
            </a:r>
            <a:r>
              <a:rPr lang="en-US" i="1" dirty="0" smtClean="0">
                <a:solidFill>
                  <a:srgbClr val="2C45C2"/>
                </a:solidFill>
                <a:latin typeface="Calibri" charset="0"/>
                <a:cs typeface="Calibri" charset="0"/>
              </a:rPr>
              <a:t> engine</a:t>
            </a:r>
            <a:endParaRPr lang="en-US" i="1" dirty="0">
              <a:solidFill>
                <a:srgbClr val="2C45C2"/>
              </a:solidFill>
              <a:latin typeface="Calibri" charset="0"/>
              <a:cs typeface="Calibri" charset="0"/>
            </a:endParaRPr>
          </a:p>
          <a:p>
            <a:pPr eaLnBrk="1" hangingPunct="1"/>
            <a:endParaRPr lang="en-US" sz="1800" dirty="0">
              <a:latin typeface="Calibri" charset="0"/>
              <a:cs typeface="Calibri" charset="0"/>
            </a:endParaRPr>
          </a:p>
          <a:p>
            <a:pPr eaLnBrk="1" hangingPunct="1"/>
            <a:r>
              <a:rPr lang="ja-JP" altLang="en-US" sz="2000" i="1" dirty="0">
                <a:latin typeface="Calibri" charset="0"/>
                <a:cs typeface="Calibri" charset="0"/>
              </a:rPr>
              <a:t>“</a:t>
            </a:r>
            <a:r>
              <a:rPr lang="en-US" altLang="ja-JP" sz="2000" i="1" dirty="0">
                <a:latin typeface="Calibri" charset="0"/>
                <a:cs typeface="Calibri" charset="0"/>
              </a:rPr>
              <a:t>A new Invention for </a:t>
            </a:r>
            <a:r>
              <a:rPr lang="en-US" altLang="ja-JP" sz="2000" i="1" dirty="0" err="1">
                <a:latin typeface="Calibri" charset="0"/>
                <a:cs typeface="Calibri" charset="0"/>
              </a:rPr>
              <a:t>Raiseing</a:t>
            </a:r>
            <a:r>
              <a:rPr lang="en-US" altLang="ja-JP" sz="2000" i="1" dirty="0">
                <a:latin typeface="Calibri" charset="0"/>
                <a:cs typeface="Calibri" charset="0"/>
              </a:rPr>
              <a:t> of Water and occasioning Motion to all Sorts of Mill Work by the Impellent Force of Fire which will be of great </a:t>
            </a:r>
            <a:r>
              <a:rPr lang="en-US" altLang="ja-JP" sz="2000" i="1" dirty="0" err="1">
                <a:latin typeface="Calibri" charset="0"/>
                <a:cs typeface="Calibri" charset="0"/>
              </a:rPr>
              <a:t>vse</a:t>
            </a:r>
            <a:r>
              <a:rPr lang="en-US" altLang="ja-JP" sz="2000" i="1" dirty="0">
                <a:latin typeface="Calibri" charset="0"/>
                <a:cs typeface="Calibri" charset="0"/>
              </a:rPr>
              <a:t> and Advantage for </a:t>
            </a:r>
            <a:r>
              <a:rPr lang="en-US" altLang="ja-JP" sz="2000" i="1" dirty="0" err="1">
                <a:latin typeface="Calibri" charset="0"/>
                <a:cs typeface="Calibri" charset="0"/>
              </a:rPr>
              <a:t>Drayning</a:t>
            </a:r>
            <a:r>
              <a:rPr lang="en-US" altLang="ja-JP" sz="2000" i="1" dirty="0">
                <a:latin typeface="Calibri" charset="0"/>
                <a:cs typeface="Calibri" charset="0"/>
              </a:rPr>
              <a:t> Mines, </a:t>
            </a:r>
            <a:r>
              <a:rPr lang="en-US" altLang="ja-JP" sz="2000" i="1" dirty="0" err="1">
                <a:latin typeface="Calibri" charset="0"/>
                <a:cs typeface="Calibri" charset="0"/>
              </a:rPr>
              <a:t>serveing</a:t>
            </a:r>
            <a:r>
              <a:rPr lang="en-US" altLang="ja-JP" sz="2000" i="1" dirty="0">
                <a:latin typeface="Calibri" charset="0"/>
                <a:cs typeface="Calibri" charset="0"/>
              </a:rPr>
              <a:t> Towns with Water, and for the Working of all Sorts of Mills where they have not the </a:t>
            </a:r>
            <a:r>
              <a:rPr lang="en-US" altLang="ja-JP" sz="2000" i="1" dirty="0" err="1">
                <a:latin typeface="Calibri" charset="0"/>
                <a:cs typeface="Calibri" charset="0"/>
              </a:rPr>
              <a:t>benefitt</a:t>
            </a:r>
            <a:r>
              <a:rPr lang="en-US" altLang="ja-JP" sz="2000" i="1" dirty="0">
                <a:latin typeface="Calibri" charset="0"/>
                <a:cs typeface="Calibri" charset="0"/>
              </a:rPr>
              <a:t> of Water nor constant </a:t>
            </a:r>
            <a:r>
              <a:rPr lang="en-US" altLang="ja-JP" sz="2000" i="1" dirty="0" err="1">
                <a:latin typeface="Calibri" charset="0"/>
                <a:cs typeface="Calibri" charset="0"/>
              </a:rPr>
              <a:t>Windes</a:t>
            </a:r>
            <a:r>
              <a:rPr lang="en-US" altLang="ja-JP" sz="2000" i="1" dirty="0">
                <a:latin typeface="Calibri" charset="0"/>
                <a:cs typeface="Calibri" charset="0"/>
              </a:rPr>
              <a:t>.</a:t>
            </a:r>
            <a:r>
              <a:rPr lang="ja-JP" altLang="en-US" sz="2000" i="1" dirty="0">
                <a:latin typeface="Calibri" charset="0"/>
                <a:cs typeface="Calibri" charset="0"/>
              </a:rPr>
              <a:t>”</a:t>
            </a:r>
            <a:endParaRPr lang="en-US" altLang="ja-JP" sz="2000" i="1" dirty="0">
              <a:latin typeface="Calibri" charset="0"/>
              <a:cs typeface="Calibri" charset="0"/>
            </a:endParaRPr>
          </a:p>
          <a:p>
            <a:pPr eaLnBrk="1" hangingPunct="1"/>
            <a:endParaRPr lang="en-US" sz="2000" dirty="0">
              <a:latin typeface="Calibri" charset="0"/>
              <a:cs typeface="Calibri" charset="0"/>
            </a:endParaRPr>
          </a:p>
          <a:p>
            <a:pPr eaLnBrk="1" hangingPunct="1"/>
            <a:r>
              <a:rPr lang="en-US" sz="2000" dirty="0" smtClean="0">
                <a:latin typeface="Calibri" charset="0"/>
                <a:cs typeface="Calibri" charset="0"/>
              </a:rPr>
              <a:t>Thomas </a:t>
            </a:r>
            <a:r>
              <a:rPr lang="en-US" sz="2000" dirty="0" err="1">
                <a:latin typeface="Calibri" charset="0"/>
                <a:cs typeface="Calibri" charset="0"/>
              </a:rPr>
              <a:t>Savery</a:t>
            </a:r>
            <a:r>
              <a:rPr lang="en-US" sz="2000" dirty="0">
                <a:latin typeface="Calibri" charset="0"/>
                <a:cs typeface="Calibri" charset="0"/>
              </a:rPr>
              <a:t>, patent </a:t>
            </a:r>
            <a:r>
              <a:rPr lang="en-US" sz="2000" dirty="0" smtClean="0">
                <a:latin typeface="Calibri" charset="0"/>
                <a:cs typeface="Calibri" charset="0"/>
              </a:rPr>
              <a:t>application, </a:t>
            </a:r>
            <a:r>
              <a:rPr lang="en-US" sz="2000" dirty="0">
                <a:latin typeface="Calibri" charset="0"/>
                <a:cs typeface="Calibri" charset="0"/>
              </a:rPr>
              <a:t>filed </a:t>
            </a:r>
            <a:r>
              <a:rPr lang="en-US" sz="2000" dirty="0" smtClean="0">
                <a:latin typeface="Calibri" charset="0"/>
                <a:cs typeface="Calibri" charset="0"/>
              </a:rPr>
              <a:t>1698</a:t>
            </a:r>
            <a:endParaRPr lang="en-US" sz="2000" dirty="0">
              <a:latin typeface="Calibri" charset="0"/>
              <a:cs typeface="Calibri" charset="0"/>
            </a:endParaRPr>
          </a:p>
        </p:txBody>
      </p:sp>
      <p:pic>
        <p:nvPicPr>
          <p:cNvPr id="63490" name="Picture 4" descr="savery.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0"/>
            <a:ext cx="42672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604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6"/>
          <p:cNvSpPr txBox="1">
            <a:spLocks noChangeArrowheads="1"/>
          </p:cNvSpPr>
          <p:nvPr/>
        </p:nvSpPr>
        <p:spPr bwMode="auto">
          <a:xfrm>
            <a:off x="228600" y="609600"/>
            <a:ext cx="388620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err="1" smtClean="0">
                <a:solidFill>
                  <a:srgbClr val="2C45C2"/>
                </a:solidFill>
                <a:latin typeface="Calibri" charset="0"/>
                <a:cs typeface="Calibri" charset="0"/>
              </a:rPr>
              <a:t>Savery</a:t>
            </a:r>
            <a:r>
              <a:rPr lang="en-US" i="1" dirty="0" smtClean="0">
                <a:solidFill>
                  <a:srgbClr val="2C45C2"/>
                </a:solidFill>
                <a:latin typeface="Calibri" charset="0"/>
                <a:cs typeface="Calibri" charset="0"/>
              </a:rPr>
              <a:t> engine is not a commercial success</a:t>
            </a:r>
            <a:endParaRPr lang="en-US" i="1" dirty="0">
              <a:solidFill>
                <a:srgbClr val="2C45C2"/>
              </a:solidFill>
              <a:latin typeface="Calibri" charset="0"/>
              <a:cs typeface="Calibri" charset="0"/>
            </a:endParaRPr>
          </a:p>
          <a:p>
            <a:pPr eaLnBrk="1" hangingPunct="1"/>
            <a:endParaRPr lang="en-US" sz="1800" dirty="0">
              <a:latin typeface="Calibri" charset="0"/>
              <a:cs typeface="Calibri" charset="0"/>
            </a:endParaRPr>
          </a:p>
          <a:p>
            <a:pPr eaLnBrk="1" hangingPunct="1"/>
            <a:r>
              <a:rPr lang="ja-JP" altLang="en-US" sz="2000" i="1" dirty="0" smtClean="0">
                <a:latin typeface="Calibri" charset="0"/>
                <a:cs typeface="Calibri" charset="0"/>
              </a:rPr>
              <a:t>“</a:t>
            </a:r>
            <a:r>
              <a:rPr lang="en-US" altLang="ja-JP" sz="2000" i="1" dirty="0" smtClean="0">
                <a:latin typeface="Calibri" charset="0"/>
                <a:cs typeface="Calibri" charset="0"/>
              </a:rPr>
              <a:t>.. </a:t>
            </a:r>
            <a:r>
              <a:rPr lang="en-US" altLang="ja-JP" sz="2000" i="1" dirty="0" err="1" smtClean="0">
                <a:latin typeface="Calibri" charset="0"/>
                <a:cs typeface="Calibri" charset="0"/>
              </a:rPr>
              <a:t>Savery’s</a:t>
            </a:r>
            <a:r>
              <a:rPr lang="en-US" altLang="ja-JP" sz="2000" i="1" dirty="0" smtClean="0">
                <a:latin typeface="Calibri" charset="0"/>
                <a:cs typeface="Calibri" charset="0"/>
              </a:rPr>
              <a:t> engine was wholly unsuited for draining mines, and he failed to induce the miners to take it up. The greatest height to which it could raise water was.. not more than sixty or eighty feet...Moreover the miners [were]...afraid to introduce furnaces into their shafts, on account of ...their giving rise to explosions... </a:t>
            </a:r>
            <a:r>
              <a:rPr lang="ja-JP" altLang="en-US" sz="2000" i="1" dirty="0" smtClean="0">
                <a:latin typeface="Calibri" charset="0"/>
                <a:cs typeface="Calibri" charset="0"/>
              </a:rPr>
              <a:t>”</a:t>
            </a:r>
            <a:endParaRPr lang="en-US" altLang="ja-JP" sz="2000" i="1" dirty="0">
              <a:latin typeface="Calibri" charset="0"/>
              <a:cs typeface="Calibri" charset="0"/>
            </a:endParaRPr>
          </a:p>
          <a:p>
            <a:pPr eaLnBrk="1" hangingPunct="1"/>
            <a:endParaRPr lang="en-US" sz="2000" dirty="0">
              <a:latin typeface="Calibri" charset="0"/>
              <a:cs typeface="Calibri" charset="0"/>
            </a:endParaRPr>
          </a:p>
          <a:p>
            <a:pPr eaLnBrk="1" hangingPunct="1"/>
            <a:r>
              <a:rPr lang="en-US" sz="2000" dirty="0" smtClean="0">
                <a:latin typeface="Calibri" charset="0"/>
                <a:cs typeface="Calibri" charset="0"/>
              </a:rPr>
              <a:t>Robert Galloway, “A History of Coal Mining in Great Britain”</a:t>
            </a:r>
            <a:endParaRPr lang="en-US" sz="2000" dirty="0">
              <a:latin typeface="Calibri" charset="0"/>
              <a:cs typeface="Calibri" charset="0"/>
            </a:endParaRPr>
          </a:p>
        </p:txBody>
      </p:sp>
      <p:pic>
        <p:nvPicPr>
          <p:cNvPr id="63490" name="Picture 4" descr="savery.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0"/>
            <a:ext cx="42672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9093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5"/>
          <p:cNvSpPr txBox="1">
            <a:spLocks noChangeArrowheads="1"/>
          </p:cNvSpPr>
          <p:nvPr/>
        </p:nvSpPr>
        <p:spPr bwMode="auto">
          <a:xfrm>
            <a:off x="304800" y="76200"/>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smtClean="0"/>
              <a:t>Early uses of mechanical work from animals, wind, water</a:t>
            </a:r>
            <a:endParaRPr lang="en-US" b="1" dirty="0"/>
          </a:p>
        </p:txBody>
      </p:sp>
      <p:sp>
        <p:nvSpPr>
          <p:cNvPr id="26626" name="Text Box 6"/>
          <p:cNvSpPr txBox="1">
            <a:spLocks noChangeArrowheads="1"/>
          </p:cNvSpPr>
          <p:nvPr/>
        </p:nvSpPr>
        <p:spPr bwMode="auto">
          <a:xfrm>
            <a:off x="152400" y="6162675"/>
            <a:ext cx="4724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Grindstone, China from the encyclopedia </a:t>
            </a:r>
            <a:r>
              <a:rPr lang="ja-JP" altLang="en-US" sz="1800"/>
              <a:t>“</a:t>
            </a:r>
            <a:r>
              <a:rPr lang="en-US" altLang="ja-JP" sz="1800"/>
              <a:t>Tiangong Kaiwu</a:t>
            </a:r>
            <a:r>
              <a:rPr lang="ja-JP" altLang="en-US" sz="1800"/>
              <a:t>”</a:t>
            </a:r>
            <a:r>
              <a:rPr lang="en-US" altLang="ja-JP" sz="1800"/>
              <a:t>, by Song Yingxing (1637)</a:t>
            </a:r>
            <a:endParaRPr lang="en-US" sz="1800"/>
          </a:p>
        </p:txBody>
      </p:sp>
      <p:pic>
        <p:nvPicPr>
          <p:cNvPr id="2662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3689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5562600" y="6112551"/>
            <a:ext cx="28955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Vertical-axis waterwheel</a:t>
            </a:r>
          </a:p>
          <a:p>
            <a:pPr eaLnBrk="1" hangingPunct="1"/>
            <a:r>
              <a:rPr lang="en-US" sz="1800" dirty="0"/>
              <a:t>1500s or earlier</a:t>
            </a:r>
          </a:p>
        </p:txBody>
      </p:sp>
      <p:pic>
        <p:nvPicPr>
          <p:cNvPr id="9" name="Picture 7" descr="Figure-4.8.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838200"/>
            <a:ext cx="319780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6"/>
          <p:cNvSpPr txBox="1">
            <a:spLocks noChangeArrowheads="1"/>
          </p:cNvSpPr>
          <p:nvPr/>
        </p:nvSpPr>
        <p:spPr bwMode="auto">
          <a:xfrm>
            <a:off x="228600" y="0"/>
            <a:ext cx="4191000" cy="59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smtClean="0">
                <a:solidFill>
                  <a:srgbClr val="2C45C2"/>
                </a:solidFill>
                <a:latin typeface="Calibri" charset="0"/>
                <a:cs typeface="Calibri" charset="0"/>
              </a:rPr>
              <a:t>Principles of </a:t>
            </a:r>
            <a:r>
              <a:rPr lang="en-US" i="1" dirty="0" err="1" smtClean="0">
                <a:solidFill>
                  <a:srgbClr val="2C45C2"/>
                </a:solidFill>
                <a:latin typeface="Calibri" charset="0"/>
                <a:cs typeface="Calibri" charset="0"/>
              </a:rPr>
              <a:t>Savery</a:t>
            </a:r>
            <a:r>
              <a:rPr lang="en-US" i="1" dirty="0" smtClean="0">
                <a:solidFill>
                  <a:srgbClr val="2C45C2"/>
                </a:solidFill>
                <a:latin typeface="Calibri" charset="0"/>
                <a:cs typeface="Calibri" charset="0"/>
              </a:rPr>
              <a:t> engine</a:t>
            </a:r>
            <a:endParaRPr lang="en-US" dirty="0">
              <a:solidFill>
                <a:srgbClr val="2C45C2"/>
              </a:solidFill>
              <a:latin typeface="Calibri" charset="0"/>
              <a:cs typeface="Calibri" charset="0"/>
            </a:endParaRPr>
          </a:p>
          <a:p>
            <a:pPr eaLnBrk="1" hangingPunct="1"/>
            <a:endParaRPr lang="en-US" sz="1800" dirty="0">
              <a:latin typeface="Calibri" charset="0"/>
              <a:cs typeface="Calibri" charset="0"/>
            </a:endParaRPr>
          </a:p>
          <a:p>
            <a:pPr eaLnBrk="1" hangingPunct="1"/>
            <a:r>
              <a:rPr lang="en-US" sz="2000" i="1" dirty="0" smtClean="0">
                <a:latin typeface="Calibri" charset="0"/>
                <a:cs typeface="Calibri" charset="0"/>
              </a:rPr>
              <a:t>Sucks water as one would with a straw</a:t>
            </a:r>
          </a:p>
          <a:p>
            <a:pPr marL="285750" indent="-285750" eaLnBrk="1" hangingPunct="1">
              <a:buFontTx/>
              <a:buChar char="•"/>
            </a:pPr>
            <a:r>
              <a:rPr lang="en-US" sz="2000" dirty="0" smtClean="0">
                <a:latin typeface="Calibri" charset="0"/>
                <a:cs typeface="Calibri" charset="0"/>
              </a:rPr>
              <a:t>Heat water to make steam</a:t>
            </a:r>
          </a:p>
          <a:p>
            <a:pPr marL="285750" indent="-285750" eaLnBrk="1" hangingPunct="1">
              <a:buFontTx/>
              <a:buChar char="•"/>
            </a:pPr>
            <a:r>
              <a:rPr lang="en-US" sz="2000" dirty="0">
                <a:latin typeface="Calibri" charset="0"/>
                <a:cs typeface="Calibri" charset="0"/>
              </a:rPr>
              <a:t>F</a:t>
            </a:r>
            <a:r>
              <a:rPr lang="en-US" sz="2000" dirty="0" smtClean="0">
                <a:latin typeface="Calibri" charset="0"/>
                <a:cs typeface="Calibri" charset="0"/>
              </a:rPr>
              <a:t>ill chamber with steam</a:t>
            </a:r>
          </a:p>
          <a:p>
            <a:pPr marL="285750" indent="-285750" eaLnBrk="1" hangingPunct="1">
              <a:buFontTx/>
              <a:buChar char="•"/>
            </a:pPr>
            <a:r>
              <a:rPr lang="en-US" sz="2000" dirty="0" smtClean="0">
                <a:latin typeface="Calibri" charset="0"/>
                <a:cs typeface="Calibri" charset="0"/>
              </a:rPr>
              <a:t>Cool chamber, steam condenses</a:t>
            </a:r>
          </a:p>
          <a:p>
            <a:pPr marL="285750" indent="-285750" eaLnBrk="1" hangingPunct="1">
              <a:buFontTx/>
              <a:buChar char="•"/>
            </a:pPr>
            <a:r>
              <a:rPr lang="en-US" sz="2000" dirty="0" smtClean="0">
                <a:latin typeface="Calibri" charset="0"/>
                <a:cs typeface="Calibri" charset="0"/>
              </a:rPr>
              <a:t>Pressure in chamber is now lower than atmospheric pressure</a:t>
            </a:r>
          </a:p>
          <a:p>
            <a:pPr marL="285750" indent="-285750" eaLnBrk="1" hangingPunct="1">
              <a:buFontTx/>
              <a:buChar char="•"/>
            </a:pPr>
            <a:r>
              <a:rPr lang="en-US" sz="2000" dirty="0" smtClean="0">
                <a:latin typeface="Calibri" charset="0"/>
                <a:cs typeface="Calibri" charset="0"/>
              </a:rPr>
              <a:t>Open up valve connecting chamber to pipe in water</a:t>
            </a:r>
          </a:p>
          <a:p>
            <a:pPr marL="285750" indent="-285750" eaLnBrk="1" hangingPunct="1">
              <a:buFontTx/>
              <a:buChar char="•"/>
            </a:pPr>
            <a:r>
              <a:rPr lang="en-US" sz="2000" dirty="0" smtClean="0">
                <a:latin typeface="Calibri" charset="0"/>
                <a:cs typeface="Calibri" charset="0"/>
              </a:rPr>
              <a:t>Atmospheric pressure causes water to flow up into chamber</a:t>
            </a:r>
          </a:p>
          <a:p>
            <a:pPr eaLnBrk="1" hangingPunct="1"/>
            <a:endParaRPr lang="en-US" sz="2000" dirty="0" smtClean="0">
              <a:latin typeface="Calibri" charset="0"/>
              <a:cs typeface="Calibri" charset="0"/>
            </a:endParaRPr>
          </a:p>
          <a:p>
            <a:pPr eaLnBrk="1" hangingPunct="1"/>
            <a:r>
              <a:rPr lang="en-US" sz="2000" i="1" dirty="0" smtClean="0">
                <a:latin typeface="Calibri" charset="0"/>
                <a:cs typeface="Calibri" charset="0"/>
              </a:rPr>
              <a:t>Issues:</a:t>
            </a:r>
            <a:endParaRPr lang="en-US" sz="2000" i="1" dirty="0">
              <a:latin typeface="Calibri" charset="0"/>
              <a:cs typeface="Calibri" charset="0"/>
            </a:endParaRPr>
          </a:p>
          <a:p>
            <a:pPr eaLnBrk="1" hangingPunct="1"/>
            <a:r>
              <a:rPr lang="en-US" sz="2000" dirty="0">
                <a:latin typeface="Calibri" charset="0"/>
                <a:cs typeface="Calibri" charset="0"/>
              </a:rPr>
              <a:t>G</a:t>
            </a:r>
            <a:r>
              <a:rPr lang="en-US" sz="2000" dirty="0" smtClean="0">
                <a:latin typeface="Calibri" charset="0"/>
                <a:cs typeface="Calibri" charset="0"/>
              </a:rPr>
              <a:t>ood </a:t>
            </a:r>
            <a:r>
              <a:rPr lang="en-US" sz="2000" dirty="0">
                <a:latin typeface="Calibri" charset="0"/>
                <a:cs typeface="Calibri" charset="0"/>
              </a:rPr>
              <a:t>only for pumping liquids</a:t>
            </a:r>
            <a:r>
              <a:rPr lang="en-US" sz="2000" dirty="0" smtClean="0">
                <a:latin typeface="Calibri" charset="0"/>
                <a:cs typeface="Calibri" charset="0"/>
              </a:rPr>
              <a:t>. Efficiency below 0.1%</a:t>
            </a:r>
            <a:endParaRPr lang="en-US" sz="2000" dirty="0">
              <a:latin typeface="Calibri" charset="0"/>
              <a:cs typeface="Calibri" charset="0"/>
            </a:endParaRPr>
          </a:p>
          <a:p>
            <a:pPr eaLnBrk="1" hangingPunct="1"/>
            <a:r>
              <a:rPr lang="en-US" sz="2000" dirty="0" smtClean="0">
                <a:solidFill>
                  <a:schemeClr val="bg1"/>
                </a:solidFill>
                <a:latin typeface="Calibri" charset="0"/>
                <a:cs typeface="Calibri" charset="0"/>
              </a:rPr>
              <a:t>Max </a:t>
            </a:r>
            <a:r>
              <a:rPr lang="en-US" sz="2000" dirty="0">
                <a:solidFill>
                  <a:schemeClr val="bg1"/>
                </a:solidFill>
                <a:latin typeface="Calibri" charset="0"/>
                <a:cs typeface="Calibri" charset="0"/>
              </a:rPr>
              <a:t>pumping height: ~30 ft. </a:t>
            </a:r>
          </a:p>
          <a:p>
            <a:pPr eaLnBrk="1" hangingPunct="1"/>
            <a:endParaRPr lang="en-US" sz="2000" dirty="0">
              <a:latin typeface="Calibri" charset="0"/>
              <a:cs typeface="Calibri" charset="0"/>
            </a:endParaRPr>
          </a:p>
          <a:p>
            <a:pPr eaLnBrk="1" hangingPunct="1"/>
            <a:endParaRPr lang="en-US" sz="2000" dirty="0">
              <a:latin typeface="Calibri" charset="0"/>
              <a:cs typeface="Calibri" charset="0"/>
            </a:endParaRPr>
          </a:p>
        </p:txBody>
      </p:sp>
      <p:pic>
        <p:nvPicPr>
          <p:cNvPr id="64514" name="Picture 4" descr="savery.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42672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152400" y="5766137"/>
            <a:ext cx="4114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smtClean="0">
                <a:solidFill>
                  <a:srgbClr val="2C45C2"/>
                </a:solidFill>
                <a:latin typeface="Calibri" charset="0"/>
                <a:cs typeface="Calibri" charset="0"/>
              </a:rPr>
              <a:t>Why used at all? Because the coal was essentially free and the industry was desperate for a solution.</a:t>
            </a:r>
            <a:endParaRPr lang="en-US" sz="2000" dirty="0">
              <a:solidFill>
                <a:srgbClr val="2C45C2"/>
              </a:solidFill>
              <a:latin typeface="Calibri" charset="0"/>
              <a:cs typeface="Calibri" charset="0"/>
            </a:endParaRPr>
          </a:p>
        </p:txBody>
      </p:sp>
    </p:spTree>
    <p:extLst>
      <p:ext uri="{BB962C8B-B14F-4D97-AF65-F5344CB8AC3E}">
        <p14:creationId xmlns:p14="http://schemas.microsoft.com/office/powerpoint/2010/main" val="264047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1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5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51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51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51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51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51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451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7" descr="Newcomen632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8688" y="533400"/>
            <a:ext cx="4329112"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4038600" y="6400800"/>
            <a:ext cx="510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err="1">
                <a:solidFill>
                  <a:srgbClr val="2C45C2"/>
                </a:solidFill>
                <a:latin typeface="Calibri" charset="0"/>
                <a:cs typeface="Calibri" charset="0"/>
              </a:rPr>
              <a:t>Newcomen</a:t>
            </a:r>
            <a:r>
              <a:rPr lang="ja-JP" altLang="en-US" sz="1800" i="1" dirty="0">
                <a:solidFill>
                  <a:srgbClr val="2C45C2"/>
                </a:solidFill>
                <a:latin typeface="Calibri" charset="0"/>
                <a:cs typeface="Calibri" charset="0"/>
              </a:rPr>
              <a:t>’</a:t>
            </a:r>
            <a:r>
              <a:rPr lang="en-US" altLang="ja-JP" sz="1800" i="1" dirty="0">
                <a:solidFill>
                  <a:srgbClr val="2C45C2"/>
                </a:solidFill>
                <a:latin typeface="Calibri" charset="0"/>
                <a:cs typeface="Calibri" charset="0"/>
              </a:rPr>
              <a:t>s design is state of the art for 60+ years</a:t>
            </a:r>
            <a:endParaRPr lang="en-US" sz="1800" i="1" dirty="0">
              <a:solidFill>
                <a:srgbClr val="2C45C2"/>
              </a:solidFill>
              <a:latin typeface="Calibri" charset="0"/>
              <a:cs typeface="Calibri" charset="0"/>
            </a:endParaRPr>
          </a:p>
        </p:txBody>
      </p:sp>
      <p:sp>
        <p:nvSpPr>
          <p:cNvPr id="6" name="Text Box 6"/>
          <p:cNvSpPr txBox="1">
            <a:spLocks noChangeArrowheads="1"/>
          </p:cNvSpPr>
          <p:nvPr/>
        </p:nvSpPr>
        <p:spPr bwMode="auto">
          <a:xfrm>
            <a:off x="152400" y="119182"/>
            <a:ext cx="4648200" cy="689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a:solidFill>
                  <a:srgbClr val="2C45C2"/>
                </a:solidFill>
                <a:latin typeface="Calibri" charset="0"/>
                <a:cs typeface="Calibri" charset="0"/>
              </a:rPr>
              <a:t>First true steam engine:</a:t>
            </a:r>
          </a:p>
          <a:p>
            <a:pPr eaLnBrk="1" hangingPunct="1"/>
            <a:endParaRPr lang="en-US" sz="1800" dirty="0">
              <a:latin typeface="Calibri" charset="0"/>
              <a:cs typeface="Calibri" charset="0"/>
            </a:endParaRPr>
          </a:p>
          <a:p>
            <a:pPr eaLnBrk="1" hangingPunct="1"/>
            <a:r>
              <a:rPr lang="en-US" sz="2000" dirty="0">
                <a:latin typeface="Calibri" charset="0"/>
                <a:cs typeface="Calibri" charset="0"/>
              </a:rPr>
              <a:t>Thomas </a:t>
            </a:r>
            <a:r>
              <a:rPr lang="en-US" sz="2000" dirty="0" err="1">
                <a:latin typeface="Calibri" charset="0"/>
                <a:cs typeface="Calibri" charset="0"/>
              </a:rPr>
              <a:t>Newcomen</a:t>
            </a:r>
            <a:r>
              <a:rPr lang="en-US" sz="2000" dirty="0">
                <a:latin typeface="Calibri" charset="0"/>
                <a:cs typeface="Calibri" charset="0"/>
              </a:rPr>
              <a:t>, 1712, blacksmith</a:t>
            </a:r>
          </a:p>
          <a:p>
            <a:pPr eaLnBrk="1" hangingPunct="1"/>
            <a:endParaRPr lang="en-US" altLang="ja-JP" sz="2000" dirty="0">
              <a:latin typeface="Calibri" charset="0"/>
              <a:cs typeface="Calibri" charset="0"/>
            </a:endParaRPr>
          </a:p>
          <a:p>
            <a:pPr eaLnBrk="1" hangingPunct="1"/>
            <a:endParaRPr lang="en-US" altLang="ja-JP" sz="2000" dirty="0">
              <a:latin typeface="Calibri" charset="0"/>
              <a:cs typeface="Calibri" charset="0"/>
            </a:endParaRPr>
          </a:p>
          <a:p>
            <a:pPr eaLnBrk="1" hangingPunct="1"/>
            <a:r>
              <a:rPr lang="ja-JP" altLang="en-US" sz="2000" i="1" dirty="0">
                <a:latin typeface="Calibri" charset="0"/>
                <a:cs typeface="Calibri" charset="0"/>
              </a:rPr>
              <a:t>“</a:t>
            </a:r>
            <a:r>
              <a:rPr lang="en-US" altLang="ja-JP" sz="2000" i="1" dirty="0">
                <a:latin typeface="Calibri" charset="0"/>
                <a:cs typeface="Calibri" charset="0"/>
              </a:rPr>
              <a:t>It was at this juncture that the miners had put into their hands the most wonderful invention which human ingenuity had yet produced – the </a:t>
            </a:r>
            <a:r>
              <a:rPr lang="en-US" altLang="ja-JP" sz="2000" i="1" dirty="0" err="1">
                <a:latin typeface="Calibri" charset="0"/>
                <a:cs typeface="Calibri" charset="0"/>
              </a:rPr>
              <a:t>Newcomen</a:t>
            </a:r>
            <a:r>
              <a:rPr lang="en-US" altLang="ja-JP" sz="2000" i="1" dirty="0">
                <a:latin typeface="Calibri" charset="0"/>
                <a:cs typeface="Calibri" charset="0"/>
              </a:rPr>
              <a:t> steam-engine.. a machine capable of draining with ease the deepest mines; applicable anywhere; requiring little or no attention; so docile that its movements might be governed by the strength of a child; so powerful that it could put forth the strength of hundreds of horses; so safe that... the utmost damage that can come to it, is its standing still for want of fire.”</a:t>
            </a:r>
          </a:p>
          <a:p>
            <a:pPr eaLnBrk="1" hangingPunct="1"/>
            <a:endParaRPr lang="en-US" sz="2000" i="1" dirty="0">
              <a:latin typeface="Calibri" charset="0"/>
              <a:cs typeface="Calibri" charset="0"/>
            </a:endParaRPr>
          </a:p>
          <a:p>
            <a:pPr eaLnBrk="1" hangingPunct="1"/>
            <a:r>
              <a:rPr lang="en-US" sz="2000" dirty="0">
                <a:latin typeface="Calibri" charset="0"/>
                <a:cs typeface="Calibri" charset="0"/>
              </a:rPr>
              <a:t>Robert Galloway, “A History of Coal Mining in Great Britain”</a:t>
            </a:r>
            <a:endParaRPr lang="en-US" sz="2000" dirty="0">
              <a:cs typeface="Calibri" charset="0"/>
            </a:endParaRPr>
          </a:p>
          <a:p>
            <a:pPr eaLnBrk="1" hangingPunct="1"/>
            <a:endParaRPr lang="en-US" altLang="ja-JP" sz="2000" dirty="0" smtClean="0">
              <a:latin typeface="Calibri" charset="0"/>
              <a:cs typeface="Calibri" charset="0"/>
            </a:endParaRPr>
          </a:p>
        </p:txBody>
      </p:sp>
    </p:spTree>
    <p:extLst>
      <p:ext uri="{BB962C8B-B14F-4D97-AF65-F5344CB8AC3E}">
        <p14:creationId xmlns:p14="http://schemas.microsoft.com/office/powerpoint/2010/main" val="1151631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7" descr="Newcomen632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8688" y="533400"/>
            <a:ext cx="4329112"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4038600" y="6400800"/>
            <a:ext cx="510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err="1">
                <a:solidFill>
                  <a:srgbClr val="2C45C2"/>
                </a:solidFill>
                <a:latin typeface="Calibri" charset="0"/>
                <a:cs typeface="Calibri" charset="0"/>
              </a:rPr>
              <a:t>Newcomen</a:t>
            </a:r>
            <a:r>
              <a:rPr lang="ja-JP" altLang="en-US" sz="1800" i="1" dirty="0">
                <a:solidFill>
                  <a:srgbClr val="2C45C2"/>
                </a:solidFill>
                <a:latin typeface="Calibri" charset="0"/>
                <a:cs typeface="Calibri" charset="0"/>
              </a:rPr>
              <a:t>’</a:t>
            </a:r>
            <a:r>
              <a:rPr lang="en-US" altLang="ja-JP" sz="1800" i="1" dirty="0">
                <a:solidFill>
                  <a:srgbClr val="2C45C2"/>
                </a:solidFill>
                <a:latin typeface="Calibri" charset="0"/>
                <a:cs typeface="Calibri" charset="0"/>
              </a:rPr>
              <a:t>s design is state of the art for </a:t>
            </a:r>
            <a:r>
              <a:rPr lang="en-US" altLang="ja-JP" sz="1800" i="1" dirty="0" smtClean="0">
                <a:solidFill>
                  <a:srgbClr val="2C45C2"/>
                </a:solidFill>
                <a:latin typeface="Calibri" charset="0"/>
                <a:cs typeface="Calibri" charset="0"/>
              </a:rPr>
              <a:t>60 </a:t>
            </a:r>
            <a:r>
              <a:rPr lang="en-US" altLang="ja-JP" sz="1800" i="1" dirty="0">
                <a:solidFill>
                  <a:srgbClr val="2C45C2"/>
                </a:solidFill>
                <a:latin typeface="Calibri" charset="0"/>
                <a:cs typeface="Calibri" charset="0"/>
              </a:rPr>
              <a:t>years</a:t>
            </a:r>
            <a:endParaRPr lang="en-US" sz="1800" i="1" dirty="0">
              <a:solidFill>
                <a:srgbClr val="2C45C2"/>
              </a:solidFill>
              <a:latin typeface="Calibri" charset="0"/>
              <a:cs typeface="Calibri" charset="0"/>
            </a:endParaRPr>
          </a:p>
        </p:txBody>
      </p:sp>
      <p:sp>
        <p:nvSpPr>
          <p:cNvPr id="6" name="Text Box 6"/>
          <p:cNvSpPr txBox="1">
            <a:spLocks noChangeArrowheads="1"/>
          </p:cNvSpPr>
          <p:nvPr/>
        </p:nvSpPr>
        <p:spPr bwMode="auto">
          <a:xfrm>
            <a:off x="152400" y="119182"/>
            <a:ext cx="4648200" cy="65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a:solidFill>
                  <a:srgbClr val="2C45C2"/>
                </a:solidFill>
                <a:latin typeface="Calibri" charset="0"/>
                <a:cs typeface="Calibri" charset="0"/>
              </a:rPr>
              <a:t>First true steam engine:</a:t>
            </a:r>
          </a:p>
          <a:p>
            <a:pPr eaLnBrk="1" hangingPunct="1"/>
            <a:endParaRPr lang="en-US" sz="1800" dirty="0">
              <a:latin typeface="Calibri" charset="0"/>
              <a:cs typeface="Calibri" charset="0"/>
            </a:endParaRPr>
          </a:p>
          <a:p>
            <a:pPr eaLnBrk="1" hangingPunct="1"/>
            <a:r>
              <a:rPr lang="en-US" sz="2000" dirty="0">
                <a:latin typeface="Calibri" charset="0"/>
                <a:cs typeface="Calibri" charset="0"/>
              </a:rPr>
              <a:t>Thomas </a:t>
            </a:r>
            <a:r>
              <a:rPr lang="en-US" sz="2000" dirty="0" err="1">
                <a:latin typeface="Calibri" charset="0"/>
                <a:cs typeface="Calibri" charset="0"/>
              </a:rPr>
              <a:t>Newcomen</a:t>
            </a:r>
            <a:r>
              <a:rPr lang="en-US" sz="2000" dirty="0">
                <a:latin typeface="Calibri" charset="0"/>
                <a:cs typeface="Calibri" charset="0"/>
              </a:rPr>
              <a:t>, 1712, blacksmith</a:t>
            </a:r>
          </a:p>
          <a:p>
            <a:pPr eaLnBrk="1" hangingPunct="1"/>
            <a:endParaRPr lang="en-US" sz="2000" dirty="0">
              <a:latin typeface="Calibri" charset="0"/>
              <a:cs typeface="Calibri" charset="0"/>
            </a:endParaRPr>
          </a:p>
          <a:p>
            <a:pPr eaLnBrk="1" hangingPunct="1"/>
            <a:r>
              <a:rPr lang="en-US" sz="2000" dirty="0">
                <a:latin typeface="Calibri" charset="0"/>
                <a:cs typeface="Calibri" charset="0"/>
              </a:rPr>
              <a:t>Copy of </a:t>
            </a:r>
            <a:r>
              <a:rPr lang="en-US" sz="2000" dirty="0" err="1" smtClean="0">
                <a:latin typeface="Calibri" charset="0"/>
                <a:cs typeface="Calibri" charset="0"/>
              </a:rPr>
              <a:t>Papin’</a:t>
            </a:r>
            <a:r>
              <a:rPr lang="en-US" altLang="ja-JP" sz="2000" dirty="0" err="1" smtClean="0">
                <a:latin typeface="Calibri" charset="0"/>
                <a:cs typeface="Calibri" charset="0"/>
              </a:rPr>
              <a:t>s</a:t>
            </a:r>
            <a:r>
              <a:rPr lang="en-US" altLang="ja-JP" sz="2000" dirty="0" smtClean="0">
                <a:latin typeface="Calibri" charset="0"/>
                <a:cs typeface="Calibri" charset="0"/>
              </a:rPr>
              <a:t> </a:t>
            </a:r>
            <a:r>
              <a:rPr lang="en-US" altLang="ja-JP" sz="2000" dirty="0">
                <a:latin typeface="Calibri" charset="0"/>
                <a:cs typeface="Calibri" charset="0"/>
              </a:rPr>
              <a:t>engine of design of </a:t>
            </a:r>
            <a:r>
              <a:rPr lang="en-US" altLang="ja-JP" sz="2000" dirty="0" smtClean="0">
                <a:latin typeface="Calibri" charset="0"/>
                <a:cs typeface="Calibri" charset="0"/>
              </a:rPr>
              <a:t>1690</a:t>
            </a:r>
          </a:p>
          <a:p>
            <a:pPr eaLnBrk="1" hangingPunct="1"/>
            <a:endParaRPr lang="en-US" sz="2000" dirty="0" smtClean="0">
              <a:latin typeface="Calibri" charset="0"/>
              <a:cs typeface="Calibri" charset="0"/>
            </a:endParaRPr>
          </a:p>
          <a:p>
            <a:pPr eaLnBrk="1" hangingPunct="1"/>
            <a:r>
              <a:rPr lang="en-US" sz="2000" dirty="0" smtClean="0">
                <a:latin typeface="Calibri" charset="0"/>
                <a:cs typeface="Calibri" charset="0"/>
              </a:rPr>
              <a:t>First </a:t>
            </a:r>
            <a:r>
              <a:rPr lang="en-US" sz="2000" b="1" i="1" dirty="0">
                <a:latin typeface="Calibri" charset="0"/>
                <a:cs typeface="Calibri" charset="0"/>
              </a:rPr>
              <a:t>reciprocating engine</a:t>
            </a:r>
            <a:r>
              <a:rPr lang="en-US" sz="2000" dirty="0">
                <a:latin typeface="Calibri" charset="0"/>
                <a:cs typeface="Calibri" charset="0"/>
              </a:rPr>
              <a:t>: </a:t>
            </a:r>
            <a:r>
              <a:rPr lang="en-US" sz="2000" dirty="0" smtClean="0">
                <a:latin typeface="Calibri" charset="0"/>
                <a:cs typeface="Calibri" charset="0"/>
              </a:rPr>
              <a:t>linear motion of piston that transmits force</a:t>
            </a:r>
            <a:endParaRPr lang="en-US" sz="2000" dirty="0">
              <a:latin typeface="Calibri" charset="0"/>
              <a:cs typeface="Calibri" charset="0"/>
            </a:endParaRPr>
          </a:p>
          <a:p>
            <a:pPr eaLnBrk="1" hangingPunct="1"/>
            <a:endParaRPr lang="en-US" altLang="ja-JP" sz="2000" dirty="0" smtClean="0">
              <a:latin typeface="Calibri" charset="0"/>
              <a:cs typeface="Calibri" charset="0"/>
            </a:endParaRPr>
          </a:p>
          <a:p>
            <a:pPr eaLnBrk="1" hangingPunct="1"/>
            <a:r>
              <a:rPr lang="en-US" altLang="ja-JP" sz="2000" i="1" dirty="0" smtClean="0">
                <a:latin typeface="Calibri" charset="0"/>
                <a:cs typeface="Calibri" charset="0"/>
              </a:rPr>
              <a:t>Steps</a:t>
            </a:r>
          </a:p>
          <a:p>
            <a:pPr marL="285750" indent="-285750" eaLnBrk="1" hangingPunct="1">
              <a:buFontTx/>
              <a:buChar char="•"/>
            </a:pPr>
            <a:r>
              <a:rPr lang="en-US" altLang="ja-JP" sz="2000" dirty="0" smtClean="0">
                <a:latin typeface="Calibri" charset="0"/>
                <a:cs typeface="Calibri" charset="0"/>
              </a:rPr>
              <a:t>Fill chamber with steam</a:t>
            </a:r>
          </a:p>
          <a:p>
            <a:pPr marL="285750" indent="-285750" eaLnBrk="1" hangingPunct="1">
              <a:buFontTx/>
              <a:buChar char="•"/>
            </a:pPr>
            <a:r>
              <a:rPr lang="en-US" altLang="ja-JP" sz="2000" dirty="0" smtClean="0">
                <a:latin typeface="Calibri" charset="0"/>
                <a:cs typeface="Calibri" charset="0"/>
              </a:rPr>
              <a:t>Cool the chamber to condense steam</a:t>
            </a:r>
          </a:p>
          <a:p>
            <a:pPr marL="285750" indent="-285750" eaLnBrk="1" hangingPunct="1">
              <a:buFontTx/>
              <a:buChar char="•"/>
            </a:pPr>
            <a:r>
              <a:rPr lang="en-US" altLang="ja-JP" sz="2000" dirty="0" smtClean="0">
                <a:latin typeface="Calibri" charset="0"/>
                <a:cs typeface="Calibri" charset="0"/>
              </a:rPr>
              <a:t>Low pressure in chamber pulls piston down, lifts pump side</a:t>
            </a:r>
          </a:p>
          <a:p>
            <a:pPr marL="285750" indent="-285750" eaLnBrk="1" hangingPunct="1">
              <a:buFontTx/>
              <a:buChar char="•"/>
            </a:pPr>
            <a:r>
              <a:rPr lang="en-US" altLang="ja-JP" sz="2000" dirty="0" smtClean="0">
                <a:latin typeface="Calibri" charset="0"/>
                <a:cs typeface="Calibri" charset="0"/>
              </a:rPr>
              <a:t>Open valve at bottom of piston, let gravity pull pump side down again</a:t>
            </a:r>
          </a:p>
          <a:p>
            <a:pPr marL="285750" indent="-285750" eaLnBrk="1" hangingPunct="1">
              <a:buFontTx/>
              <a:buChar char="•"/>
            </a:pPr>
            <a:r>
              <a:rPr lang="en-US" altLang="ja-JP" sz="2000" dirty="0" smtClean="0">
                <a:latin typeface="Calibri" charset="0"/>
                <a:cs typeface="Calibri" charset="0"/>
              </a:rPr>
              <a:t>Steam fills chamber as piston rises</a:t>
            </a:r>
          </a:p>
          <a:p>
            <a:pPr eaLnBrk="1" hangingPunct="1"/>
            <a:endParaRPr lang="en-US" sz="2000" dirty="0" smtClean="0">
              <a:latin typeface="Calibri" charset="0"/>
              <a:cs typeface="Calibri" charset="0"/>
            </a:endParaRPr>
          </a:p>
          <a:p>
            <a:pPr eaLnBrk="1" hangingPunct="1"/>
            <a:r>
              <a:rPr lang="en-US" sz="2000" i="1" dirty="0" smtClean="0">
                <a:latin typeface="Calibri" charset="0"/>
                <a:cs typeface="Calibri" charset="0"/>
              </a:rPr>
              <a:t>Issues:</a:t>
            </a:r>
            <a:endParaRPr lang="en-US" sz="2000" i="1" dirty="0">
              <a:latin typeface="Calibri" charset="0"/>
              <a:cs typeface="Calibri" charset="0"/>
            </a:endParaRPr>
          </a:p>
          <a:p>
            <a:pPr eaLnBrk="1" hangingPunct="1"/>
            <a:r>
              <a:rPr lang="en-US" sz="2000" dirty="0" smtClean="0">
                <a:latin typeface="Calibri" charset="0"/>
                <a:cs typeface="Calibri" charset="0"/>
              </a:rPr>
              <a:t>Very </a:t>
            </a:r>
            <a:r>
              <a:rPr lang="en-US" sz="2000" dirty="0">
                <a:latin typeface="Calibri" charset="0"/>
                <a:cs typeface="Calibri" charset="0"/>
              </a:rPr>
              <a:t>low efficiency: 0.5%</a:t>
            </a:r>
          </a:p>
          <a:p>
            <a:pPr eaLnBrk="1" hangingPunct="1"/>
            <a:r>
              <a:rPr lang="en-US" sz="2000" dirty="0" smtClean="0">
                <a:latin typeface="Calibri" charset="0"/>
                <a:cs typeface="Calibri" charset="0"/>
              </a:rPr>
              <a:t>Intermittent </a:t>
            </a:r>
            <a:r>
              <a:rPr lang="en-US" sz="2000" dirty="0">
                <a:latin typeface="Calibri" charset="0"/>
                <a:cs typeface="Calibri" charset="0"/>
              </a:rPr>
              <a:t>force </a:t>
            </a:r>
            <a:r>
              <a:rPr lang="en-US" sz="2000" dirty="0" smtClean="0">
                <a:latin typeface="Calibri" charset="0"/>
                <a:cs typeface="Calibri" charset="0"/>
              </a:rPr>
              <a:t>transmission</a:t>
            </a:r>
            <a:endParaRPr lang="en-US" sz="2000" dirty="0">
              <a:latin typeface="Calibri" charset="0"/>
              <a:cs typeface="Calibri" charset="0"/>
            </a:endParaRPr>
          </a:p>
        </p:txBody>
      </p:sp>
    </p:spTree>
    <p:extLst>
      <p:ext uri="{BB962C8B-B14F-4D97-AF65-F5344CB8AC3E}">
        <p14:creationId xmlns:p14="http://schemas.microsoft.com/office/powerpoint/2010/main" val="1823911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5" descr="Newcomen_atmospheric_engine_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76200"/>
            <a:ext cx="4419600" cy="638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TextBox 3"/>
          <p:cNvSpPr txBox="1">
            <a:spLocks noChangeArrowheads="1"/>
          </p:cNvSpPr>
          <p:nvPr/>
        </p:nvSpPr>
        <p:spPr bwMode="auto">
          <a:xfrm>
            <a:off x="4038600" y="6400800"/>
            <a:ext cx="510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err="1">
                <a:solidFill>
                  <a:srgbClr val="2C45C2"/>
                </a:solidFill>
                <a:latin typeface="Calibri" charset="0"/>
                <a:cs typeface="Calibri" charset="0"/>
              </a:rPr>
              <a:t>Newcomen</a:t>
            </a:r>
            <a:r>
              <a:rPr lang="ja-JP" altLang="en-US" sz="1800" i="1" dirty="0">
                <a:solidFill>
                  <a:srgbClr val="2C45C2"/>
                </a:solidFill>
                <a:latin typeface="Calibri" charset="0"/>
                <a:cs typeface="Calibri" charset="0"/>
              </a:rPr>
              <a:t>’</a:t>
            </a:r>
            <a:r>
              <a:rPr lang="en-US" altLang="ja-JP" sz="1800" i="1" dirty="0">
                <a:solidFill>
                  <a:srgbClr val="2C45C2"/>
                </a:solidFill>
                <a:latin typeface="Calibri" charset="0"/>
                <a:cs typeface="Calibri" charset="0"/>
              </a:rPr>
              <a:t>s design is state of the art for </a:t>
            </a:r>
            <a:r>
              <a:rPr lang="en-US" altLang="ja-JP" sz="1800" i="1" dirty="0" smtClean="0">
                <a:solidFill>
                  <a:srgbClr val="2C45C2"/>
                </a:solidFill>
                <a:latin typeface="Calibri" charset="0"/>
                <a:cs typeface="Calibri" charset="0"/>
              </a:rPr>
              <a:t>60 </a:t>
            </a:r>
            <a:r>
              <a:rPr lang="en-US" altLang="ja-JP" sz="1800" i="1" dirty="0">
                <a:solidFill>
                  <a:srgbClr val="2C45C2"/>
                </a:solidFill>
                <a:latin typeface="Calibri" charset="0"/>
                <a:cs typeface="Calibri" charset="0"/>
              </a:rPr>
              <a:t>years</a:t>
            </a:r>
            <a:endParaRPr lang="en-US" sz="1800" i="1" dirty="0">
              <a:solidFill>
                <a:srgbClr val="2C45C2"/>
              </a:solidFill>
              <a:latin typeface="Calibri" charset="0"/>
              <a:cs typeface="Calibri" charset="0"/>
            </a:endParaRPr>
          </a:p>
        </p:txBody>
      </p:sp>
      <p:sp>
        <p:nvSpPr>
          <p:cNvPr id="7" name="Text Box 6"/>
          <p:cNvSpPr txBox="1">
            <a:spLocks noChangeArrowheads="1"/>
          </p:cNvSpPr>
          <p:nvPr/>
        </p:nvSpPr>
        <p:spPr bwMode="auto">
          <a:xfrm>
            <a:off x="152400" y="119182"/>
            <a:ext cx="4648200" cy="65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a:solidFill>
                  <a:srgbClr val="2C45C2"/>
                </a:solidFill>
                <a:latin typeface="Calibri" charset="0"/>
                <a:cs typeface="Calibri" charset="0"/>
              </a:rPr>
              <a:t>First true steam engine:</a:t>
            </a:r>
          </a:p>
          <a:p>
            <a:pPr eaLnBrk="1" hangingPunct="1"/>
            <a:endParaRPr lang="en-US" sz="1800" dirty="0">
              <a:latin typeface="Calibri" charset="0"/>
              <a:cs typeface="Calibri" charset="0"/>
            </a:endParaRPr>
          </a:p>
          <a:p>
            <a:pPr eaLnBrk="1" hangingPunct="1"/>
            <a:r>
              <a:rPr lang="en-US" sz="2000" dirty="0">
                <a:latin typeface="Calibri" charset="0"/>
                <a:cs typeface="Calibri" charset="0"/>
              </a:rPr>
              <a:t>Thomas </a:t>
            </a:r>
            <a:r>
              <a:rPr lang="en-US" sz="2000" dirty="0" err="1">
                <a:latin typeface="Calibri" charset="0"/>
                <a:cs typeface="Calibri" charset="0"/>
              </a:rPr>
              <a:t>Newcomen</a:t>
            </a:r>
            <a:r>
              <a:rPr lang="en-US" sz="2000" dirty="0">
                <a:latin typeface="Calibri" charset="0"/>
                <a:cs typeface="Calibri" charset="0"/>
              </a:rPr>
              <a:t>, 1712, blacksmith</a:t>
            </a:r>
          </a:p>
          <a:p>
            <a:pPr eaLnBrk="1" hangingPunct="1"/>
            <a:endParaRPr lang="en-US" sz="2000" dirty="0">
              <a:latin typeface="Calibri" charset="0"/>
              <a:cs typeface="Calibri" charset="0"/>
            </a:endParaRPr>
          </a:p>
          <a:p>
            <a:pPr eaLnBrk="1" hangingPunct="1"/>
            <a:r>
              <a:rPr lang="en-US" sz="2000" dirty="0">
                <a:latin typeface="Calibri" charset="0"/>
                <a:cs typeface="Calibri" charset="0"/>
              </a:rPr>
              <a:t>Copy of </a:t>
            </a:r>
            <a:r>
              <a:rPr lang="en-US" sz="2000" dirty="0" err="1" smtClean="0">
                <a:latin typeface="Calibri" charset="0"/>
                <a:cs typeface="Calibri" charset="0"/>
              </a:rPr>
              <a:t>Papin’</a:t>
            </a:r>
            <a:r>
              <a:rPr lang="en-US" altLang="ja-JP" sz="2000" dirty="0" err="1" smtClean="0">
                <a:latin typeface="Calibri" charset="0"/>
                <a:cs typeface="Calibri" charset="0"/>
              </a:rPr>
              <a:t>s</a:t>
            </a:r>
            <a:r>
              <a:rPr lang="en-US" altLang="ja-JP" sz="2000" dirty="0" smtClean="0">
                <a:latin typeface="Calibri" charset="0"/>
                <a:cs typeface="Calibri" charset="0"/>
              </a:rPr>
              <a:t> </a:t>
            </a:r>
            <a:r>
              <a:rPr lang="en-US" altLang="ja-JP" sz="2000" dirty="0">
                <a:latin typeface="Calibri" charset="0"/>
                <a:cs typeface="Calibri" charset="0"/>
              </a:rPr>
              <a:t>engine of design of </a:t>
            </a:r>
            <a:r>
              <a:rPr lang="en-US" altLang="ja-JP" sz="2000" dirty="0" smtClean="0">
                <a:latin typeface="Calibri" charset="0"/>
                <a:cs typeface="Calibri" charset="0"/>
              </a:rPr>
              <a:t>1690</a:t>
            </a:r>
          </a:p>
          <a:p>
            <a:pPr eaLnBrk="1" hangingPunct="1"/>
            <a:endParaRPr lang="en-US" sz="2000" dirty="0" smtClean="0">
              <a:latin typeface="Calibri" charset="0"/>
              <a:cs typeface="Calibri" charset="0"/>
            </a:endParaRPr>
          </a:p>
          <a:p>
            <a:pPr eaLnBrk="1" hangingPunct="1"/>
            <a:r>
              <a:rPr lang="en-US" sz="2000" dirty="0" smtClean="0">
                <a:latin typeface="Calibri" charset="0"/>
                <a:cs typeface="Calibri" charset="0"/>
              </a:rPr>
              <a:t>First </a:t>
            </a:r>
            <a:r>
              <a:rPr lang="en-US" sz="2000" b="1" i="1" dirty="0">
                <a:latin typeface="Calibri" charset="0"/>
                <a:cs typeface="Calibri" charset="0"/>
              </a:rPr>
              <a:t>reciprocating engine</a:t>
            </a:r>
            <a:r>
              <a:rPr lang="en-US" sz="2000" dirty="0">
                <a:latin typeface="Calibri" charset="0"/>
                <a:cs typeface="Calibri" charset="0"/>
              </a:rPr>
              <a:t>: </a:t>
            </a:r>
            <a:r>
              <a:rPr lang="en-US" sz="2000" dirty="0" smtClean="0">
                <a:latin typeface="Calibri" charset="0"/>
                <a:cs typeface="Calibri" charset="0"/>
              </a:rPr>
              <a:t>linear motion of piston that transmits force</a:t>
            </a:r>
            <a:endParaRPr lang="en-US" sz="2000" dirty="0">
              <a:latin typeface="Calibri" charset="0"/>
              <a:cs typeface="Calibri" charset="0"/>
            </a:endParaRPr>
          </a:p>
          <a:p>
            <a:pPr eaLnBrk="1" hangingPunct="1"/>
            <a:endParaRPr lang="en-US" altLang="ja-JP" sz="2000" dirty="0" smtClean="0">
              <a:latin typeface="Calibri" charset="0"/>
              <a:cs typeface="Calibri" charset="0"/>
            </a:endParaRPr>
          </a:p>
          <a:p>
            <a:pPr eaLnBrk="1" hangingPunct="1"/>
            <a:r>
              <a:rPr lang="en-US" altLang="ja-JP" sz="2000" i="1" dirty="0" smtClean="0">
                <a:latin typeface="Calibri" charset="0"/>
                <a:cs typeface="Calibri" charset="0"/>
              </a:rPr>
              <a:t>Steps</a:t>
            </a:r>
          </a:p>
          <a:p>
            <a:pPr marL="285750" indent="-285750" eaLnBrk="1" hangingPunct="1">
              <a:buFontTx/>
              <a:buChar char="•"/>
            </a:pPr>
            <a:r>
              <a:rPr lang="en-US" altLang="ja-JP" sz="2000" dirty="0" smtClean="0">
                <a:latin typeface="Calibri" charset="0"/>
                <a:cs typeface="Calibri" charset="0"/>
              </a:rPr>
              <a:t>Fill chamber with steam</a:t>
            </a:r>
          </a:p>
          <a:p>
            <a:pPr marL="285750" indent="-285750" eaLnBrk="1" hangingPunct="1">
              <a:buFontTx/>
              <a:buChar char="•"/>
            </a:pPr>
            <a:r>
              <a:rPr lang="en-US" altLang="ja-JP" sz="2000" dirty="0" smtClean="0">
                <a:latin typeface="Calibri" charset="0"/>
                <a:cs typeface="Calibri" charset="0"/>
              </a:rPr>
              <a:t>Cool the chamber to condense steam</a:t>
            </a:r>
          </a:p>
          <a:p>
            <a:pPr marL="285750" indent="-285750" eaLnBrk="1" hangingPunct="1">
              <a:buFontTx/>
              <a:buChar char="•"/>
            </a:pPr>
            <a:r>
              <a:rPr lang="en-US" altLang="ja-JP" sz="2000" dirty="0" smtClean="0">
                <a:latin typeface="Calibri" charset="0"/>
                <a:cs typeface="Calibri" charset="0"/>
              </a:rPr>
              <a:t>Low pressure in chamber pulls piston down, lifts pump side</a:t>
            </a:r>
          </a:p>
          <a:p>
            <a:pPr marL="285750" indent="-285750" eaLnBrk="1" hangingPunct="1">
              <a:buFontTx/>
              <a:buChar char="•"/>
            </a:pPr>
            <a:r>
              <a:rPr lang="en-US" altLang="ja-JP" sz="2000" dirty="0" smtClean="0">
                <a:latin typeface="Calibri" charset="0"/>
                <a:cs typeface="Calibri" charset="0"/>
              </a:rPr>
              <a:t>Open valve at bottom of piston, let gravity pull pump side down again</a:t>
            </a:r>
          </a:p>
          <a:p>
            <a:pPr marL="285750" indent="-285750" eaLnBrk="1" hangingPunct="1">
              <a:buFontTx/>
              <a:buChar char="•"/>
            </a:pPr>
            <a:r>
              <a:rPr lang="en-US" altLang="ja-JP" sz="2000" dirty="0" smtClean="0">
                <a:latin typeface="Calibri" charset="0"/>
                <a:cs typeface="Calibri" charset="0"/>
              </a:rPr>
              <a:t>Steam fills chamber as piston rises</a:t>
            </a:r>
          </a:p>
          <a:p>
            <a:pPr eaLnBrk="1" hangingPunct="1"/>
            <a:endParaRPr lang="en-US" sz="2000" dirty="0" smtClean="0">
              <a:latin typeface="Calibri" charset="0"/>
              <a:cs typeface="Calibri" charset="0"/>
            </a:endParaRPr>
          </a:p>
          <a:p>
            <a:pPr eaLnBrk="1" hangingPunct="1"/>
            <a:r>
              <a:rPr lang="en-US" sz="2000" i="1" dirty="0" smtClean="0">
                <a:latin typeface="Calibri" charset="0"/>
                <a:cs typeface="Calibri" charset="0"/>
              </a:rPr>
              <a:t>Issues:</a:t>
            </a:r>
            <a:endParaRPr lang="en-US" sz="2000" i="1" dirty="0">
              <a:latin typeface="Calibri" charset="0"/>
              <a:cs typeface="Calibri" charset="0"/>
            </a:endParaRPr>
          </a:p>
          <a:p>
            <a:pPr eaLnBrk="1" hangingPunct="1"/>
            <a:r>
              <a:rPr lang="en-US" sz="2000" dirty="0" smtClean="0">
                <a:latin typeface="Calibri" charset="0"/>
                <a:cs typeface="Calibri" charset="0"/>
              </a:rPr>
              <a:t>Very </a:t>
            </a:r>
            <a:r>
              <a:rPr lang="en-US" sz="2000" dirty="0">
                <a:latin typeface="Calibri" charset="0"/>
                <a:cs typeface="Calibri" charset="0"/>
              </a:rPr>
              <a:t>low efficiency: 0.5%</a:t>
            </a:r>
          </a:p>
          <a:p>
            <a:pPr eaLnBrk="1" hangingPunct="1"/>
            <a:r>
              <a:rPr lang="en-US" sz="2000" dirty="0" smtClean="0">
                <a:latin typeface="Calibri" charset="0"/>
                <a:cs typeface="Calibri" charset="0"/>
              </a:rPr>
              <a:t>Intermittent </a:t>
            </a:r>
            <a:r>
              <a:rPr lang="en-US" sz="2000" dirty="0">
                <a:latin typeface="Calibri" charset="0"/>
                <a:cs typeface="Calibri" charset="0"/>
              </a:rPr>
              <a:t>force </a:t>
            </a:r>
            <a:r>
              <a:rPr lang="en-US" sz="2000" dirty="0" smtClean="0">
                <a:latin typeface="Calibri" charset="0"/>
                <a:cs typeface="Calibri" charset="0"/>
              </a:rPr>
              <a:t>transmission</a:t>
            </a:r>
            <a:endParaRPr lang="en-US" sz="2000" dirty="0">
              <a:latin typeface="Calibri" charset="0"/>
              <a:cs typeface="Calibri" charset="0"/>
            </a:endParaRPr>
          </a:p>
        </p:txBody>
      </p:sp>
    </p:spTree>
    <p:extLst>
      <p:ext uri="{BB962C8B-B14F-4D97-AF65-F5344CB8AC3E}">
        <p14:creationId xmlns:p14="http://schemas.microsoft.com/office/powerpoint/2010/main" val="3678797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3" descr="newcommen_animation.gif"/>
          <p:cNvPicPr>
            <a:picLocks noChangeAspect="1"/>
          </p:cNvPicPr>
          <p:nvPr/>
        </p:nvPicPr>
        <p:blipFill>
          <a:blip r:embed="rId2">
            <a:extLst>
              <a:ext uri="{28A0092B-C50C-407E-A947-70E740481C1C}">
                <a14:useLocalDpi xmlns:a14="http://schemas.microsoft.com/office/drawing/2010/main" val="0"/>
              </a:ext>
            </a:extLst>
          </a:blip>
          <a:srcRect l="16988" r="5228"/>
          <a:stretch>
            <a:fillRect/>
          </a:stretch>
        </p:blipFill>
        <p:spPr bwMode="auto">
          <a:xfrm>
            <a:off x="4681538" y="609600"/>
            <a:ext cx="4386262"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4038600" y="6400800"/>
            <a:ext cx="510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err="1">
                <a:solidFill>
                  <a:srgbClr val="2C45C2"/>
                </a:solidFill>
                <a:latin typeface="Calibri" charset="0"/>
                <a:cs typeface="Calibri" charset="0"/>
              </a:rPr>
              <a:t>Newcomen</a:t>
            </a:r>
            <a:r>
              <a:rPr lang="ja-JP" altLang="en-US" sz="1800" i="1" dirty="0">
                <a:solidFill>
                  <a:srgbClr val="2C45C2"/>
                </a:solidFill>
                <a:latin typeface="Calibri" charset="0"/>
                <a:cs typeface="Calibri" charset="0"/>
              </a:rPr>
              <a:t>’</a:t>
            </a:r>
            <a:r>
              <a:rPr lang="en-US" altLang="ja-JP" sz="1800" i="1" dirty="0">
                <a:solidFill>
                  <a:srgbClr val="2C45C2"/>
                </a:solidFill>
                <a:latin typeface="Calibri" charset="0"/>
                <a:cs typeface="Calibri" charset="0"/>
              </a:rPr>
              <a:t>s design is state of the art </a:t>
            </a:r>
            <a:r>
              <a:rPr lang="en-US" altLang="ja-JP" sz="1800" i="1">
                <a:solidFill>
                  <a:srgbClr val="2C45C2"/>
                </a:solidFill>
                <a:latin typeface="Calibri" charset="0"/>
                <a:cs typeface="Calibri" charset="0"/>
              </a:rPr>
              <a:t>for </a:t>
            </a:r>
            <a:r>
              <a:rPr lang="en-US" altLang="ja-JP" sz="1800" i="1" smtClean="0">
                <a:solidFill>
                  <a:srgbClr val="2C45C2"/>
                </a:solidFill>
                <a:latin typeface="Calibri" charset="0"/>
                <a:cs typeface="Calibri" charset="0"/>
              </a:rPr>
              <a:t>60 </a:t>
            </a:r>
            <a:r>
              <a:rPr lang="en-US" altLang="ja-JP" sz="1800" i="1" dirty="0">
                <a:solidFill>
                  <a:srgbClr val="2C45C2"/>
                </a:solidFill>
                <a:latin typeface="Calibri" charset="0"/>
                <a:cs typeface="Calibri" charset="0"/>
              </a:rPr>
              <a:t>years</a:t>
            </a:r>
            <a:endParaRPr lang="en-US" sz="1800" i="1" dirty="0">
              <a:solidFill>
                <a:srgbClr val="2C45C2"/>
              </a:solidFill>
              <a:latin typeface="Calibri" charset="0"/>
              <a:cs typeface="Calibri" charset="0"/>
            </a:endParaRPr>
          </a:p>
        </p:txBody>
      </p:sp>
      <p:sp>
        <p:nvSpPr>
          <p:cNvPr id="7" name="Text Box 6"/>
          <p:cNvSpPr txBox="1">
            <a:spLocks noChangeArrowheads="1"/>
          </p:cNvSpPr>
          <p:nvPr/>
        </p:nvSpPr>
        <p:spPr bwMode="auto">
          <a:xfrm>
            <a:off x="152400" y="119182"/>
            <a:ext cx="4648200" cy="65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a:solidFill>
                  <a:srgbClr val="2C45C2"/>
                </a:solidFill>
                <a:latin typeface="Calibri" charset="0"/>
                <a:cs typeface="Calibri" charset="0"/>
              </a:rPr>
              <a:t>First true steam engine:</a:t>
            </a:r>
          </a:p>
          <a:p>
            <a:pPr eaLnBrk="1" hangingPunct="1"/>
            <a:endParaRPr lang="en-US" sz="1800" dirty="0">
              <a:latin typeface="Calibri" charset="0"/>
              <a:cs typeface="Calibri" charset="0"/>
            </a:endParaRPr>
          </a:p>
          <a:p>
            <a:pPr eaLnBrk="1" hangingPunct="1"/>
            <a:r>
              <a:rPr lang="en-US" sz="2000" dirty="0">
                <a:latin typeface="Calibri" charset="0"/>
                <a:cs typeface="Calibri" charset="0"/>
              </a:rPr>
              <a:t>Thomas </a:t>
            </a:r>
            <a:r>
              <a:rPr lang="en-US" sz="2000" dirty="0" err="1">
                <a:latin typeface="Calibri" charset="0"/>
                <a:cs typeface="Calibri" charset="0"/>
              </a:rPr>
              <a:t>Newcomen</a:t>
            </a:r>
            <a:r>
              <a:rPr lang="en-US" sz="2000" dirty="0">
                <a:latin typeface="Calibri" charset="0"/>
                <a:cs typeface="Calibri" charset="0"/>
              </a:rPr>
              <a:t>, 1712, blacksmith</a:t>
            </a:r>
          </a:p>
          <a:p>
            <a:pPr eaLnBrk="1" hangingPunct="1"/>
            <a:endParaRPr lang="en-US" sz="2000" dirty="0">
              <a:latin typeface="Calibri" charset="0"/>
              <a:cs typeface="Calibri" charset="0"/>
            </a:endParaRPr>
          </a:p>
          <a:p>
            <a:pPr eaLnBrk="1" hangingPunct="1"/>
            <a:r>
              <a:rPr lang="en-US" sz="2000" dirty="0">
                <a:latin typeface="Calibri" charset="0"/>
                <a:cs typeface="Calibri" charset="0"/>
              </a:rPr>
              <a:t>Copy of </a:t>
            </a:r>
            <a:r>
              <a:rPr lang="en-US" sz="2000" dirty="0" err="1" smtClean="0">
                <a:latin typeface="Calibri" charset="0"/>
                <a:cs typeface="Calibri" charset="0"/>
              </a:rPr>
              <a:t>Papin’</a:t>
            </a:r>
            <a:r>
              <a:rPr lang="en-US" altLang="ja-JP" sz="2000" dirty="0" err="1" smtClean="0">
                <a:latin typeface="Calibri" charset="0"/>
                <a:cs typeface="Calibri" charset="0"/>
              </a:rPr>
              <a:t>s</a:t>
            </a:r>
            <a:r>
              <a:rPr lang="en-US" altLang="ja-JP" sz="2000" dirty="0" smtClean="0">
                <a:latin typeface="Calibri" charset="0"/>
                <a:cs typeface="Calibri" charset="0"/>
              </a:rPr>
              <a:t> </a:t>
            </a:r>
            <a:r>
              <a:rPr lang="en-US" altLang="ja-JP" sz="2000" dirty="0">
                <a:latin typeface="Calibri" charset="0"/>
                <a:cs typeface="Calibri" charset="0"/>
              </a:rPr>
              <a:t>engine of design of </a:t>
            </a:r>
            <a:r>
              <a:rPr lang="en-US" altLang="ja-JP" sz="2000" dirty="0" smtClean="0">
                <a:latin typeface="Calibri" charset="0"/>
                <a:cs typeface="Calibri" charset="0"/>
              </a:rPr>
              <a:t>1690</a:t>
            </a:r>
          </a:p>
          <a:p>
            <a:pPr eaLnBrk="1" hangingPunct="1"/>
            <a:endParaRPr lang="en-US" sz="2000" dirty="0" smtClean="0">
              <a:latin typeface="Calibri" charset="0"/>
              <a:cs typeface="Calibri" charset="0"/>
            </a:endParaRPr>
          </a:p>
          <a:p>
            <a:pPr eaLnBrk="1" hangingPunct="1"/>
            <a:r>
              <a:rPr lang="en-US" sz="2000" dirty="0" smtClean="0">
                <a:latin typeface="Calibri" charset="0"/>
                <a:cs typeface="Calibri" charset="0"/>
              </a:rPr>
              <a:t>First </a:t>
            </a:r>
            <a:r>
              <a:rPr lang="en-US" sz="2000" b="1" i="1" dirty="0">
                <a:latin typeface="Calibri" charset="0"/>
                <a:cs typeface="Calibri" charset="0"/>
              </a:rPr>
              <a:t>reciprocating engine</a:t>
            </a:r>
            <a:r>
              <a:rPr lang="en-US" sz="2000" dirty="0">
                <a:latin typeface="Calibri" charset="0"/>
                <a:cs typeface="Calibri" charset="0"/>
              </a:rPr>
              <a:t>: </a:t>
            </a:r>
            <a:r>
              <a:rPr lang="en-US" sz="2000" dirty="0" smtClean="0">
                <a:latin typeface="Calibri" charset="0"/>
                <a:cs typeface="Calibri" charset="0"/>
              </a:rPr>
              <a:t>linear motion of piston that transmits force</a:t>
            </a:r>
            <a:endParaRPr lang="en-US" sz="2000" dirty="0">
              <a:latin typeface="Calibri" charset="0"/>
              <a:cs typeface="Calibri" charset="0"/>
            </a:endParaRPr>
          </a:p>
          <a:p>
            <a:pPr eaLnBrk="1" hangingPunct="1"/>
            <a:endParaRPr lang="en-US" altLang="ja-JP" sz="2000" dirty="0" smtClean="0">
              <a:latin typeface="Calibri" charset="0"/>
              <a:cs typeface="Calibri" charset="0"/>
            </a:endParaRPr>
          </a:p>
          <a:p>
            <a:pPr eaLnBrk="1" hangingPunct="1"/>
            <a:r>
              <a:rPr lang="en-US" altLang="ja-JP" sz="2000" i="1" dirty="0" smtClean="0">
                <a:latin typeface="Calibri" charset="0"/>
                <a:cs typeface="Calibri" charset="0"/>
              </a:rPr>
              <a:t>Steps</a:t>
            </a:r>
          </a:p>
          <a:p>
            <a:pPr marL="285750" indent="-285750" eaLnBrk="1" hangingPunct="1">
              <a:buFontTx/>
              <a:buChar char="•"/>
            </a:pPr>
            <a:r>
              <a:rPr lang="en-US" altLang="ja-JP" sz="2000" dirty="0" smtClean="0">
                <a:latin typeface="Calibri" charset="0"/>
                <a:cs typeface="Calibri" charset="0"/>
              </a:rPr>
              <a:t>Fill chamber with steam</a:t>
            </a:r>
          </a:p>
          <a:p>
            <a:pPr marL="285750" indent="-285750" eaLnBrk="1" hangingPunct="1">
              <a:buFontTx/>
              <a:buChar char="•"/>
            </a:pPr>
            <a:r>
              <a:rPr lang="en-US" altLang="ja-JP" sz="2000" dirty="0" smtClean="0">
                <a:latin typeface="Calibri" charset="0"/>
                <a:cs typeface="Calibri" charset="0"/>
              </a:rPr>
              <a:t>Cool the chamber to condense steam</a:t>
            </a:r>
          </a:p>
          <a:p>
            <a:pPr marL="285750" indent="-285750" eaLnBrk="1" hangingPunct="1">
              <a:buFontTx/>
              <a:buChar char="•"/>
            </a:pPr>
            <a:r>
              <a:rPr lang="en-US" altLang="ja-JP" sz="2000" dirty="0" smtClean="0">
                <a:latin typeface="Calibri" charset="0"/>
                <a:cs typeface="Calibri" charset="0"/>
              </a:rPr>
              <a:t>Low pressure in chamber pulls piston down, lifts pump side</a:t>
            </a:r>
          </a:p>
          <a:p>
            <a:pPr marL="285750" indent="-285750" eaLnBrk="1" hangingPunct="1">
              <a:buFontTx/>
              <a:buChar char="•"/>
            </a:pPr>
            <a:r>
              <a:rPr lang="en-US" altLang="ja-JP" sz="2000" dirty="0" smtClean="0">
                <a:latin typeface="Calibri" charset="0"/>
                <a:cs typeface="Calibri" charset="0"/>
              </a:rPr>
              <a:t>Open valve at bottom of piston, let gravity pull pump side down again</a:t>
            </a:r>
          </a:p>
          <a:p>
            <a:pPr marL="285750" indent="-285750" eaLnBrk="1" hangingPunct="1">
              <a:buFontTx/>
              <a:buChar char="•"/>
            </a:pPr>
            <a:r>
              <a:rPr lang="en-US" altLang="ja-JP" sz="2000" dirty="0" smtClean="0">
                <a:latin typeface="Calibri" charset="0"/>
                <a:cs typeface="Calibri" charset="0"/>
              </a:rPr>
              <a:t>Steam fills chamber as piston rises</a:t>
            </a:r>
          </a:p>
          <a:p>
            <a:pPr eaLnBrk="1" hangingPunct="1"/>
            <a:endParaRPr lang="en-US" sz="2000" dirty="0" smtClean="0">
              <a:latin typeface="Calibri" charset="0"/>
              <a:cs typeface="Calibri" charset="0"/>
            </a:endParaRPr>
          </a:p>
          <a:p>
            <a:pPr eaLnBrk="1" hangingPunct="1"/>
            <a:r>
              <a:rPr lang="en-US" sz="2000" i="1" dirty="0" smtClean="0">
                <a:latin typeface="Calibri" charset="0"/>
                <a:cs typeface="Calibri" charset="0"/>
              </a:rPr>
              <a:t>Issues:</a:t>
            </a:r>
            <a:endParaRPr lang="en-US" sz="2000" i="1" dirty="0">
              <a:latin typeface="Calibri" charset="0"/>
              <a:cs typeface="Calibri" charset="0"/>
            </a:endParaRPr>
          </a:p>
          <a:p>
            <a:pPr eaLnBrk="1" hangingPunct="1"/>
            <a:r>
              <a:rPr lang="en-US" sz="2000" dirty="0" smtClean="0">
                <a:latin typeface="Calibri" charset="0"/>
                <a:cs typeface="Calibri" charset="0"/>
              </a:rPr>
              <a:t>Very </a:t>
            </a:r>
            <a:r>
              <a:rPr lang="en-US" sz="2000" dirty="0">
                <a:latin typeface="Calibri" charset="0"/>
                <a:cs typeface="Calibri" charset="0"/>
              </a:rPr>
              <a:t>low efficiency: 0.5%</a:t>
            </a:r>
          </a:p>
          <a:p>
            <a:pPr eaLnBrk="1" hangingPunct="1"/>
            <a:r>
              <a:rPr lang="en-US" sz="2000" dirty="0" smtClean="0">
                <a:latin typeface="Calibri" charset="0"/>
                <a:cs typeface="Calibri" charset="0"/>
              </a:rPr>
              <a:t>Intermittent </a:t>
            </a:r>
            <a:r>
              <a:rPr lang="en-US" sz="2000" dirty="0">
                <a:latin typeface="Calibri" charset="0"/>
                <a:cs typeface="Calibri" charset="0"/>
              </a:rPr>
              <a:t>force </a:t>
            </a:r>
            <a:r>
              <a:rPr lang="en-US" sz="2000" dirty="0" smtClean="0">
                <a:latin typeface="Calibri" charset="0"/>
                <a:cs typeface="Calibri" charset="0"/>
              </a:rPr>
              <a:t>transmission</a:t>
            </a:r>
            <a:endParaRPr lang="en-US" sz="2000" dirty="0">
              <a:latin typeface="Calibri" charset="0"/>
              <a:cs typeface="Calibri" charset="0"/>
            </a:endParaRPr>
          </a:p>
        </p:txBody>
      </p:sp>
    </p:spTree>
    <p:extLst>
      <p:ext uri="{BB962C8B-B14F-4D97-AF65-F5344CB8AC3E}">
        <p14:creationId xmlns:p14="http://schemas.microsoft.com/office/powerpoint/2010/main" val="1614329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5"/>
          <p:cNvSpPr txBox="1">
            <a:spLocks noChangeArrowheads="1"/>
          </p:cNvSpPr>
          <p:nvPr/>
        </p:nvSpPr>
        <p:spPr bwMode="auto">
          <a:xfrm>
            <a:off x="6019800" y="76200"/>
            <a:ext cx="31242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smtClean="0"/>
              <a:t>First recorded piston pump is in Renaissance</a:t>
            </a:r>
            <a:endParaRPr lang="en-US" b="1" dirty="0"/>
          </a:p>
        </p:txBody>
      </p:sp>
      <p:sp>
        <p:nvSpPr>
          <p:cNvPr id="26626" name="Text Box 6"/>
          <p:cNvSpPr txBox="1">
            <a:spLocks noChangeArrowheads="1"/>
          </p:cNvSpPr>
          <p:nvPr/>
        </p:nvSpPr>
        <p:spPr bwMode="auto">
          <a:xfrm>
            <a:off x="152400" y="6162675"/>
            <a:ext cx="4724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Grindstone, China from the encyclopedia </a:t>
            </a:r>
            <a:r>
              <a:rPr lang="ja-JP" altLang="en-US" sz="1800"/>
              <a:t>“</a:t>
            </a:r>
            <a:r>
              <a:rPr lang="en-US" altLang="ja-JP" sz="1800"/>
              <a:t>Tiangong Kaiwu</a:t>
            </a:r>
            <a:r>
              <a:rPr lang="ja-JP" altLang="en-US" sz="1800"/>
              <a:t>”</a:t>
            </a:r>
            <a:r>
              <a:rPr lang="en-US" altLang="ja-JP" sz="1800"/>
              <a:t>, by Song Yingxing (1637)</a:t>
            </a:r>
            <a:endParaRPr lang="en-US" sz="1800"/>
          </a:p>
        </p:txBody>
      </p:sp>
      <p:sp>
        <p:nvSpPr>
          <p:cNvPr id="26629" name="Text Box 6"/>
          <p:cNvSpPr txBox="1">
            <a:spLocks noChangeArrowheads="1"/>
          </p:cNvSpPr>
          <p:nvPr/>
        </p:nvSpPr>
        <p:spPr bwMode="auto">
          <a:xfrm>
            <a:off x="6172200" y="5856982"/>
            <a:ext cx="2971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smtClean="0"/>
              <a:t>reproduction from: </a:t>
            </a:r>
            <a:r>
              <a:rPr lang="en-US" sz="1600" dirty="0"/>
              <a:t>Donald </a:t>
            </a:r>
            <a:r>
              <a:rPr lang="en-US" sz="1600" dirty="0" err="1"/>
              <a:t>Routledge</a:t>
            </a:r>
            <a:r>
              <a:rPr lang="en-US" sz="1600" dirty="0"/>
              <a:t> Hill: </a:t>
            </a:r>
            <a:r>
              <a:rPr lang="en-US" sz="1600" i="1" dirty="0"/>
              <a:t>A history of engineering in classical and medieval times</a:t>
            </a:r>
            <a:endParaRPr lang="en-US" sz="1600" dirty="0"/>
          </a:p>
        </p:txBody>
      </p:sp>
      <p:sp>
        <p:nvSpPr>
          <p:cNvPr id="26630" name="Text Box 6"/>
          <p:cNvSpPr txBox="1">
            <a:spLocks noChangeArrowheads="1"/>
          </p:cNvSpPr>
          <p:nvPr/>
        </p:nvSpPr>
        <p:spPr bwMode="auto">
          <a:xfrm>
            <a:off x="6096000" y="1524000"/>
            <a:ext cx="297180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i="1" dirty="0" err="1" smtClean="0"/>
              <a:t>Taccola</a:t>
            </a:r>
            <a:r>
              <a:rPr lang="en-US" sz="2200" i="1" dirty="0" smtClean="0"/>
              <a:t>, 1450</a:t>
            </a:r>
          </a:p>
          <a:p>
            <a:pPr eaLnBrk="1" hangingPunct="1"/>
            <a:r>
              <a:rPr lang="en-US" sz="2000" dirty="0" smtClean="0"/>
              <a:t>Siena, Italy</a:t>
            </a:r>
          </a:p>
          <a:p>
            <a:pPr eaLnBrk="1" hangingPunct="1"/>
            <a:endParaRPr lang="en-US" sz="2000" i="1" dirty="0" smtClean="0"/>
          </a:p>
          <a:p>
            <a:pPr eaLnBrk="1" hangingPunct="1"/>
            <a:r>
              <a:rPr lang="en-US" sz="2000" i="1" dirty="0" smtClean="0"/>
              <a:t>De </a:t>
            </a:r>
            <a:r>
              <a:rPr lang="en-US" sz="2000" i="1" dirty="0" err="1"/>
              <a:t>ingeneis</a:t>
            </a:r>
            <a:r>
              <a:rPr lang="en-US" sz="2000" dirty="0"/>
              <a:t> </a:t>
            </a:r>
            <a:r>
              <a:rPr lang="en-US" sz="2000" dirty="0" smtClean="0"/>
              <a:t> 1433</a:t>
            </a:r>
          </a:p>
          <a:p>
            <a:pPr eaLnBrk="1" hangingPunct="1"/>
            <a:r>
              <a:rPr lang="en-US" sz="2000" dirty="0" smtClean="0"/>
              <a:t>(</a:t>
            </a:r>
            <a:r>
              <a:rPr lang="en-US" sz="2000" dirty="0"/>
              <a:t>Concerning engines</a:t>
            </a:r>
            <a:r>
              <a:rPr lang="en-US" sz="2000" dirty="0" smtClean="0"/>
              <a:t>)</a:t>
            </a:r>
            <a:endParaRPr lang="en-US" sz="2000" dirty="0"/>
          </a:p>
          <a:p>
            <a:pPr eaLnBrk="1" hangingPunct="1"/>
            <a:r>
              <a:rPr lang="en-US" sz="2000" i="1" dirty="0"/>
              <a:t>De </a:t>
            </a:r>
            <a:r>
              <a:rPr lang="en-US" sz="2000" i="1" dirty="0" err="1"/>
              <a:t>machinis</a:t>
            </a:r>
            <a:r>
              <a:rPr lang="en-US" sz="2000" dirty="0"/>
              <a:t> </a:t>
            </a:r>
            <a:r>
              <a:rPr lang="en-US" sz="2000" dirty="0" smtClean="0"/>
              <a:t>1449</a:t>
            </a:r>
          </a:p>
          <a:p>
            <a:pPr eaLnBrk="1" hangingPunct="1"/>
            <a:r>
              <a:rPr lang="en-US" sz="2000" dirty="0" smtClean="0"/>
              <a:t>(</a:t>
            </a:r>
            <a:r>
              <a:rPr lang="en-US" sz="2000" dirty="0"/>
              <a:t>Concerning machines</a:t>
            </a:r>
            <a:r>
              <a:rPr lang="en-US" sz="2000" dirty="0" smtClean="0"/>
              <a:t>)</a:t>
            </a:r>
          </a:p>
          <a:p>
            <a:pPr eaLnBrk="1" hangingPunct="1"/>
            <a:endParaRPr lang="en-US" sz="2000" dirty="0" smtClean="0"/>
          </a:p>
          <a:p>
            <a:pPr eaLnBrk="1" hangingPunct="1"/>
            <a:endParaRPr lang="en-US" sz="2000" dirty="0"/>
          </a:p>
          <a:p>
            <a:pPr eaLnBrk="1" hangingPunct="1"/>
            <a:r>
              <a:rPr lang="en-US" sz="2000" dirty="0" smtClean="0"/>
              <a:t>but, pumps don’t replace bucket chains in England until 1700s</a:t>
            </a:r>
          </a:p>
          <a:p>
            <a:pPr eaLnBrk="1" hangingPunct="1"/>
            <a:endParaRPr lang="en-US" sz="2000" i="1" dirty="0"/>
          </a:p>
        </p:txBody>
      </p:sp>
      <p:pic>
        <p:nvPicPr>
          <p:cNvPr id="3" name="Picture 2"/>
          <p:cNvPicPr>
            <a:picLocks noChangeAspect="1"/>
          </p:cNvPicPr>
          <p:nvPr/>
        </p:nvPicPr>
        <p:blipFill>
          <a:blip r:embed="rId3"/>
          <a:stretch>
            <a:fillRect/>
          </a:stretch>
        </p:blipFill>
        <p:spPr>
          <a:xfrm>
            <a:off x="0" y="-28388"/>
            <a:ext cx="5949369" cy="6858000"/>
          </a:xfrm>
          <a:prstGeom prst="rect">
            <a:avLst/>
          </a:prstGeom>
        </p:spPr>
      </p:pic>
    </p:spTree>
    <p:extLst>
      <p:ext uri="{BB962C8B-B14F-4D97-AF65-F5344CB8AC3E}">
        <p14:creationId xmlns:p14="http://schemas.microsoft.com/office/powerpoint/2010/main" val="25770201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5"/>
          <p:cNvSpPr txBox="1">
            <a:spLocks noChangeArrowheads="1"/>
          </p:cNvSpPr>
          <p:nvPr/>
        </p:nvSpPr>
        <p:spPr bwMode="auto">
          <a:xfrm>
            <a:off x="609600" y="228600"/>
            <a:ext cx="792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smtClean="0"/>
              <a:t>Basic lift pump design basically unchanged</a:t>
            </a:r>
            <a:endParaRPr lang="en-US" b="1" dirty="0"/>
          </a:p>
        </p:txBody>
      </p:sp>
      <p:sp>
        <p:nvSpPr>
          <p:cNvPr id="37890" name="Text Box 6"/>
          <p:cNvSpPr txBox="1">
            <a:spLocks noChangeArrowheads="1"/>
          </p:cNvSpPr>
          <p:nvPr/>
        </p:nvSpPr>
        <p:spPr bwMode="auto">
          <a:xfrm>
            <a:off x="1447800" y="5867400"/>
            <a:ext cx="5943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atin typeface="Calibri" charset="0"/>
                <a:cs typeface="Calibri" charset="0"/>
              </a:rPr>
              <a:t>The lift pump</a:t>
            </a:r>
          </a:p>
          <a:p>
            <a:pPr algn="ctr" eaLnBrk="1" hangingPunct="1"/>
            <a:r>
              <a:rPr lang="en-US" sz="1800" i="1">
                <a:latin typeface="Calibri" charset="0"/>
                <a:cs typeface="Calibri" charset="0"/>
              </a:rPr>
              <a:t>Animation from </a:t>
            </a:r>
            <a:r>
              <a:rPr lang="en-US" sz="1800" b="1">
                <a:latin typeface="Calibri" charset="0"/>
                <a:cs typeface="Calibri" charset="0"/>
              </a:rPr>
              <a:t>Scuola Media di Calizzano</a:t>
            </a:r>
          </a:p>
          <a:p>
            <a:pPr eaLnBrk="1" hangingPunct="1"/>
            <a:endParaRPr lang="en-US" sz="1800">
              <a:cs typeface="Calibri" charset="0"/>
            </a:endParaRPr>
          </a:p>
        </p:txBody>
      </p:sp>
      <p:pic>
        <p:nvPicPr>
          <p:cNvPr id="37891" name="Picture 5" descr="pompa.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62000"/>
            <a:ext cx="60198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6"/>
          <p:cNvSpPr txBox="1">
            <a:spLocks noChangeArrowheads="1"/>
          </p:cNvSpPr>
          <p:nvPr/>
        </p:nvSpPr>
        <p:spPr bwMode="auto">
          <a:xfrm>
            <a:off x="7010400" y="22098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Same technology used today in oil wells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4"/>
          <p:cNvSpPr txBox="1">
            <a:spLocks noChangeArrowheads="1"/>
          </p:cNvSpPr>
          <p:nvPr/>
        </p:nvSpPr>
        <p:spPr bwMode="auto">
          <a:xfrm>
            <a:off x="228600" y="84138"/>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smtClean="0">
                <a:solidFill>
                  <a:srgbClr val="2C45C2"/>
                </a:solidFill>
              </a:rPr>
              <a:t>Heating: </a:t>
            </a:r>
            <a:r>
              <a:rPr lang="en-US" b="1" dirty="0" smtClean="0"/>
              <a:t>Large</a:t>
            </a:r>
            <a:r>
              <a:rPr lang="en-US" b="1" dirty="0"/>
              <a:t>-scale wood-</a:t>
            </a:r>
            <a:r>
              <a:rPr lang="en-US" b="1" dirty="0" smtClean="0"/>
              <a:t>burning for industry</a:t>
            </a:r>
            <a:endParaRPr lang="en-US" b="1" dirty="0"/>
          </a:p>
        </p:txBody>
      </p:sp>
      <p:sp>
        <p:nvSpPr>
          <p:cNvPr id="45058" name="Text Box 5"/>
          <p:cNvSpPr txBox="1">
            <a:spLocks noChangeArrowheads="1"/>
          </p:cNvSpPr>
          <p:nvPr/>
        </p:nvSpPr>
        <p:spPr bwMode="auto">
          <a:xfrm>
            <a:off x="228600" y="5934670"/>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t>Georg </a:t>
            </a:r>
            <a:r>
              <a:rPr lang="en-US" sz="1800" dirty="0" err="1"/>
              <a:t>Acricola</a:t>
            </a:r>
            <a:r>
              <a:rPr lang="en-US" sz="1800" dirty="0"/>
              <a:t> </a:t>
            </a:r>
            <a:r>
              <a:rPr lang="ja-JP" altLang="en-US" sz="1800" dirty="0"/>
              <a:t>“</a:t>
            </a:r>
            <a:r>
              <a:rPr lang="en-US" altLang="ja-JP" sz="1800" dirty="0"/>
              <a:t>De res </a:t>
            </a:r>
            <a:r>
              <a:rPr lang="en-US" altLang="ja-JP" sz="1800" dirty="0" err="1"/>
              <a:t>metallica</a:t>
            </a:r>
            <a:r>
              <a:rPr lang="ja-JP" altLang="en-US" sz="1800" dirty="0"/>
              <a:t>”</a:t>
            </a:r>
            <a:r>
              <a:rPr lang="en-US" altLang="ja-JP" sz="1800" dirty="0"/>
              <a:t>, Book XII (</a:t>
            </a:r>
            <a:r>
              <a:rPr lang="ja-JP" altLang="en-US" sz="1800" i="1" dirty="0"/>
              <a:t>“</a:t>
            </a:r>
            <a:r>
              <a:rPr lang="en-US" altLang="ja-JP" sz="1800" i="1" dirty="0"/>
              <a:t>Manufacturing salt, soda, alum, vitriol, </a:t>
            </a:r>
            <a:r>
              <a:rPr lang="en-US" altLang="ja-JP" sz="1800" i="1" dirty="0" err="1"/>
              <a:t>sulphur</a:t>
            </a:r>
            <a:r>
              <a:rPr lang="en-US" altLang="ja-JP" sz="1800" i="1" dirty="0"/>
              <a:t>, bitumen, and glass</a:t>
            </a:r>
            <a:r>
              <a:rPr lang="ja-JP" altLang="en-US" sz="1800" i="1" dirty="0"/>
              <a:t>”</a:t>
            </a:r>
            <a:r>
              <a:rPr lang="en-US" altLang="ja-JP" sz="1800" dirty="0"/>
              <a:t>), 1556</a:t>
            </a:r>
            <a:r>
              <a:rPr lang="en-US" altLang="ja-JP" sz="1800" i="1" dirty="0"/>
              <a:t>.</a:t>
            </a:r>
            <a:endParaRPr lang="en-US" sz="1800" i="1" dirty="0"/>
          </a:p>
        </p:txBody>
      </p:sp>
      <p:pic>
        <p:nvPicPr>
          <p:cNvPr id="4506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386" y="685800"/>
            <a:ext cx="3385439"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533400"/>
            <a:ext cx="352548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4876800" y="5934670"/>
            <a:ext cx="419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smtClean="0"/>
              <a:t>D</a:t>
            </a:r>
            <a:r>
              <a:rPr lang="en-US" sz="1800" i="1" dirty="0"/>
              <a:t>. Diderot &amp; J. Le </a:t>
            </a:r>
            <a:r>
              <a:rPr lang="en-US" sz="1800" i="1" dirty="0" err="1"/>
              <a:t>Rond</a:t>
            </a:r>
            <a:r>
              <a:rPr lang="en-US" sz="1800" i="1" dirty="0"/>
              <a:t> </a:t>
            </a:r>
            <a:r>
              <a:rPr lang="en-US" sz="1800" i="1" dirty="0" err="1"/>
              <a:t>d`Alembert</a:t>
            </a:r>
            <a:r>
              <a:rPr lang="en-US" sz="1800" i="1" dirty="0"/>
              <a:t> </a:t>
            </a:r>
            <a:r>
              <a:rPr lang="en-US" sz="1800" i="1" dirty="0" err="1"/>
              <a:t>eds</a:t>
            </a:r>
            <a:r>
              <a:rPr lang="en-US" sz="1800" i="1" dirty="0"/>
              <a:t>, </a:t>
            </a:r>
            <a:r>
              <a:rPr lang="en-US" sz="1800" i="1" dirty="0" err="1"/>
              <a:t>Encyclopédie</a:t>
            </a:r>
            <a:r>
              <a:rPr lang="en-US" sz="1800" i="1" dirty="0"/>
              <a:t> </a:t>
            </a:r>
            <a:r>
              <a:rPr lang="en-US" sz="1800" i="1" dirty="0" err="1"/>
              <a:t>méthodique</a:t>
            </a:r>
            <a:r>
              <a:rPr lang="en-US" sz="1800" i="1" dirty="0"/>
              <a:t>. Paris 1763-1777 &amp; 1783-87.</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4"/>
          <p:cNvSpPr txBox="1">
            <a:spLocks noChangeArrowheads="1"/>
          </p:cNvSpPr>
          <p:nvPr/>
        </p:nvSpPr>
        <p:spPr bwMode="auto">
          <a:xfrm>
            <a:off x="609600" y="2514600"/>
            <a:ext cx="8305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ja-JP" altLang="en-US" sz="3000" b="1">
                <a:latin typeface="Calibri" charset="0"/>
                <a:cs typeface="Calibri" charset="0"/>
              </a:rPr>
              <a:t>“</a:t>
            </a:r>
            <a:r>
              <a:rPr lang="en-US" altLang="ja-JP" sz="3000" b="1">
                <a:latin typeface="Calibri" charset="0"/>
                <a:cs typeface="Calibri" charset="0"/>
              </a:rPr>
              <a:t>Lack of energy was the major handicap of the </a:t>
            </a:r>
            <a:r>
              <a:rPr lang="en-US" altLang="ja-JP" sz="3000" b="1" i="1">
                <a:latin typeface="Calibri" charset="0"/>
                <a:cs typeface="Calibri" charset="0"/>
              </a:rPr>
              <a:t>ancien régime</a:t>
            </a:r>
            <a:r>
              <a:rPr lang="en-US" altLang="ja-JP" sz="3000" b="1">
                <a:latin typeface="Calibri" charset="0"/>
                <a:cs typeface="Calibri" charset="0"/>
              </a:rPr>
              <a:t> economies</a:t>
            </a:r>
            <a:r>
              <a:rPr lang="ja-JP" altLang="en-US" sz="3000" b="1">
                <a:latin typeface="Calibri" charset="0"/>
                <a:cs typeface="Calibri" charset="0"/>
              </a:rPr>
              <a:t>”</a:t>
            </a:r>
            <a:endParaRPr lang="en-US" altLang="ja-JP" sz="3000" b="1">
              <a:latin typeface="Calibri" charset="0"/>
              <a:cs typeface="Calibri" charset="0"/>
            </a:endParaRPr>
          </a:p>
          <a:p>
            <a:pPr eaLnBrk="1" hangingPunct="1"/>
            <a:endParaRPr lang="en-US" b="1">
              <a:latin typeface="Calibri" charset="0"/>
              <a:cs typeface="Calibri" charset="0"/>
            </a:endParaRPr>
          </a:p>
          <a:p>
            <a:pPr eaLnBrk="1" hangingPunct="1"/>
            <a:r>
              <a:rPr lang="en-US" b="1">
                <a:latin typeface="Calibri" charset="0"/>
                <a:cs typeface="Calibri" charset="0"/>
              </a:rPr>
              <a:t>	--- F. Braudel, </a:t>
            </a:r>
            <a:r>
              <a:rPr lang="en-US" b="1" i="1">
                <a:latin typeface="Calibri" charset="0"/>
                <a:cs typeface="Calibri" charset="0"/>
              </a:rPr>
              <a:t>The Structures of Everyday Life</a:t>
            </a:r>
          </a:p>
        </p:txBody>
      </p:sp>
      <p:sp>
        <p:nvSpPr>
          <p:cNvPr id="52226" name="TextBox 4"/>
          <p:cNvSpPr txBox="1">
            <a:spLocks noChangeArrowheads="1"/>
          </p:cNvSpPr>
          <p:nvPr/>
        </p:nvSpPr>
        <p:spPr bwMode="auto">
          <a:xfrm>
            <a:off x="152400" y="304800"/>
            <a:ext cx="8839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600" i="1" dirty="0">
                <a:solidFill>
                  <a:srgbClr val="2C45C2"/>
                </a:solidFill>
                <a:latin typeface="Calibri" charset="0"/>
                <a:cs typeface="Calibri" charset="0"/>
              </a:rPr>
              <a:t>By the 18</a:t>
            </a:r>
            <a:r>
              <a:rPr lang="en-US" sz="2600" i="1" baseline="30000" dirty="0">
                <a:solidFill>
                  <a:srgbClr val="2C45C2"/>
                </a:solidFill>
                <a:latin typeface="Calibri" charset="0"/>
                <a:cs typeface="Calibri" charset="0"/>
              </a:rPr>
              <a:t>th</a:t>
            </a:r>
            <a:r>
              <a:rPr lang="en-US" sz="2600" i="1" dirty="0">
                <a:solidFill>
                  <a:srgbClr val="2C45C2"/>
                </a:solidFill>
                <a:latin typeface="Calibri" charset="0"/>
                <a:cs typeface="Calibri" charset="0"/>
              </a:rPr>
              <a:t> </a:t>
            </a:r>
            <a:r>
              <a:rPr lang="en-US" sz="2600" i="1" dirty="0" smtClean="0">
                <a:solidFill>
                  <a:srgbClr val="2C45C2"/>
                </a:solidFill>
                <a:latin typeface="Calibri" charset="0"/>
                <a:cs typeface="Calibri" charset="0"/>
              </a:rPr>
              <a:t>century, Europe’</a:t>
            </a:r>
            <a:r>
              <a:rPr lang="en-US" altLang="ja-JP" sz="2600" i="1" dirty="0" smtClean="0">
                <a:solidFill>
                  <a:srgbClr val="2C45C2"/>
                </a:solidFill>
                <a:latin typeface="Calibri" charset="0"/>
                <a:cs typeface="Calibri" charset="0"/>
              </a:rPr>
              <a:t>s </a:t>
            </a:r>
            <a:r>
              <a:rPr lang="en-US" altLang="ja-JP" sz="2600" i="1" dirty="0">
                <a:solidFill>
                  <a:srgbClr val="2C45C2"/>
                </a:solidFill>
                <a:latin typeface="Calibri" charset="0"/>
                <a:cs typeface="Calibri" charset="0"/>
              </a:rPr>
              <a:t>energy crisis limits growth</a:t>
            </a:r>
            <a:endParaRPr lang="en-US" sz="2600" i="1" dirty="0">
              <a:solidFill>
                <a:srgbClr val="2C45C2"/>
              </a:solidFill>
              <a:latin typeface="Calibri" charset="0"/>
              <a:cs typeface="Calibri" charset="0"/>
            </a:endParaRPr>
          </a:p>
        </p:txBody>
      </p:sp>
      <p:sp>
        <p:nvSpPr>
          <p:cNvPr id="4" name="TextBox 3"/>
          <p:cNvSpPr txBox="1">
            <a:spLocks noChangeArrowheads="1"/>
          </p:cNvSpPr>
          <p:nvPr/>
        </p:nvSpPr>
        <p:spPr bwMode="auto">
          <a:xfrm>
            <a:off x="304800" y="5783759"/>
            <a:ext cx="8534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algn="ctr" eaLnBrk="1" hangingPunct="1"/>
            <a:r>
              <a:rPr lang="en-US" sz="2200" b="1" i="1" dirty="0">
                <a:solidFill>
                  <a:srgbClr val="2C45C2"/>
                </a:solidFill>
                <a:latin typeface="Calibri" charset="0"/>
                <a:cs typeface="Calibri" charset="0"/>
              </a:rPr>
              <a:t>18</a:t>
            </a:r>
            <a:r>
              <a:rPr lang="en-US" sz="2200" b="1" i="1" baseline="30000" dirty="0">
                <a:solidFill>
                  <a:srgbClr val="2C45C2"/>
                </a:solidFill>
                <a:latin typeface="Calibri" charset="0"/>
                <a:cs typeface="Calibri" charset="0"/>
              </a:rPr>
              <a:t>th</a:t>
            </a:r>
            <a:r>
              <a:rPr lang="en-US" sz="2200" b="1" i="1" dirty="0">
                <a:solidFill>
                  <a:srgbClr val="2C45C2"/>
                </a:solidFill>
                <a:latin typeface="Calibri" charset="0"/>
                <a:cs typeface="Calibri" charset="0"/>
              </a:rPr>
              <a:t> century Europeans had complex and sophisticated technology, and an abundance of industrial uses for energy, but not enough supply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4"/>
          <p:cNvSpPr txBox="1">
            <a:spLocks noChangeArrowheads="1"/>
          </p:cNvSpPr>
          <p:nvPr/>
        </p:nvSpPr>
        <p:spPr bwMode="auto">
          <a:xfrm>
            <a:off x="1143000" y="762000"/>
            <a:ext cx="8001000" cy="166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sz="2600" dirty="0" smtClean="0">
                <a:latin typeface="Calibri" charset="0"/>
                <a:cs typeface="Calibri" charset="0"/>
              </a:rPr>
              <a:t>“</a:t>
            </a:r>
            <a:r>
              <a:rPr lang="en-US" altLang="ja-JP" sz="2600" dirty="0">
                <a:latin typeface="Calibri" charset="0"/>
                <a:cs typeface="Calibri" charset="0"/>
              </a:rPr>
              <a:t>Within a few years after the commencement of the seventeenth century the change from wood fuel to coal, for domestic purposes, was general and complete.</a:t>
            </a:r>
            <a:r>
              <a:rPr lang="ja-JP" altLang="en-US" sz="2600" dirty="0" smtClean="0">
                <a:latin typeface="Calibri" charset="0"/>
                <a:cs typeface="Calibri" charset="0"/>
              </a:rPr>
              <a:t>”</a:t>
            </a:r>
            <a:endParaRPr lang="en-US" sz="2600" dirty="0">
              <a:latin typeface="Calibri" charset="0"/>
              <a:cs typeface="Calibri" charset="0"/>
            </a:endParaRPr>
          </a:p>
          <a:p>
            <a:pPr eaLnBrk="1" hangingPunct="1">
              <a:spcBef>
                <a:spcPts val="500"/>
              </a:spcBef>
            </a:pPr>
            <a:r>
              <a:rPr lang="en-US" sz="2000" dirty="0">
                <a:latin typeface="Calibri" charset="0"/>
                <a:cs typeface="Calibri" charset="0"/>
              </a:rPr>
              <a:t>--- R. Galloway, </a:t>
            </a:r>
            <a:r>
              <a:rPr lang="en-US" sz="2000" i="1" dirty="0">
                <a:latin typeface="Calibri" charset="0"/>
                <a:cs typeface="Calibri" charset="0"/>
              </a:rPr>
              <a:t>A History of Coal Mining in Great Britain, 1882.</a:t>
            </a:r>
          </a:p>
        </p:txBody>
      </p:sp>
      <p:sp>
        <p:nvSpPr>
          <p:cNvPr id="50178" name="TextBox 4"/>
          <p:cNvSpPr txBox="1">
            <a:spLocks noChangeArrowheads="1"/>
          </p:cNvSpPr>
          <p:nvPr/>
        </p:nvSpPr>
        <p:spPr bwMode="auto">
          <a:xfrm>
            <a:off x="152400" y="152400"/>
            <a:ext cx="88392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dirty="0" smtClean="0">
                <a:solidFill>
                  <a:srgbClr val="2C45C2"/>
                </a:solidFill>
                <a:latin typeface="Calibri" charset="0"/>
                <a:cs typeface="Calibri" charset="0"/>
              </a:rPr>
              <a:t>Wood </a:t>
            </a:r>
            <a:r>
              <a:rPr lang="en-US" sz="3200" dirty="0" smtClean="0">
                <a:solidFill>
                  <a:srgbClr val="2C45C2"/>
                </a:solidFill>
                <a:latin typeface="Calibri" charset="0"/>
                <a:cs typeface="Calibri" charset="0"/>
                <a:sym typeface="Wingdings"/>
              </a:rPr>
              <a:t> </a:t>
            </a:r>
            <a:r>
              <a:rPr lang="en-US" sz="3200" dirty="0" smtClean="0">
                <a:solidFill>
                  <a:srgbClr val="2C45C2"/>
                </a:solidFill>
                <a:latin typeface="Calibri" charset="0"/>
                <a:cs typeface="Calibri" charset="0"/>
              </a:rPr>
              <a:t>coal: changing an energy system </a:t>
            </a:r>
            <a:endParaRPr lang="en-US" sz="3200" dirty="0">
              <a:solidFill>
                <a:srgbClr val="2C45C2"/>
              </a:solidFill>
              <a:latin typeface="Calibri" charset="0"/>
              <a:cs typeface="Calibri" charset="0"/>
            </a:endParaRPr>
          </a:p>
        </p:txBody>
      </p:sp>
      <p:sp>
        <p:nvSpPr>
          <p:cNvPr id="50179" name="TextBox 3"/>
          <p:cNvSpPr txBox="1">
            <a:spLocks noChangeArrowheads="1"/>
          </p:cNvSpPr>
          <p:nvPr/>
        </p:nvSpPr>
        <p:spPr bwMode="auto">
          <a:xfrm>
            <a:off x="14941" y="1270000"/>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smtClean="0">
                <a:solidFill>
                  <a:srgbClr val="2C45C2"/>
                </a:solidFill>
                <a:latin typeface="Calibri" charset="0"/>
                <a:cs typeface="Calibri" charset="0"/>
              </a:rPr>
              <a:t>1600</a:t>
            </a:r>
            <a:endParaRPr lang="en-US" sz="2000" dirty="0">
              <a:solidFill>
                <a:srgbClr val="2C45C2"/>
              </a:solidFill>
              <a:latin typeface="Calibri" charset="0"/>
              <a:cs typeface="Calibri" charset="0"/>
            </a:endParaRPr>
          </a:p>
        </p:txBody>
      </p:sp>
      <p:pic>
        <p:nvPicPr>
          <p:cNvPr id="3" name="Picture 2"/>
          <p:cNvPicPr>
            <a:picLocks noChangeAspect="1"/>
          </p:cNvPicPr>
          <p:nvPr/>
        </p:nvPicPr>
        <p:blipFill>
          <a:blip r:embed="rId2"/>
          <a:stretch>
            <a:fillRect/>
          </a:stretch>
        </p:blipFill>
        <p:spPr>
          <a:xfrm>
            <a:off x="2842539" y="2667000"/>
            <a:ext cx="5844261" cy="4343400"/>
          </a:xfrm>
          <a:prstGeom prst="rect">
            <a:avLst/>
          </a:prstGeom>
        </p:spPr>
      </p:pic>
      <p:sp>
        <p:nvSpPr>
          <p:cNvPr id="4" name="TextBox 3"/>
          <p:cNvSpPr txBox="1"/>
          <p:nvPr/>
        </p:nvSpPr>
        <p:spPr>
          <a:xfrm>
            <a:off x="304800" y="5657671"/>
            <a:ext cx="2209800" cy="1200329"/>
          </a:xfrm>
          <a:prstGeom prst="rect">
            <a:avLst/>
          </a:prstGeom>
          <a:noFill/>
        </p:spPr>
        <p:txBody>
          <a:bodyPr wrap="square" rtlCol="0">
            <a:spAutoFit/>
          </a:bodyPr>
          <a:lstStyle/>
          <a:p>
            <a:r>
              <a:rPr lang="en-US" dirty="0" smtClean="0"/>
              <a:t>Robert Allen, </a:t>
            </a:r>
            <a:r>
              <a:rPr lang="en-US" i="1" dirty="0" smtClean="0"/>
              <a:t>The </a:t>
            </a:r>
            <a:r>
              <a:rPr lang="en-US" i="1" dirty="0"/>
              <a:t>British Industrial Revolution in Global Perspective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4"/>
          <p:cNvSpPr txBox="1">
            <a:spLocks noChangeArrowheads="1"/>
          </p:cNvSpPr>
          <p:nvPr/>
        </p:nvSpPr>
        <p:spPr bwMode="auto">
          <a:xfrm>
            <a:off x="152400" y="304800"/>
            <a:ext cx="8839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600" i="1" dirty="0">
                <a:solidFill>
                  <a:srgbClr val="2C45C2"/>
                </a:solidFill>
                <a:latin typeface="Calibri" charset="0"/>
                <a:cs typeface="Calibri" charset="0"/>
              </a:rPr>
              <a:t>The 2</a:t>
            </a:r>
            <a:r>
              <a:rPr lang="en-US" sz="2600" i="1" baseline="30000" dirty="0">
                <a:solidFill>
                  <a:srgbClr val="2C45C2"/>
                </a:solidFill>
                <a:latin typeface="Calibri" charset="0"/>
                <a:cs typeface="Calibri" charset="0"/>
              </a:rPr>
              <a:t>nd</a:t>
            </a:r>
            <a:r>
              <a:rPr lang="en-US" sz="2600" i="1" dirty="0">
                <a:solidFill>
                  <a:srgbClr val="2C45C2"/>
                </a:solidFill>
                <a:latin typeface="Calibri" charset="0"/>
                <a:cs typeface="Calibri" charset="0"/>
              </a:rPr>
              <a:t> British energy crisis: </a:t>
            </a:r>
            <a:r>
              <a:rPr lang="en-US" sz="2600" i="1" dirty="0">
                <a:solidFill>
                  <a:schemeClr val="bg1"/>
                </a:solidFill>
                <a:latin typeface="Calibri" charset="0"/>
                <a:cs typeface="Calibri" charset="0"/>
              </a:rPr>
              <a:t>flooding of the mines</a:t>
            </a:r>
          </a:p>
        </p:txBody>
      </p:sp>
      <p:sp>
        <p:nvSpPr>
          <p:cNvPr id="51203" name="TextBox 3"/>
          <p:cNvSpPr txBox="1">
            <a:spLocks noChangeArrowheads="1"/>
          </p:cNvSpPr>
          <p:nvPr/>
        </p:nvSpPr>
        <p:spPr bwMode="auto">
          <a:xfrm>
            <a:off x="152400" y="1447800"/>
            <a:ext cx="990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2C45C2"/>
                </a:solidFill>
                <a:latin typeface="Calibri" charset="0"/>
                <a:cs typeface="Calibri" charset="0"/>
              </a:rPr>
              <a:t>1600s</a:t>
            </a:r>
          </a:p>
          <a:p>
            <a:pPr eaLnBrk="1" hangingPunct="1"/>
            <a:endParaRPr lang="en-US" sz="2000" dirty="0">
              <a:solidFill>
                <a:srgbClr val="2C45C2"/>
              </a:solidFill>
              <a:latin typeface="Calibri" charset="0"/>
              <a:cs typeface="Calibri" charset="0"/>
            </a:endParaRPr>
          </a:p>
          <a:p>
            <a:pPr eaLnBrk="1" hangingPunct="1"/>
            <a:endParaRPr lang="en-US" sz="2000" dirty="0">
              <a:solidFill>
                <a:srgbClr val="2C45C2"/>
              </a:solidFill>
              <a:latin typeface="Calibri" charset="0"/>
              <a:cs typeface="Calibri" charset="0"/>
            </a:endParaRPr>
          </a:p>
          <a:p>
            <a:pPr eaLnBrk="1" hangingPunct="1"/>
            <a:endParaRPr lang="en-US" sz="2000" dirty="0">
              <a:solidFill>
                <a:srgbClr val="2C45C2"/>
              </a:solidFill>
              <a:latin typeface="Calibri" charset="0"/>
              <a:cs typeface="Calibri" charset="0"/>
            </a:endParaRPr>
          </a:p>
          <a:p>
            <a:pPr eaLnBrk="1" hangingPunct="1"/>
            <a:endParaRPr lang="en-US" sz="2000" dirty="0">
              <a:solidFill>
                <a:srgbClr val="2C45C2"/>
              </a:solidFill>
              <a:latin typeface="Calibri" charset="0"/>
              <a:cs typeface="Calibri" charset="0"/>
            </a:endParaRPr>
          </a:p>
          <a:p>
            <a:pPr eaLnBrk="1" hangingPunct="1"/>
            <a:endParaRPr lang="en-US" sz="2000" dirty="0">
              <a:solidFill>
                <a:srgbClr val="2C45C2"/>
              </a:solidFill>
              <a:latin typeface="Calibri" charset="0"/>
              <a:cs typeface="Calibri" charset="0"/>
            </a:endParaRPr>
          </a:p>
          <a:p>
            <a:pPr eaLnBrk="1" hangingPunct="1"/>
            <a:endParaRPr lang="en-US" sz="2000" dirty="0">
              <a:solidFill>
                <a:srgbClr val="2C45C2"/>
              </a:solidFill>
              <a:latin typeface="Calibri" charset="0"/>
              <a:cs typeface="Calibri" charset="0"/>
            </a:endParaRPr>
          </a:p>
          <a:p>
            <a:pPr eaLnBrk="1" hangingPunct="1"/>
            <a:endParaRPr lang="en-US" sz="2000" dirty="0">
              <a:solidFill>
                <a:srgbClr val="2C45C2"/>
              </a:solidFill>
              <a:latin typeface="Calibri" charset="0"/>
              <a:cs typeface="Calibri" charset="0"/>
            </a:endParaRPr>
          </a:p>
          <a:p>
            <a:pPr eaLnBrk="1" hangingPunct="1"/>
            <a:endParaRPr lang="en-US" sz="2000" dirty="0">
              <a:solidFill>
                <a:srgbClr val="2C45C2"/>
              </a:solidFill>
              <a:latin typeface="Calibri" charset="0"/>
              <a:cs typeface="Calibri" charset="0"/>
            </a:endParaRPr>
          </a:p>
        </p:txBody>
      </p:sp>
    </p:spTree>
    <p:extLst>
      <p:ext uri="{BB962C8B-B14F-4D97-AF65-F5344CB8AC3E}">
        <p14:creationId xmlns:p14="http://schemas.microsoft.com/office/powerpoint/2010/main" val="35266824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4"/>
          <p:cNvSpPr txBox="1">
            <a:spLocks noChangeArrowheads="1"/>
          </p:cNvSpPr>
          <p:nvPr/>
        </p:nvSpPr>
        <p:spPr bwMode="auto">
          <a:xfrm>
            <a:off x="1143000" y="1003300"/>
            <a:ext cx="77724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2600" dirty="0">
              <a:latin typeface="Calibri" charset="0"/>
              <a:cs typeface="Calibri" charset="0"/>
            </a:endParaRPr>
          </a:p>
          <a:p>
            <a:pPr eaLnBrk="1" hangingPunct="1"/>
            <a:r>
              <a:rPr lang="ja-JP" altLang="en-US" sz="2600" dirty="0">
                <a:latin typeface="Calibri" charset="0"/>
                <a:cs typeface="Calibri" charset="0"/>
              </a:rPr>
              <a:t>“</a:t>
            </a:r>
            <a:r>
              <a:rPr lang="en-US" altLang="ja-JP" sz="2600" dirty="0">
                <a:latin typeface="Calibri" charset="0"/>
                <a:cs typeface="Calibri" charset="0"/>
              </a:rPr>
              <a:t>The miners, no less than the smelters, had their difficulties during the seventeenth century, but of a totally different kind; for while the latter were suffering from too little fire, the former were embarrassed by too much water… the exhaustion of he coal supply was considered to be already within sight. In 1610, Sir George Selby informed Parliament that the coal mines at Newcastle would not last for the term of their leases of twenty-one years.</a:t>
            </a:r>
            <a:r>
              <a:rPr lang="ja-JP" altLang="en-US" sz="2600" dirty="0">
                <a:latin typeface="Calibri" charset="0"/>
                <a:cs typeface="Calibri" charset="0"/>
              </a:rPr>
              <a:t>”</a:t>
            </a:r>
            <a:endParaRPr lang="en-US" altLang="ja-JP" sz="2600" dirty="0">
              <a:latin typeface="Calibri" charset="0"/>
              <a:cs typeface="Calibri" charset="0"/>
            </a:endParaRPr>
          </a:p>
          <a:p>
            <a:pPr eaLnBrk="1" hangingPunct="1"/>
            <a:endParaRPr lang="en-US" sz="2600" dirty="0">
              <a:latin typeface="Calibri" charset="0"/>
              <a:cs typeface="Calibri" charset="0"/>
            </a:endParaRPr>
          </a:p>
          <a:p>
            <a:pPr eaLnBrk="1" hangingPunct="1"/>
            <a:r>
              <a:rPr lang="en-US" dirty="0">
                <a:latin typeface="Calibri" charset="0"/>
                <a:cs typeface="Calibri" charset="0"/>
              </a:rPr>
              <a:t>--- R. Galloway, </a:t>
            </a:r>
            <a:r>
              <a:rPr lang="en-US" i="1" dirty="0">
                <a:latin typeface="Calibri" charset="0"/>
                <a:cs typeface="Calibri" charset="0"/>
              </a:rPr>
              <a:t>A History of Coal Mining in Great Britain, 1882.</a:t>
            </a:r>
          </a:p>
        </p:txBody>
      </p:sp>
      <p:sp>
        <p:nvSpPr>
          <p:cNvPr id="51202" name="TextBox 4"/>
          <p:cNvSpPr txBox="1">
            <a:spLocks noChangeArrowheads="1"/>
          </p:cNvSpPr>
          <p:nvPr/>
        </p:nvSpPr>
        <p:spPr bwMode="auto">
          <a:xfrm>
            <a:off x="152400" y="304800"/>
            <a:ext cx="8839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600" i="1">
                <a:solidFill>
                  <a:srgbClr val="2C45C2"/>
                </a:solidFill>
                <a:latin typeface="Calibri" charset="0"/>
                <a:cs typeface="Calibri" charset="0"/>
              </a:rPr>
              <a:t>The 2</a:t>
            </a:r>
            <a:r>
              <a:rPr lang="en-US" sz="2600" i="1" baseline="30000">
                <a:solidFill>
                  <a:srgbClr val="2C45C2"/>
                </a:solidFill>
                <a:latin typeface="Calibri" charset="0"/>
                <a:cs typeface="Calibri" charset="0"/>
              </a:rPr>
              <a:t>nd</a:t>
            </a:r>
            <a:r>
              <a:rPr lang="en-US" sz="2600" i="1">
                <a:solidFill>
                  <a:srgbClr val="2C45C2"/>
                </a:solidFill>
                <a:latin typeface="Calibri" charset="0"/>
                <a:cs typeface="Calibri" charset="0"/>
              </a:rPr>
              <a:t> British energy crisis: flooding of the mines</a:t>
            </a:r>
          </a:p>
        </p:txBody>
      </p:sp>
      <p:sp>
        <p:nvSpPr>
          <p:cNvPr id="51203" name="TextBox 3"/>
          <p:cNvSpPr txBox="1">
            <a:spLocks noChangeArrowheads="1"/>
          </p:cNvSpPr>
          <p:nvPr/>
        </p:nvSpPr>
        <p:spPr bwMode="auto">
          <a:xfrm>
            <a:off x="152400" y="1447800"/>
            <a:ext cx="990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2C45C2"/>
                </a:solidFill>
                <a:latin typeface="Calibri" charset="0"/>
                <a:cs typeface="Calibri" charset="0"/>
              </a:rPr>
              <a:t>1600s</a:t>
            </a:r>
          </a:p>
          <a:p>
            <a:pPr eaLnBrk="1" hangingPunct="1"/>
            <a:endParaRPr lang="en-US" sz="2000">
              <a:solidFill>
                <a:srgbClr val="2C45C2"/>
              </a:solidFill>
              <a:latin typeface="Calibri" charset="0"/>
              <a:cs typeface="Calibri" charset="0"/>
            </a:endParaRPr>
          </a:p>
          <a:p>
            <a:pPr eaLnBrk="1" hangingPunct="1"/>
            <a:endParaRPr lang="en-US" sz="2000">
              <a:solidFill>
                <a:srgbClr val="2C45C2"/>
              </a:solidFill>
              <a:latin typeface="Calibri" charset="0"/>
              <a:cs typeface="Calibri" charset="0"/>
            </a:endParaRPr>
          </a:p>
          <a:p>
            <a:pPr eaLnBrk="1" hangingPunct="1"/>
            <a:endParaRPr lang="en-US" sz="2000">
              <a:solidFill>
                <a:srgbClr val="2C45C2"/>
              </a:solidFill>
              <a:latin typeface="Calibri" charset="0"/>
              <a:cs typeface="Calibri" charset="0"/>
            </a:endParaRPr>
          </a:p>
          <a:p>
            <a:pPr eaLnBrk="1" hangingPunct="1"/>
            <a:endParaRPr lang="en-US" sz="2000">
              <a:solidFill>
                <a:srgbClr val="2C45C2"/>
              </a:solidFill>
              <a:latin typeface="Calibri" charset="0"/>
              <a:cs typeface="Calibri" charset="0"/>
            </a:endParaRPr>
          </a:p>
          <a:p>
            <a:pPr eaLnBrk="1" hangingPunct="1"/>
            <a:endParaRPr lang="en-US" sz="2000">
              <a:solidFill>
                <a:srgbClr val="2C45C2"/>
              </a:solidFill>
              <a:latin typeface="Calibri" charset="0"/>
              <a:cs typeface="Calibri" charset="0"/>
            </a:endParaRPr>
          </a:p>
          <a:p>
            <a:pPr eaLnBrk="1" hangingPunct="1"/>
            <a:endParaRPr lang="en-US" sz="2000">
              <a:solidFill>
                <a:srgbClr val="2C45C2"/>
              </a:solidFill>
              <a:latin typeface="Calibri" charset="0"/>
              <a:cs typeface="Calibri" charset="0"/>
            </a:endParaRPr>
          </a:p>
          <a:p>
            <a:pPr eaLnBrk="1" hangingPunct="1"/>
            <a:endParaRPr lang="en-US" sz="2000">
              <a:solidFill>
                <a:srgbClr val="2C45C2"/>
              </a:solidFill>
              <a:latin typeface="Calibri" charset="0"/>
              <a:cs typeface="Calibri" charset="0"/>
            </a:endParaRPr>
          </a:p>
          <a:p>
            <a:pPr eaLnBrk="1" hangingPunct="1"/>
            <a:endParaRPr lang="en-US" sz="2000">
              <a:solidFill>
                <a:srgbClr val="2C45C2"/>
              </a:solidFill>
              <a:latin typeface="Calibri" charset="0"/>
              <a:cs typeface="Calibri"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35901</TotalTime>
  <Words>1516</Words>
  <Application>Microsoft Macintosh PowerPoint</Application>
  <PresentationFormat>On-screen Show (4:3)</PresentationFormat>
  <Paragraphs>206</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Harvard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ejmoyer</dc:creator>
  <cp:lastModifiedBy>Liz Moyer</cp:lastModifiedBy>
  <cp:revision>493</cp:revision>
  <dcterms:created xsi:type="dcterms:W3CDTF">2011-04-03T17:05:43Z</dcterms:created>
  <dcterms:modified xsi:type="dcterms:W3CDTF">2015-04-15T13:24:37Z</dcterms:modified>
</cp:coreProperties>
</file>