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56" r:id="rId2"/>
    <p:sldId id="384" r:id="rId3"/>
    <p:sldId id="402" r:id="rId4"/>
    <p:sldId id="385" r:id="rId5"/>
    <p:sldId id="386" r:id="rId6"/>
    <p:sldId id="387" r:id="rId7"/>
    <p:sldId id="391" r:id="rId8"/>
    <p:sldId id="392" r:id="rId9"/>
    <p:sldId id="393" r:id="rId10"/>
    <p:sldId id="394" r:id="rId11"/>
    <p:sldId id="395" r:id="rId12"/>
    <p:sldId id="396" r:id="rId13"/>
    <p:sldId id="397" r:id="rId14"/>
    <p:sldId id="398" r:id="rId15"/>
    <p:sldId id="399" r:id="rId16"/>
    <p:sldId id="400" r:id="rId17"/>
    <p:sldId id="40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5C2"/>
    <a:srgbClr val="C98A24"/>
    <a:srgbClr val="79C916"/>
    <a:srgbClr val="1D801C"/>
    <a:srgbClr val="274F36"/>
    <a:srgbClr val="7F5D07"/>
    <a:srgbClr val="FFB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83" autoAdjust="0"/>
    <p:restoredTop sz="98795" autoAdjust="0"/>
  </p:normalViewPr>
  <p:slideViewPr>
    <p:cSldViewPr>
      <p:cViewPr>
        <p:scale>
          <a:sx n="85" d="100"/>
          <a:sy n="85" d="100"/>
        </p:scale>
        <p:origin x="-1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2BC33A7-818A-5A41-9473-4179011FA434}" type="datetime1">
              <a:rPr lang="en-US"/>
              <a:pPr>
                <a:defRPr/>
              </a:pPr>
              <a:t>4/19/15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1838553-5ABA-5C43-9DC4-F2C214B0B464}" type="slidenum">
              <a:rPr lang="en-US"/>
              <a:pPr>
                <a:defRPr/>
              </a:pPr>
              <a:t>‹#›</a:t>
            </a:fld>
            <a:endParaRPr lang="en-US"/>
          </a:p>
        </p:txBody>
      </p:sp>
    </p:spTree>
    <p:extLst>
      <p:ext uri="{BB962C8B-B14F-4D97-AF65-F5344CB8AC3E}">
        <p14:creationId xmlns:p14="http://schemas.microsoft.com/office/powerpoint/2010/main" val="2795607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Stephenson</a:t>
            </a:r>
            <a:r>
              <a:rPr lang="en-US" baseline="0" dirty="0" smtClean="0">
                <a:latin typeface="Calibri" charset="0"/>
                <a:ea typeface="ＭＳ Ｐゴシック" charset="0"/>
                <a:cs typeface="ＭＳ Ｐゴシック" charset="0"/>
              </a:rPr>
              <a:t> was a </a:t>
            </a:r>
            <a:endParaRPr lang="en-US" dirty="0">
              <a:latin typeface="Calibri" charset="0"/>
              <a:ea typeface="ＭＳ Ｐゴシック" charset="0"/>
              <a:cs typeface="ＭＳ Ｐゴシック"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CBC8B3-0F36-7F4D-B919-BB5F763B2905}"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730E5-EDF0-D046-BB56-870BBAEE9F7D}" type="slidenum">
              <a:rPr lang="en-US"/>
              <a:pPr>
                <a:defRPr/>
              </a:pPr>
              <a:t>‹#›</a:t>
            </a:fld>
            <a:endParaRPr lang="en-US"/>
          </a:p>
        </p:txBody>
      </p:sp>
    </p:spTree>
    <p:extLst>
      <p:ext uri="{BB962C8B-B14F-4D97-AF65-F5344CB8AC3E}">
        <p14:creationId xmlns:p14="http://schemas.microsoft.com/office/powerpoint/2010/main" val="31324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7C817-C9F0-4545-9F7C-6CB7EC05A458}" type="slidenum">
              <a:rPr lang="en-US"/>
              <a:pPr>
                <a:defRPr/>
              </a:pPr>
              <a:t>‹#›</a:t>
            </a:fld>
            <a:endParaRPr lang="en-US"/>
          </a:p>
        </p:txBody>
      </p:sp>
    </p:spTree>
    <p:extLst>
      <p:ext uri="{BB962C8B-B14F-4D97-AF65-F5344CB8AC3E}">
        <p14:creationId xmlns:p14="http://schemas.microsoft.com/office/powerpoint/2010/main" val="185453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DDA7AA-303A-3F4D-92F8-AFF29D458054}" type="slidenum">
              <a:rPr lang="en-US"/>
              <a:pPr>
                <a:defRPr/>
              </a:pPr>
              <a:t>‹#›</a:t>
            </a:fld>
            <a:endParaRPr lang="en-US"/>
          </a:p>
        </p:txBody>
      </p:sp>
    </p:spTree>
    <p:extLst>
      <p:ext uri="{BB962C8B-B14F-4D97-AF65-F5344CB8AC3E}">
        <p14:creationId xmlns:p14="http://schemas.microsoft.com/office/powerpoint/2010/main" val="84209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D9218-5E42-F741-9C44-16C16FC09045}" type="slidenum">
              <a:rPr lang="en-US"/>
              <a:pPr>
                <a:defRPr/>
              </a:pPr>
              <a:t>‹#›</a:t>
            </a:fld>
            <a:endParaRPr lang="en-US"/>
          </a:p>
        </p:txBody>
      </p:sp>
    </p:spTree>
    <p:extLst>
      <p:ext uri="{BB962C8B-B14F-4D97-AF65-F5344CB8AC3E}">
        <p14:creationId xmlns:p14="http://schemas.microsoft.com/office/powerpoint/2010/main" val="45416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51FF82-8E2D-8B43-849C-FCCF45AA9688}" type="slidenum">
              <a:rPr lang="en-US"/>
              <a:pPr>
                <a:defRPr/>
              </a:pPr>
              <a:t>‹#›</a:t>
            </a:fld>
            <a:endParaRPr lang="en-US"/>
          </a:p>
        </p:txBody>
      </p:sp>
    </p:spTree>
    <p:extLst>
      <p:ext uri="{BB962C8B-B14F-4D97-AF65-F5344CB8AC3E}">
        <p14:creationId xmlns:p14="http://schemas.microsoft.com/office/powerpoint/2010/main" val="102507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414FC-5CA6-4A45-9E66-D2AD66D16AE7}" type="slidenum">
              <a:rPr lang="en-US"/>
              <a:pPr>
                <a:defRPr/>
              </a:pPr>
              <a:t>‹#›</a:t>
            </a:fld>
            <a:endParaRPr lang="en-US"/>
          </a:p>
        </p:txBody>
      </p:sp>
    </p:spTree>
    <p:extLst>
      <p:ext uri="{BB962C8B-B14F-4D97-AF65-F5344CB8AC3E}">
        <p14:creationId xmlns:p14="http://schemas.microsoft.com/office/powerpoint/2010/main" val="131250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4FB83A-2E46-C643-B6CC-F545708991F3}" type="slidenum">
              <a:rPr lang="en-US"/>
              <a:pPr>
                <a:defRPr/>
              </a:pPr>
              <a:t>‹#›</a:t>
            </a:fld>
            <a:endParaRPr lang="en-US"/>
          </a:p>
        </p:txBody>
      </p:sp>
    </p:spTree>
    <p:extLst>
      <p:ext uri="{BB962C8B-B14F-4D97-AF65-F5344CB8AC3E}">
        <p14:creationId xmlns:p14="http://schemas.microsoft.com/office/powerpoint/2010/main" val="36490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A5834E-3F43-F947-AF48-85E8A5859244}" type="slidenum">
              <a:rPr lang="en-US"/>
              <a:pPr>
                <a:defRPr/>
              </a:pPr>
              <a:t>‹#›</a:t>
            </a:fld>
            <a:endParaRPr lang="en-US"/>
          </a:p>
        </p:txBody>
      </p:sp>
    </p:spTree>
    <p:extLst>
      <p:ext uri="{BB962C8B-B14F-4D97-AF65-F5344CB8AC3E}">
        <p14:creationId xmlns:p14="http://schemas.microsoft.com/office/powerpoint/2010/main" val="227661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75EC9D-0773-4146-A9CE-BC278B6D0FFD}" type="slidenum">
              <a:rPr lang="en-US"/>
              <a:pPr>
                <a:defRPr/>
              </a:pPr>
              <a:t>‹#›</a:t>
            </a:fld>
            <a:endParaRPr lang="en-US"/>
          </a:p>
        </p:txBody>
      </p:sp>
    </p:spTree>
    <p:extLst>
      <p:ext uri="{BB962C8B-B14F-4D97-AF65-F5344CB8AC3E}">
        <p14:creationId xmlns:p14="http://schemas.microsoft.com/office/powerpoint/2010/main" val="241275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A35AF-0A89-C241-8A7B-93E996BFFA4E}" type="slidenum">
              <a:rPr lang="en-US"/>
              <a:pPr>
                <a:defRPr/>
              </a:pPr>
              <a:t>‹#›</a:t>
            </a:fld>
            <a:endParaRPr lang="en-US"/>
          </a:p>
        </p:txBody>
      </p:sp>
    </p:spTree>
    <p:extLst>
      <p:ext uri="{BB962C8B-B14F-4D97-AF65-F5344CB8AC3E}">
        <p14:creationId xmlns:p14="http://schemas.microsoft.com/office/powerpoint/2010/main" val="236448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BCFC9-0CB8-CD45-9C2B-A03C3EE21230}" type="slidenum">
              <a:rPr lang="en-US"/>
              <a:pPr>
                <a:defRPr/>
              </a:pPr>
              <a:t>‹#›</a:t>
            </a:fld>
            <a:endParaRPr lang="en-US"/>
          </a:p>
        </p:txBody>
      </p:sp>
    </p:spTree>
    <p:extLst>
      <p:ext uri="{BB962C8B-B14F-4D97-AF65-F5344CB8AC3E}">
        <p14:creationId xmlns:p14="http://schemas.microsoft.com/office/powerpoint/2010/main" val="2118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4884806-CA6A-7841-9054-2A24895050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M2LsvSQ--w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914400" y="1981200"/>
            <a:ext cx="7391400" cy="3810000"/>
          </a:xfrm>
        </p:spPr>
        <p:txBody>
          <a:bodyPr/>
          <a:lstStyle/>
          <a:p>
            <a:pPr eaLnBrk="1" hangingPunct="1"/>
            <a:r>
              <a:rPr lang="en-US" sz="3600" dirty="0">
                <a:latin typeface="Arial" charset="0"/>
                <a:ea typeface="ＭＳ Ｐゴシック" charset="0"/>
                <a:cs typeface="ＭＳ Ｐゴシック" charset="0"/>
              </a:rPr>
              <a:t>Lecture </a:t>
            </a:r>
            <a:r>
              <a:rPr lang="en-US" sz="3600" dirty="0" smtClean="0">
                <a:latin typeface="Arial" charset="0"/>
                <a:ea typeface="ＭＳ Ｐゴシック" charset="0"/>
                <a:cs typeface="ＭＳ Ｐゴシック" charset="0"/>
              </a:rPr>
              <a:t>6</a:t>
            </a:r>
            <a:endParaRPr lang="en-US" sz="3600" dirty="0">
              <a:latin typeface="Arial" charset="0"/>
              <a:ea typeface="ＭＳ Ｐゴシック" charset="0"/>
              <a:cs typeface="ＭＳ Ｐゴシック" charset="0"/>
            </a:endParaRPr>
          </a:p>
          <a:p>
            <a:pPr eaLnBrk="1" hangingPunct="1"/>
            <a:r>
              <a:rPr lang="en-US" sz="3600" dirty="0">
                <a:latin typeface="Arial" charset="0"/>
                <a:ea typeface="ＭＳ Ｐゴシック" charset="0"/>
                <a:cs typeface="ＭＳ Ｐゴシック" charset="0"/>
              </a:rPr>
              <a:t>GEOS24705</a:t>
            </a:r>
          </a:p>
          <a:p>
            <a:pPr eaLnBrk="1" hangingPunct="1"/>
            <a:endParaRPr lang="en-US" sz="3600" dirty="0">
              <a:latin typeface="Arial" charset="0"/>
              <a:ea typeface="ＭＳ Ｐゴシック" charset="0"/>
              <a:cs typeface="ＭＳ Ｐゴシック" charset="0"/>
            </a:endParaRPr>
          </a:p>
          <a:p>
            <a:pPr eaLnBrk="1" hangingPunct="1"/>
            <a:r>
              <a:rPr lang="en-US" sz="3600" dirty="0" smtClean="0">
                <a:latin typeface="Arial" charset="0"/>
                <a:ea typeface="ＭＳ Ｐゴシック" charset="0"/>
                <a:cs typeface="ＭＳ Ｐゴシック" charset="0"/>
              </a:rPr>
              <a:t>Steam engines, heat engines</a:t>
            </a:r>
            <a:endParaRPr lang="en-US" sz="36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37929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6"/>
          <p:cNvSpPr txBox="1">
            <a:spLocks noChangeArrowheads="1"/>
          </p:cNvSpPr>
          <p:nvPr/>
        </p:nvSpPr>
        <p:spPr bwMode="auto">
          <a:xfrm>
            <a:off x="152400" y="1698010"/>
            <a:ext cx="3505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latin typeface="Calibri" charset="0"/>
              <a:cs typeface="Calibri" charset="0"/>
            </a:endParaRPr>
          </a:p>
          <a:p>
            <a:pPr eaLnBrk="1" hangingPunct="1"/>
            <a:r>
              <a:rPr lang="en-US" sz="2000" dirty="0">
                <a:latin typeface="Calibri" charset="0"/>
                <a:cs typeface="Calibri" charset="0"/>
              </a:rPr>
              <a:t>Piston pushed by steam on both up- and down-stroke.</a:t>
            </a:r>
          </a:p>
          <a:p>
            <a:pPr eaLnBrk="1" hangingPunct="1"/>
            <a:endParaRPr lang="en-US" sz="2000" dirty="0">
              <a:latin typeface="Calibri" charset="0"/>
              <a:cs typeface="Calibri" charset="0"/>
            </a:endParaRPr>
          </a:p>
          <a:p>
            <a:pPr eaLnBrk="1" hangingPunct="1"/>
            <a:r>
              <a:rPr lang="en-US" sz="2000" dirty="0">
                <a:latin typeface="Calibri" charset="0"/>
                <a:cs typeface="Calibri" charset="0"/>
              </a:rPr>
              <a:t>No more need for a  condenser. Steam is simply vented at high </a:t>
            </a:r>
            <a:r>
              <a:rPr lang="en-US" sz="2000" dirty="0" smtClean="0">
                <a:latin typeface="Calibri" charset="0"/>
                <a:cs typeface="Calibri" charset="0"/>
              </a:rPr>
              <a:t>temperature</a:t>
            </a:r>
            <a:endParaRPr lang="en-US" sz="1800" dirty="0">
              <a:cs typeface="Calibri" charset="0"/>
            </a:endParaRPr>
          </a:p>
          <a:p>
            <a:pPr eaLnBrk="1" hangingPunct="1"/>
            <a:endParaRPr lang="en-US" sz="1800" dirty="0">
              <a:cs typeface="Calibri" charset="0"/>
            </a:endParaRPr>
          </a:p>
        </p:txBody>
      </p:sp>
      <p:sp>
        <p:nvSpPr>
          <p:cNvPr id="75778" name="Text Box 6"/>
          <p:cNvSpPr txBox="1">
            <a:spLocks noChangeArrowheads="1"/>
          </p:cNvSpPr>
          <p:nvPr/>
        </p:nvSpPr>
        <p:spPr bwMode="auto">
          <a:xfrm>
            <a:off x="4343400" y="5421313"/>
            <a:ext cx="419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cs typeface="Calibri" charset="0"/>
              </a:rPr>
              <a:t> slide valve alternates input &amp; exhaust</a:t>
            </a:r>
          </a:p>
        </p:txBody>
      </p:sp>
      <p:pic>
        <p:nvPicPr>
          <p:cNvPr id="75779" name="Picture 5" descr="double-acting-steam.gif"/>
          <p:cNvPicPr>
            <a:picLocks noChangeAspect="1"/>
          </p:cNvPicPr>
          <p:nvPr/>
        </p:nvPicPr>
        <p:blipFill>
          <a:blip r:embed="rId2">
            <a:extLst>
              <a:ext uri="{28A0092B-C50C-407E-A947-70E740481C1C}">
                <a14:useLocalDpi xmlns:a14="http://schemas.microsoft.com/office/drawing/2010/main" val="0"/>
              </a:ext>
            </a:extLst>
          </a:blip>
          <a:srcRect t="8229"/>
          <a:stretch>
            <a:fillRect/>
          </a:stretch>
        </p:blipFill>
        <p:spPr bwMode="auto">
          <a:xfrm>
            <a:off x="3810000" y="1101725"/>
            <a:ext cx="5080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228600" y="3048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Double-</a:t>
            </a:r>
            <a:r>
              <a:rPr lang="en-US" i="1" dirty="0" smtClean="0">
                <a:solidFill>
                  <a:srgbClr val="2C45C2"/>
                </a:solidFill>
                <a:latin typeface="Calibri" charset="0"/>
                <a:cs typeface="Calibri" charset="0"/>
              </a:rPr>
              <a:t>acting </a:t>
            </a:r>
            <a:r>
              <a:rPr lang="en-US" i="1" dirty="0">
                <a:solidFill>
                  <a:srgbClr val="2C45C2"/>
                </a:solidFill>
                <a:latin typeface="Calibri" charset="0"/>
                <a:cs typeface="Calibri" charset="0"/>
              </a:rPr>
              <a:t>steam </a:t>
            </a:r>
            <a:r>
              <a:rPr lang="en-US" i="1" dirty="0" smtClean="0">
                <a:solidFill>
                  <a:srgbClr val="2C45C2"/>
                </a:solidFill>
                <a:latin typeface="Calibri" charset="0"/>
                <a:cs typeface="Calibri" charset="0"/>
              </a:rPr>
              <a:t>engine</a:t>
            </a:r>
            <a:endParaRPr lang="en-US" dirty="0">
              <a:solidFill>
                <a:srgbClr val="2C45C2"/>
              </a:solidFill>
              <a:latin typeface="Calibri" charset="0"/>
              <a:cs typeface="Calibri" charset="0"/>
            </a:endParaRPr>
          </a:p>
        </p:txBody>
      </p:sp>
    </p:spTree>
    <p:extLst>
      <p:ext uri="{BB962C8B-B14F-4D97-AF65-F5344CB8AC3E}">
        <p14:creationId xmlns:p14="http://schemas.microsoft.com/office/powerpoint/2010/main" val="6195278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6"/>
          <p:cNvSpPr txBox="1">
            <a:spLocks noChangeArrowheads="1"/>
          </p:cNvSpPr>
          <p:nvPr/>
        </p:nvSpPr>
        <p:spPr bwMode="auto">
          <a:xfrm>
            <a:off x="228600" y="3048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Double-</a:t>
            </a:r>
            <a:r>
              <a:rPr lang="en-US" i="1" dirty="0" smtClean="0">
                <a:solidFill>
                  <a:srgbClr val="2C45C2"/>
                </a:solidFill>
                <a:latin typeface="Calibri" charset="0"/>
                <a:cs typeface="Calibri" charset="0"/>
              </a:rPr>
              <a:t>acting </a:t>
            </a:r>
            <a:r>
              <a:rPr lang="en-US" i="1" dirty="0">
                <a:solidFill>
                  <a:srgbClr val="2C45C2"/>
                </a:solidFill>
                <a:latin typeface="Calibri" charset="0"/>
                <a:cs typeface="Calibri" charset="0"/>
              </a:rPr>
              <a:t>steam </a:t>
            </a:r>
            <a:r>
              <a:rPr lang="en-US" i="1" dirty="0" smtClean="0">
                <a:solidFill>
                  <a:srgbClr val="2C45C2"/>
                </a:solidFill>
                <a:latin typeface="Calibri" charset="0"/>
                <a:cs typeface="Calibri" charset="0"/>
              </a:rPr>
              <a:t>engine</a:t>
            </a:r>
            <a:endParaRPr lang="en-US" dirty="0">
              <a:solidFill>
                <a:srgbClr val="2C45C2"/>
              </a:solidFill>
              <a:latin typeface="Calibri" charset="0"/>
              <a:cs typeface="Calibri" charset="0"/>
            </a:endParaRPr>
          </a:p>
        </p:txBody>
      </p:sp>
      <p:sp>
        <p:nvSpPr>
          <p:cNvPr id="76802" name="Text Box 6"/>
          <p:cNvSpPr txBox="1">
            <a:spLocks noChangeArrowheads="1"/>
          </p:cNvSpPr>
          <p:nvPr/>
        </p:nvSpPr>
        <p:spPr bwMode="auto">
          <a:xfrm>
            <a:off x="4876800" y="51927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400"/>
              <a:t>slide valve alternates input &amp; exhaust</a:t>
            </a:r>
          </a:p>
        </p:txBody>
      </p:sp>
      <p:pic>
        <p:nvPicPr>
          <p:cNvPr id="76803" name="Picture 7" descr="engine_steam_ani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900" y="1447800"/>
            <a:ext cx="71882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78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6"/>
          <p:cNvSpPr txBox="1">
            <a:spLocks noChangeArrowheads="1"/>
          </p:cNvSpPr>
          <p:nvPr/>
        </p:nvSpPr>
        <p:spPr bwMode="auto">
          <a:xfrm>
            <a:off x="152400" y="220663"/>
            <a:ext cx="5105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Double-</a:t>
            </a:r>
            <a:r>
              <a:rPr lang="en-US" i="1" dirty="0" smtClean="0">
                <a:solidFill>
                  <a:srgbClr val="2C45C2"/>
                </a:solidFill>
                <a:latin typeface="Calibri" charset="0"/>
                <a:cs typeface="Calibri" charset="0"/>
              </a:rPr>
              <a:t>acting </a:t>
            </a:r>
            <a:r>
              <a:rPr lang="en-US" i="1" dirty="0">
                <a:solidFill>
                  <a:srgbClr val="2C45C2"/>
                </a:solidFill>
                <a:latin typeface="Calibri" charset="0"/>
                <a:cs typeface="Calibri" charset="0"/>
              </a:rPr>
              <a:t>steam </a:t>
            </a:r>
            <a:r>
              <a:rPr lang="en-US" i="1" dirty="0" smtClean="0">
                <a:solidFill>
                  <a:srgbClr val="2C45C2"/>
                </a:solidFill>
                <a:latin typeface="Calibri" charset="0"/>
                <a:cs typeface="Calibri" charset="0"/>
              </a:rPr>
              <a:t>engine</a:t>
            </a:r>
            <a:endParaRPr lang="en-US" dirty="0">
              <a:solidFill>
                <a:srgbClr val="2C45C2"/>
              </a:solidFill>
              <a:latin typeface="Calibri" charset="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p:txBody>
      </p:sp>
      <p:sp>
        <p:nvSpPr>
          <p:cNvPr id="79874" name="Text Box 6"/>
          <p:cNvSpPr txBox="1">
            <a:spLocks noChangeArrowheads="1"/>
          </p:cNvSpPr>
          <p:nvPr/>
        </p:nvSpPr>
        <p:spPr bwMode="auto">
          <a:xfrm>
            <a:off x="4876800" y="6183313"/>
            <a:ext cx="4114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t> primary use: </a:t>
            </a:r>
            <a:r>
              <a:rPr lang="en-US" sz="2200" i="1"/>
              <a:t>transportation</a:t>
            </a:r>
          </a:p>
        </p:txBody>
      </p:sp>
      <p:pic>
        <p:nvPicPr>
          <p:cNvPr id="79875" name="Picture 5" descr="Steam_locomotive_wor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4638"/>
            <a:ext cx="83820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5623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6"/>
          <p:cNvSpPr txBox="1">
            <a:spLocks noChangeArrowheads="1"/>
          </p:cNvSpPr>
          <p:nvPr/>
        </p:nvSpPr>
        <p:spPr bwMode="auto">
          <a:xfrm>
            <a:off x="1219200" y="374650"/>
            <a:ext cx="7162800" cy="578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dirty="0">
                <a:latin typeface="Calibri" charset="0"/>
                <a:cs typeface="Calibri" charset="0"/>
              </a:rPr>
              <a:t>Double-</a:t>
            </a:r>
            <a:r>
              <a:rPr lang="en-US" sz="3000" b="1" dirty="0" smtClean="0">
                <a:latin typeface="Calibri" charset="0"/>
                <a:cs typeface="Calibri" charset="0"/>
              </a:rPr>
              <a:t>acting </a:t>
            </a:r>
            <a:r>
              <a:rPr lang="en-US" sz="3000" b="1" dirty="0">
                <a:latin typeface="Calibri" charset="0"/>
                <a:cs typeface="Calibri" charset="0"/>
              </a:rPr>
              <a:t>steam engine</a:t>
            </a:r>
          </a:p>
          <a:p>
            <a:pPr eaLnBrk="1" hangingPunct="1"/>
            <a:endParaRPr lang="en-US" sz="1800" i="1" dirty="0">
              <a:latin typeface="Calibri" charset="0"/>
              <a:cs typeface="Calibri" charset="0"/>
            </a:endParaRPr>
          </a:p>
          <a:p>
            <a:pPr eaLnBrk="1" hangingPunct="1"/>
            <a:endParaRPr lang="en-US" sz="1800" i="1" dirty="0">
              <a:latin typeface="Calibri" charset="0"/>
              <a:cs typeface="Calibri" charset="0"/>
            </a:endParaRPr>
          </a:p>
          <a:p>
            <a:pPr eaLnBrk="1" hangingPunct="1"/>
            <a:r>
              <a:rPr lang="en-US" sz="2200" dirty="0">
                <a:latin typeface="Calibri" charset="0"/>
                <a:cs typeface="Calibri" charset="0"/>
              </a:rPr>
              <a:t>What are benefits?</a:t>
            </a:r>
          </a:p>
          <a:p>
            <a:pPr eaLnBrk="1" hangingPunct="1"/>
            <a:endParaRPr lang="en-US" sz="2200" dirty="0">
              <a:latin typeface="Calibri" charset="0"/>
              <a:cs typeface="Calibri" charset="0"/>
            </a:endParaRPr>
          </a:p>
          <a:p>
            <a:pPr eaLnBrk="1" hangingPunct="1"/>
            <a:endParaRPr lang="en-US" sz="2200" i="1" dirty="0">
              <a:solidFill>
                <a:srgbClr val="0000FF"/>
              </a:solidFill>
              <a:latin typeface="Calibri" charset="0"/>
              <a:cs typeface="Calibri" charset="0"/>
            </a:endParaRPr>
          </a:p>
          <a:p>
            <a:pPr eaLnBrk="1" hangingPunct="1"/>
            <a:endParaRPr lang="en-US" sz="2200" i="1" dirty="0">
              <a:solidFill>
                <a:srgbClr val="0000FF"/>
              </a:solidFill>
              <a:latin typeface="Calibri" charset="0"/>
              <a:cs typeface="Calibri" charset="0"/>
            </a:endParaRPr>
          </a:p>
          <a:p>
            <a:pPr eaLnBrk="1" hangingPunct="1"/>
            <a:endParaRPr lang="en-US" sz="2200" i="1" dirty="0">
              <a:solidFill>
                <a:srgbClr val="0000FF"/>
              </a:solidFill>
              <a:latin typeface="Calibri" charset="0"/>
              <a:cs typeface="Calibri" charset="0"/>
            </a:endParaRPr>
          </a:p>
          <a:p>
            <a:pPr eaLnBrk="1" hangingPunct="1"/>
            <a:endParaRPr lang="en-US" sz="2200" i="1" dirty="0">
              <a:solidFill>
                <a:srgbClr val="0000FF"/>
              </a:solidFill>
              <a:latin typeface="Calibri" charset="0"/>
              <a:cs typeface="Calibri" charset="0"/>
            </a:endParaRPr>
          </a:p>
          <a:p>
            <a:pPr eaLnBrk="1" hangingPunct="1"/>
            <a:endParaRPr lang="en-US" sz="2200" i="1" dirty="0">
              <a:solidFill>
                <a:srgbClr val="0000FF"/>
              </a:solidFill>
              <a:latin typeface="Calibri" charset="0"/>
              <a:cs typeface="Calibri" charset="0"/>
            </a:endParaRPr>
          </a:p>
          <a:p>
            <a:pPr eaLnBrk="1" hangingPunct="1"/>
            <a:endParaRPr lang="en-US" sz="2200" dirty="0">
              <a:latin typeface="Calibri" charset="0"/>
              <a:cs typeface="Calibri" charset="0"/>
            </a:endParaRPr>
          </a:p>
          <a:p>
            <a:pPr eaLnBrk="1" hangingPunct="1"/>
            <a:r>
              <a:rPr lang="en-US" sz="2200" dirty="0">
                <a:latin typeface="Calibri" charset="0"/>
                <a:cs typeface="Calibri" charset="0"/>
              </a:rPr>
              <a:t>What are drawbacks?</a:t>
            </a:r>
          </a:p>
          <a:p>
            <a:pPr eaLnBrk="1" hangingPunct="1"/>
            <a:endParaRPr lang="en-US" sz="2200" dirty="0">
              <a:latin typeface="Calibri" charset="0"/>
              <a:cs typeface="Calibri" charset="0"/>
            </a:endParaRPr>
          </a:p>
          <a:p>
            <a:pPr eaLnBrk="1" hangingPunct="1"/>
            <a:endParaRPr lang="en-US" sz="2200" dirty="0">
              <a:latin typeface="Calibri" charset="0"/>
              <a:cs typeface="Calibri" charset="0"/>
            </a:endParaRPr>
          </a:p>
          <a:p>
            <a:pPr eaLnBrk="1" hangingPunct="1"/>
            <a:endParaRPr lang="en-US" sz="2200" dirty="0">
              <a:latin typeface="Calibri" charset="0"/>
              <a:cs typeface="Calibri" charset="0"/>
            </a:endParaRPr>
          </a:p>
          <a:p>
            <a:pPr eaLnBrk="1" hangingPunct="1"/>
            <a:endParaRPr lang="en-US" sz="2200" dirty="0">
              <a:latin typeface="Calibri" charset="0"/>
              <a:cs typeface="Calibri" charset="0"/>
            </a:endParaRPr>
          </a:p>
          <a:p>
            <a:pPr eaLnBrk="1" hangingPunct="1"/>
            <a:endParaRPr lang="en-US" sz="1800" dirty="0">
              <a:cs typeface="Calibri" charset="0"/>
            </a:endParaRPr>
          </a:p>
        </p:txBody>
      </p:sp>
    </p:spTree>
    <p:extLst>
      <p:ext uri="{BB962C8B-B14F-4D97-AF65-F5344CB8AC3E}">
        <p14:creationId xmlns:p14="http://schemas.microsoft.com/office/powerpoint/2010/main" val="22153660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6"/>
          <p:cNvSpPr txBox="1">
            <a:spLocks noChangeArrowheads="1"/>
          </p:cNvSpPr>
          <p:nvPr/>
        </p:nvSpPr>
        <p:spPr bwMode="auto">
          <a:xfrm>
            <a:off x="1219200" y="374650"/>
            <a:ext cx="7162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dirty="0">
                <a:latin typeface="Calibri" charset="0"/>
                <a:cs typeface="Calibri" charset="0"/>
              </a:rPr>
              <a:t>Double-</a:t>
            </a:r>
            <a:r>
              <a:rPr lang="en-US" sz="3000" b="1" dirty="0" smtClean="0">
                <a:latin typeface="Calibri" charset="0"/>
                <a:cs typeface="Calibri" charset="0"/>
              </a:rPr>
              <a:t>acting </a:t>
            </a:r>
            <a:r>
              <a:rPr lang="en-US" sz="3000" b="1" dirty="0">
                <a:latin typeface="Calibri" charset="0"/>
                <a:cs typeface="Calibri" charset="0"/>
              </a:rPr>
              <a:t>steam engine</a:t>
            </a:r>
          </a:p>
          <a:p>
            <a:pPr eaLnBrk="1" hangingPunct="1"/>
            <a:endParaRPr lang="en-US" sz="1800" i="1" dirty="0">
              <a:latin typeface="Calibri" charset="0"/>
              <a:cs typeface="Calibri" charset="0"/>
            </a:endParaRPr>
          </a:p>
          <a:p>
            <a:pPr eaLnBrk="1" hangingPunct="1"/>
            <a:endParaRPr lang="en-US" sz="1800" i="1" dirty="0">
              <a:latin typeface="Calibri" charset="0"/>
              <a:cs typeface="Calibri" charset="0"/>
            </a:endParaRPr>
          </a:p>
          <a:p>
            <a:pPr eaLnBrk="1" hangingPunct="1"/>
            <a:r>
              <a:rPr lang="en-US" sz="2200" dirty="0">
                <a:latin typeface="Calibri" charset="0"/>
                <a:cs typeface="Calibri" charset="0"/>
              </a:rPr>
              <a:t>What are benefits?</a:t>
            </a:r>
          </a:p>
          <a:p>
            <a:pPr eaLnBrk="1" hangingPunct="1"/>
            <a:endParaRPr lang="en-US" sz="2200" dirty="0">
              <a:latin typeface="Calibri" charset="0"/>
              <a:cs typeface="Calibri" charset="0"/>
            </a:endParaRPr>
          </a:p>
          <a:p>
            <a:pPr eaLnBrk="1" hangingPunct="1"/>
            <a:r>
              <a:rPr lang="en-US" sz="2200" b="1" i="1" dirty="0">
                <a:solidFill>
                  <a:srgbClr val="2C45C2"/>
                </a:solidFill>
                <a:latin typeface="Calibri" charset="0"/>
                <a:cs typeface="Calibri" charset="0"/>
              </a:rPr>
              <a:t>Faster cycle</a:t>
            </a:r>
            <a:r>
              <a:rPr lang="en-US" sz="2200" i="1" dirty="0">
                <a:solidFill>
                  <a:srgbClr val="2C45C2"/>
                </a:solidFill>
                <a:latin typeface="Calibri" charset="0"/>
                <a:cs typeface="Calibri" charset="0"/>
              </a:rPr>
              <a:t> – no need to wait for condensation. Can get more power, higher rate of doing mechanical work.</a:t>
            </a:r>
          </a:p>
          <a:p>
            <a:pPr eaLnBrk="1" hangingPunct="1"/>
            <a:endParaRPr lang="en-US" sz="2200" i="1" dirty="0">
              <a:solidFill>
                <a:srgbClr val="2C45C2"/>
              </a:solidFill>
              <a:latin typeface="Calibri" charset="0"/>
              <a:cs typeface="Calibri" charset="0"/>
            </a:endParaRPr>
          </a:p>
          <a:p>
            <a:pPr eaLnBrk="1" hangingPunct="1"/>
            <a:r>
              <a:rPr lang="en-US" sz="2200" i="1" dirty="0">
                <a:solidFill>
                  <a:srgbClr val="2C45C2"/>
                </a:solidFill>
                <a:latin typeface="Calibri" charset="0"/>
                <a:cs typeface="Calibri" charset="0"/>
              </a:rPr>
              <a:t>Also </a:t>
            </a:r>
            <a:r>
              <a:rPr lang="en-US" sz="2200" b="1" i="1" dirty="0">
                <a:solidFill>
                  <a:srgbClr val="2C45C2"/>
                </a:solidFill>
                <a:latin typeface="Calibri" charset="0"/>
                <a:cs typeface="Calibri" charset="0"/>
              </a:rPr>
              <a:t>lighter and smaller</a:t>
            </a:r>
            <a:r>
              <a:rPr lang="en-US" sz="2200" i="1" dirty="0">
                <a:solidFill>
                  <a:srgbClr val="2C45C2"/>
                </a:solidFill>
                <a:latin typeface="Calibri" charset="0"/>
                <a:cs typeface="Calibri" charset="0"/>
              </a:rPr>
              <a:t> – no need to carry a condenser around.</a:t>
            </a:r>
            <a:endParaRPr lang="en-US" sz="2200" dirty="0">
              <a:solidFill>
                <a:srgbClr val="2C45C2"/>
              </a:solidFill>
              <a:latin typeface="Calibri" charset="0"/>
              <a:cs typeface="Calibri" charset="0"/>
            </a:endParaRPr>
          </a:p>
          <a:p>
            <a:pPr eaLnBrk="1" hangingPunct="1"/>
            <a:endParaRPr lang="en-US" sz="2200" dirty="0">
              <a:latin typeface="Calibri" charset="0"/>
              <a:cs typeface="Calibri" charset="0"/>
            </a:endParaRPr>
          </a:p>
          <a:p>
            <a:pPr eaLnBrk="1" hangingPunct="1"/>
            <a:r>
              <a:rPr lang="en-US" sz="2200" dirty="0">
                <a:latin typeface="Calibri" charset="0"/>
                <a:cs typeface="Calibri" charset="0"/>
              </a:rPr>
              <a:t>What are drawbacks?</a:t>
            </a:r>
          </a:p>
          <a:p>
            <a:pPr eaLnBrk="1" hangingPunct="1"/>
            <a:endParaRPr lang="en-US" sz="2200" b="1" dirty="0">
              <a:latin typeface="Calibri" charset="0"/>
              <a:cs typeface="Calibri" charset="0"/>
            </a:endParaRPr>
          </a:p>
          <a:p>
            <a:pPr eaLnBrk="1" hangingPunct="1"/>
            <a:r>
              <a:rPr lang="en-US" sz="2200" b="1" i="1" dirty="0">
                <a:solidFill>
                  <a:srgbClr val="2C45C2"/>
                </a:solidFill>
                <a:latin typeface="Calibri" charset="0"/>
                <a:cs typeface="Calibri" charset="0"/>
              </a:rPr>
              <a:t>Inefficiency</a:t>
            </a:r>
            <a:r>
              <a:rPr lang="en-US" sz="2200" i="1" dirty="0">
                <a:solidFill>
                  <a:srgbClr val="2C45C2"/>
                </a:solidFill>
                <a:latin typeface="Calibri" charset="0"/>
                <a:cs typeface="Calibri" charset="0"/>
              </a:rPr>
              <a:t> – venting hot steam means you are wasting energy.</a:t>
            </a:r>
          </a:p>
          <a:p>
            <a:pPr eaLnBrk="1" hangingPunct="1"/>
            <a:endParaRPr lang="en-US" sz="2200" i="1" dirty="0">
              <a:solidFill>
                <a:srgbClr val="2C45C2"/>
              </a:solidFill>
              <a:latin typeface="Calibri" charset="0"/>
              <a:cs typeface="Calibri" charset="0"/>
            </a:endParaRPr>
          </a:p>
          <a:p>
            <a:pPr eaLnBrk="1" hangingPunct="1"/>
            <a:r>
              <a:rPr lang="en-US" sz="2200" b="1" i="1" dirty="0">
                <a:solidFill>
                  <a:srgbClr val="2C45C2"/>
                </a:solidFill>
                <a:latin typeface="Calibri" charset="0"/>
                <a:cs typeface="Calibri" charset="0"/>
              </a:rPr>
              <a:t>High water usage</a:t>
            </a:r>
            <a:r>
              <a:rPr lang="en-US" sz="2200" i="1" dirty="0">
                <a:solidFill>
                  <a:srgbClr val="2C45C2"/>
                </a:solidFill>
                <a:latin typeface="Calibri" charset="0"/>
                <a:cs typeface="Calibri" charset="0"/>
              </a:rPr>
              <a:t> – since lose steam, have to keep replacing the water</a:t>
            </a:r>
            <a:endParaRPr lang="en-US" sz="1800" dirty="0">
              <a:solidFill>
                <a:srgbClr val="2C45C2"/>
              </a:solidFill>
              <a:latin typeface="Calibri" charset="0"/>
              <a:cs typeface="Calibri" charset="0"/>
            </a:endParaRPr>
          </a:p>
        </p:txBody>
      </p:sp>
    </p:spTree>
    <p:extLst>
      <p:ext uri="{BB962C8B-B14F-4D97-AF65-F5344CB8AC3E}">
        <p14:creationId xmlns:p14="http://schemas.microsoft.com/office/powerpoint/2010/main" val="1316765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4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4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49">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4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6"/>
          <p:cNvSpPr txBox="1">
            <a:spLocks noChangeArrowheads="1"/>
          </p:cNvSpPr>
          <p:nvPr/>
        </p:nvSpPr>
        <p:spPr bwMode="auto">
          <a:xfrm>
            <a:off x="152400" y="228600"/>
            <a:ext cx="5105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i="1" dirty="0">
                <a:solidFill>
                  <a:srgbClr val="2C45C2"/>
                </a:solidFill>
                <a:latin typeface="Calibri" charset="0"/>
                <a:cs typeface="Calibri" charset="0"/>
              </a:rPr>
              <a:t>Double-</a:t>
            </a:r>
            <a:r>
              <a:rPr lang="en-US" sz="2200" i="1" dirty="0" smtClean="0">
                <a:solidFill>
                  <a:srgbClr val="2C45C2"/>
                </a:solidFill>
                <a:latin typeface="Calibri" charset="0"/>
                <a:cs typeface="Calibri" charset="0"/>
              </a:rPr>
              <a:t>acting </a:t>
            </a:r>
            <a:r>
              <a:rPr lang="en-US" sz="2200" i="1" dirty="0">
                <a:solidFill>
                  <a:srgbClr val="2C45C2"/>
                </a:solidFill>
                <a:latin typeface="Calibri" charset="0"/>
                <a:cs typeface="Calibri" charset="0"/>
              </a:rPr>
              <a:t>steam engine:</a:t>
            </a:r>
            <a:endParaRPr lang="en-US" sz="2200" dirty="0">
              <a:solidFill>
                <a:srgbClr val="2C45C2"/>
              </a:solidFill>
              <a:latin typeface="Calibri" charset="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p:txBody>
      </p:sp>
      <p:sp>
        <p:nvSpPr>
          <p:cNvPr id="80898" name="TextBox 5"/>
          <p:cNvSpPr txBox="1">
            <a:spLocks noChangeArrowheads="1"/>
          </p:cNvSpPr>
          <p:nvPr/>
        </p:nvSpPr>
        <p:spPr bwMode="auto">
          <a:xfrm>
            <a:off x="5257800" y="31242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latin typeface="Calibri" charset="0"/>
                <a:cs typeface="Calibri" charset="0"/>
              </a:rPr>
              <a:t>Images top, left: Sandia Software</a:t>
            </a:r>
          </a:p>
          <a:p>
            <a:pPr eaLnBrk="1" hangingPunct="1"/>
            <a:r>
              <a:rPr lang="en-US" sz="1400" i="1">
                <a:latin typeface="Calibri" charset="0"/>
                <a:cs typeface="Calibri" charset="0"/>
              </a:rPr>
              <a:t>Image bottom: Ivan S. Abrams</a:t>
            </a:r>
          </a:p>
        </p:txBody>
      </p:sp>
      <p:pic>
        <p:nvPicPr>
          <p:cNvPr id="80899" name="Picture 6"/>
          <p:cNvPicPr>
            <a:picLocks noChangeAspect="1"/>
          </p:cNvPicPr>
          <p:nvPr/>
        </p:nvPicPr>
        <p:blipFill>
          <a:blip r:embed="rId2">
            <a:extLst>
              <a:ext uri="{28A0092B-C50C-407E-A947-70E740481C1C}">
                <a14:useLocalDpi xmlns:a14="http://schemas.microsoft.com/office/drawing/2010/main" val="0"/>
              </a:ext>
            </a:extLst>
          </a:blip>
          <a:srcRect t="7201"/>
          <a:stretch>
            <a:fillRect/>
          </a:stretch>
        </p:blipFill>
        <p:spPr bwMode="auto">
          <a:xfrm>
            <a:off x="4013200" y="152400"/>
            <a:ext cx="51308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p:cNvPicPr>
          <p:nvPr/>
        </p:nvPicPr>
        <p:blipFill>
          <a:blip r:embed="rId3">
            <a:extLst>
              <a:ext uri="{28A0092B-C50C-407E-A947-70E740481C1C}">
                <a14:useLocalDpi xmlns:a14="http://schemas.microsoft.com/office/drawing/2010/main" val="0"/>
              </a:ext>
            </a:extLst>
          </a:blip>
          <a:srcRect t="5652"/>
          <a:stretch>
            <a:fillRect/>
          </a:stretch>
        </p:blipFill>
        <p:spPr bwMode="auto">
          <a:xfrm>
            <a:off x="0" y="914400"/>
            <a:ext cx="5060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33800"/>
            <a:ext cx="5605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6"/>
          <p:cNvSpPr txBox="1">
            <a:spLocks noChangeArrowheads="1"/>
          </p:cNvSpPr>
          <p:nvPr/>
        </p:nvSpPr>
        <p:spPr bwMode="auto">
          <a:xfrm>
            <a:off x="228600" y="3878263"/>
            <a:ext cx="2362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i="1">
                <a:solidFill>
                  <a:srgbClr val="2C45C2"/>
                </a:solidFill>
                <a:latin typeface="Calibri" charset="0"/>
                <a:cs typeface="Calibri" charset="0"/>
              </a:rPr>
              <a:t>water-intensive, fuel-intensive – requires many stops to take on water and fuel.</a:t>
            </a:r>
            <a:endParaRPr lang="en-US" sz="1800">
              <a:cs typeface="Calibri" charset="0"/>
            </a:endParaRPr>
          </a:p>
          <a:p>
            <a:pPr eaLnBrk="1" hangingPunct="1"/>
            <a:endParaRPr lang="en-US" sz="1800">
              <a:cs typeface="Calibri" charset="0"/>
            </a:endParaRPr>
          </a:p>
          <a:p>
            <a:pPr eaLnBrk="1" hangingPunct="1"/>
            <a:endParaRPr lang="en-US" sz="1800">
              <a:cs typeface="Calibri" charset="0"/>
            </a:endParaRPr>
          </a:p>
          <a:p>
            <a:pPr eaLnBrk="1" hangingPunct="1"/>
            <a:endParaRPr lang="en-US" sz="1800">
              <a:cs typeface="Calibri" charset="0"/>
            </a:endParaRPr>
          </a:p>
        </p:txBody>
      </p:sp>
    </p:spTree>
    <p:extLst>
      <p:ext uri="{BB962C8B-B14F-4D97-AF65-F5344CB8AC3E}">
        <p14:creationId xmlns:p14="http://schemas.microsoft.com/office/powerpoint/2010/main" val="787235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6"/>
          <p:cNvSpPr txBox="1">
            <a:spLocks noChangeArrowheads="1"/>
          </p:cNvSpPr>
          <p:nvPr/>
        </p:nvSpPr>
        <p:spPr bwMode="auto">
          <a:xfrm>
            <a:off x="152400" y="228600"/>
            <a:ext cx="716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i="1" dirty="0">
                <a:solidFill>
                  <a:srgbClr val="2C45C2"/>
                </a:solidFill>
                <a:latin typeface="Calibri" charset="0"/>
                <a:cs typeface="Calibri" charset="0"/>
              </a:rPr>
              <a:t>History of locomotives</a:t>
            </a:r>
          </a:p>
          <a:p>
            <a:pPr eaLnBrk="1" hangingPunct="1"/>
            <a:r>
              <a:rPr lang="en-US" sz="2200" dirty="0">
                <a:latin typeface="Calibri" charset="0"/>
                <a:cs typeface="Calibri" charset="0"/>
              </a:rPr>
              <a:t>Central Pacific Railroad locomotive #173, Type 4-4-0, </a:t>
            </a:r>
            <a:r>
              <a:rPr lang="en-US" sz="2200" dirty="0" smtClean="0">
                <a:latin typeface="Calibri" charset="0"/>
                <a:cs typeface="Calibri" charset="0"/>
              </a:rPr>
              <a:t>1864</a:t>
            </a:r>
            <a:endParaRPr lang="en-US" sz="2200" dirty="0">
              <a:latin typeface="Calibri" charset="0"/>
              <a:cs typeface="Calibri" charset="0"/>
            </a:endParaRPr>
          </a:p>
        </p:txBody>
      </p:sp>
      <p:sp>
        <p:nvSpPr>
          <p:cNvPr id="86018" name="TextBox 5"/>
          <p:cNvSpPr txBox="1">
            <a:spLocks noChangeArrowheads="1"/>
          </p:cNvSpPr>
          <p:nvPr/>
        </p:nvSpPr>
        <p:spPr bwMode="auto">
          <a:xfrm>
            <a:off x="6705600" y="6334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latin typeface="Calibri" charset="0"/>
                <a:cs typeface="Calibri" charset="0"/>
              </a:rPr>
              <a:t>Image: Central Pacific Railroad Photographic History Museum</a:t>
            </a:r>
          </a:p>
        </p:txBody>
      </p:sp>
      <p:pic>
        <p:nvPicPr>
          <p:cNvPr id="8601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68450"/>
            <a:ext cx="840898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82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6"/>
          <p:cNvSpPr txBox="1">
            <a:spLocks noChangeArrowheads="1"/>
          </p:cNvSpPr>
          <p:nvPr/>
        </p:nvSpPr>
        <p:spPr bwMode="auto">
          <a:xfrm>
            <a:off x="152400" y="228600"/>
            <a:ext cx="82296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i="1" dirty="0">
                <a:solidFill>
                  <a:srgbClr val="2C45C2"/>
                </a:solidFill>
                <a:latin typeface="Calibri" charset="0"/>
                <a:cs typeface="Calibri" charset="0"/>
              </a:rPr>
              <a:t>History of locomotives</a:t>
            </a:r>
          </a:p>
          <a:p>
            <a:pPr eaLnBrk="1" hangingPunct="1"/>
            <a:r>
              <a:rPr lang="en-US" sz="2200" dirty="0">
                <a:latin typeface="Calibri" charset="0"/>
                <a:cs typeface="Calibri" charset="0"/>
              </a:rPr>
              <a:t>Northern Pacific Railway steam locomotive #2681, </a:t>
            </a:r>
            <a:r>
              <a:rPr lang="en-US" sz="2200" dirty="0" smtClean="0">
                <a:latin typeface="Calibri" charset="0"/>
                <a:cs typeface="Calibri" charset="0"/>
              </a:rPr>
              <a:t>1930</a:t>
            </a:r>
            <a:endParaRPr lang="en-US" sz="1800" dirty="0">
              <a:cs typeface="Calibri" charset="0"/>
            </a:endParaRPr>
          </a:p>
          <a:p>
            <a:pPr eaLnBrk="1" hangingPunct="1"/>
            <a:endParaRPr lang="en-US" sz="1800" dirty="0">
              <a:cs typeface="Calibri" charset="0"/>
            </a:endParaRPr>
          </a:p>
        </p:txBody>
      </p:sp>
      <p:sp>
        <p:nvSpPr>
          <p:cNvPr id="87042" name="TextBox 5"/>
          <p:cNvSpPr txBox="1">
            <a:spLocks noChangeArrowheads="1"/>
          </p:cNvSpPr>
          <p:nvPr/>
        </p:nvSpPr>
        <p:spPr bwMode="auto">
          <a:xfrm>
            <a:off x="3429000" y="633412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latin typeface="Calibri" charset="0"/>
                <a:cs typeface="Calibri" charset="0"/>
              </a:rPr>
              <a:t>Image:  Buckbee Mears Company, Photograph Collection ca. 1930, Location no. HE6.1N p11, Negative no. 25337. Source: Minnesota Historical Society </a:t>
            </a:r>
          </a:p>
        </p:txBody>
      </p:sp>
      <p:pic>
        <p:nvPicPr>
          <p:cNvPr id="870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11300"/>
            <a:ext cx="8128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8153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newcommen_animation.gif"/>
          <p:cNvPicPr>
            <a:picLocks noChangeAspect="1"/>
          </p:cNvPicPr>
          <p:nvPr/>
        </p:nvPicPr>
        <p:blipFill>
          <a:blip r:embed="rId2">
            <a:extLst>
              <a:ext uri="{28A0092B-C50C-407E-A947-70E740481C1C}">
                <a14:useLocalDpi xmlns:a14="http://schemas.microsoft.com/office/drawing/2010/main" val="0"/>
              </a:ext>
            </a:extLst>
          </a:blip>
          <a:srcRect l="16988" r="5228"/>
          <a:stretch>
            <a:fillRect/>
          </a:stretch>
        </p:blipFill>
        <p:spPr bwMode="auto">
          <a:xfrm>
            <a:off x="4681538" y="609600"/>
            <a:ext cx="438626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403860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err="1">
                <a:solidFill>
                  <a:srgbClr val="2C45C2"/>
                </a:solidFill>
                <a:latin typeface="Calibri" charset="0"/>
                <a:cs typeface="Calibri" charset="0"/>
              </a:rPr>
              <a:t>Newcomen</a:t>
            </a:r>
            <a:r>
              <a:rPr lang="ja-JP" altLang="en-US" sz="1800" i="1" dirty="0">
                <a:solidFill>
                  <a:srgbClr val="2C45C2"/>
                </a:solidFill>
                <a:latin typeface="Calibri" charset="0"/>
                <a:cs typeface="Calibri" charset="0"/>
              </a:rPr>
              <a:t>’</a:t>
            </a:r>
            <a:r>
              <a:rPr lang="en-US" altLang="ja-JP" sz="1800" i="1" dirty="0">
                <a:solidFill>
                  <a:srgbClr val="2C45C2"/>
                </a:solidFill>
                <a:latin typeface="Calibri" charset="0"/>
                <a:cs typeface="Calibri" charset="0"/>
              </a:rPr>
              <a:t>s design is state of the art for 60+ years</a:t>
            </a:r>
            <a:endParaRPr lang="en-US" sz="1800" i="1" dirty="0">
              <a:solidFill>
                <a:srgbClr val="2C45C2"/>
              </a:solidFill>
              <a:latin typeface="Calibri" charset="0"/>
              <a:cs typeface="Calibri" charset="0"/>
            </a:endParaRPr>
          </a:p>
        </p:txBody>
      </p:sp>
      <p:sp>
        <p:nvSpPr>
          <p:cNvPr id="7" name="Text Box 6"/>
          <p:cNvSpPr txBox="1">
            <a:spLocks noChangeArrowheads="1"/>
          </p:cNvSpPr>
          <p:nvPr/>
        </p:nvSpPr>
        <p:spPr bwMode="auto">
          <a:xfrm>
            <a:off x="152400" y="119182"/>
            <a:ext cx="46482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true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Thomas </a:t>
            </a:r>
            <a:r>
              <a:rPr lang="en-US" sz="2000" dirty="0" err="1">
                <a:latin typeface="Calibri" charset="0"/>
                <a:cs typeface="Calibri" charset="0"/>
              </a:rPr>
              <a:t>Newcomen</a:t>
            </a:r>
            <a:r>
              <a:rPr lang="en-US" sz="2000" dirty="0">
                <a:latin typeface="Calibri" charset="0"/>
                <a:cs typeface="Calibri" charset="0"/>
              </a:rPr>
              <a:t>, 1712, blacksmith</a:t>
            </a:r>
          </a:p>
          <a:p>
            <a:pPr eaLnBrk="1" hangingPunct="1"/>
            <a:endParaRPr lang="en-US" sz="2000" dirty="0">
              <a:latin typeface="Calibri" charset="0"/>
              <a:cs typeface="Calibri" charset="0"/>
            </a:endParaRPr>
          </a:p>
          <a:p>
            <a:pPr eaLnBrk="1" hangingPunct="1"/>
            <a:r>
              <a:rPr lang="en-US" sz="2000" dirty="0">
                <a:latin typeface="Calibri" charset="0"/>
                <a:cs typeface="Calibri" charset="0"/>
              </a:rPr>
              <a:t>Copy of </a:t>
            </a:r>
            <a:r>
              <a:rPr lang="en-US" sz="2000" dirty="0" err="1" smtClean="0">
                <a:latin typeface="Calibri" charset="0"/>
                <a:cs typeface="Calibri" charset="0"/>
              </a:rPr>
              <a:t>Papin’</a:t>
            </a:r>
            <a:r>
              <a:rPr lang="en-US" altLang="ja-JP" sz="2000" dirty="0" err="1" smtClean="0">
                <a:latin typeface="Calibri" charset="0"/>
                <a:cs typeface="Calibri" charset="0"/>
              </a:rPr>
              <a:t>s</a:t>
            </a:r>
            <a:r>
              <a:rPr lang="en-US" altLang="ja-JP" sz="2000" dirty="0" smtClean="0">
                <a:latin typeface="Calibri" charset="0"/>
                <a:cs typeface="Calibri" charset="0"/>
              </a:rPr>
              <a:t> </a:t>
            </a:r>
            <a:r>
              <a:rPr lang="en-US" altLang="ja-JP" sz="2000" dirty="0">
                <a:latin typeface="Calibri" charset="0"/>
                <a:cs typeface="Calibri" charset="0"/>
              </a:rPr>
              <a:t>engine of design of </a:t>
            </a:r>
            <a:r>
              <a:rPr lang="en-US" altLang="ja-JP" sz="2000" dirty="0" smtClean="0">
                <a:latin typeface="Calibri" charset="0"/>
                <a:cs typeface="Calibri" charset="0"/>
              </a:rPr>
              <a:t>1690</a:t>
            </a:r>
          </a:p>
          <a:p>
            <a:pPr eaLnBrk="1" hangingPunct="1"/>
            <a:endParaRPr lang="en-US" sz="2000" dirty="0" smtClean="0">
              <a:latin typeface="Calibri" charset="0"/>
              <a:cs typeface="Calibri" charset="0"/>
            </a:endParaRPr>
          </a:p>
          <a:p>
            <a:pPr eaLnBrk="1" hangingPunct="1"/>
            <a:r>
              <a:rPr lang="en-US" sz="2000" dirty="0" smtClean="0">
                <a:latin typeface="Calibri" charset="0"/>
                <a:cs typeface="Calibri" charset="0"/>
              </a:rPr>
              <a:t>First </a:t>
            </a:r>
            <a:r>
              <a:rPr lang="en-US" sz="2000" b="1" i="1" dirty="0">
                <a:latin typeface="Calibri" charset="0"/>
                <a:cs typeface="Calibri" charset="0"/>
              </a:rPr>
              <a:t>reciprocating engine</a:t>
            </a:r>
            <a:r>
              <a:rPr lang="en-US" sz="2000" dirty="0">
                <a:latin typeface="Calibri" charset="0"/>
                <a:cs typeface="Calibri" charset="0"/>
              </a:rPr>
              <a:t>: </a:t>
            </a:r>
            <a:r>
              <a:rPr lang="en-US" sz="2000" dirty="0" smtClean="0">
                <a:latin typeface="Calibri" charset="0"/>
                <a:cs typeface="Calibri" charset="0"/>
              </a:rPr>
              <a:t>linear motion of piston that transmits force</a:t>
            </a:r>
            <a:endParaRPr lang="en-US" sz="2000" dirty="0">
              <a:latin typeface="Calibri" charset="0"/>
              <a:cs typeface="Calibri" charset="0"/>
            </a:endParaRPr>
          </a:p>
          <a:p>
            <a:pPr eaLnBrk="1" hangingPunct="1"/>
            <a:endParaRPr lang="en-US" sz="2000" dirty="0" smtClean="0">
              <a:latin typeface="Calibri" charset="0"/>
              <a:cs typeface="Calibri" charset="0"/>
            </a:endParaRPr>
          </a:p>
          <a:p>
            <a:pPr eaLnBrk="1" hangingPunct="1"/>
            <a:r>
              <a:rPr lang="en-US" sz="2000" i="1" dirty="0" smtClean="0">
                <a:latin typeface="Calibri" charset="0"/>
                <a:cs typeface="Calibri" charset="0"/>
              </a:rPr>
              <a:t>Issues:</a:t>
            </a:r>
            <a:endParaRPr lang="en-US" sz="2000" i="1" dirty="0">
              <a:latin typeface="Calibri" charset="0"/>
              <a:cs typeface="Calibri" charset="0"/>
            </a:endParaRPr>
          </a:p>
          <a:p>
            <a:pPr eaLnBrk="1" hangingPunct="1"/>
            <a:r>
              <a:rPr lang="en-US" sz="2000" dirty="0" smtClean="0">
                <a:latin typeface="Calibri" charset="0"/>
                <a:cs typeface="Calibri" charset="0"/>
              </a:rPr>
              <a:t>Very </a:t>
            </a:r>
            <a:r>
              <a:rPr lang="en-US" sz="2000" dirty="0">
                <a:latin typeface="Calibri" charset="0"/>
                <a:cs typeface="Calibri" charset="0"/>
              </a:rPr>
              <a:t>low efficiency: 0.5</a:t>
            </a:r>
            <a:r>
              <a:rPr lang="en-US" sz="2000" dirty="0" smtClean="0">
                <a:latin typeface="Calibri" charset="0"/>
                <a:cs typeface="Calibri" charset="0"/>
              </a:rPr>
              <a:t>%?</a:t>
            </a:r>
            <a:endParaRPr lang="en-US" sz="2000" dirty="0">
              <a:latin typeface="Calibri" charset="0"/>
              <a:cs typeface="Calibri" charset="0"/>
            </a:endParaRPr>
          </a:p>
          <a:p>
            <a:pPr eaLnBrk="1" hangingPunct="1"/>
            <a:r>
              <a:rPr lang="en-US" sz="2000" dirty="0" smtClean="0">
                <a:latin typeface="Calibri" charset="0"/>
                <a:cs typeface="Calibri" charset="0"/>
              </a:rPr>
              <a:t>Intermittent </a:t>
            </a:r>
            <a:r>
              <a:rPr lang="en-US" sz="2000" dirty="0">
                <a:latin typeface="Calibri" charset="0"/>
                <a:cs typeface="Calibri" charset="0"/>
              </a:rPr>
              <a:t>force </a:t>
            </a:r>
            <a:r>
              <a:rPr lang="en-US" sz="2000" dirty="0" smtClean="0">
                <a:latin typeface="Calibri" charset="0"/>
                <a:cs typeface="Calibri" charset="0"/>
              </a:rPr>
              <a:t>transmission</a:t>
            </a:r>
            <a:endParaRPr lang="en-US" sz="2000" dirty="0">
              <a:latin typeface="Calibri" charset="0"/>
              <a:cs typeface="Calibri" charset="0"/>
            </a:endParaRPr>
          </a:p>
        </p:txBody>
      </p:sp>
    </p:spTree>
    <p:extLst>
      <p:ext uri="{BB962C8B-B14F-4D97-AF65-F5344CB8AC3E}">
        <p14:creationId xmlns:p14="http://schemas.microsoft.com/office/powerpoint/2010/main" val="1614329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TextBox 3"/>
          <p:cNvSpPr txBox="1">
            <a:spLocks noChangeArrowheads="1"/>
          </p:cNvSpPr>
          <p:nvPr/>
        </p:nvSpPr>
        <p:spPr bwMode="auto">
          <a:xfrm>
            <a:off x="4038600" y="6211669"/>
            <a:ext cx="510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solidFill>
                  <a:schemeClr val="bg1"/>
                </a:solidFill>
                <a:latin typeface="Calibri" charset="0"/>
                <a:cs typeface="Calibri" charset="0"/>
              </a:rPr>
              <a:t>Cooling towers from </a:t>
            </a:r>
            <a:r>
              <a:rPr lang="en-US" sz="1800" i="1" dirty="0" err="1" smtClean="0">
                <a:solidFill>
                  <a:schemeClr val="bg1"/>
                </a:solidFill>
                <a:latin typeface="Calibri" charset="0"/>
                <a:cs typeface="Calibri" charset="0"/>
              </a:rPr>
              <a:t>Cattenom</a:t>
            </a:r>
            <a:r>
              <a:rPr lang="en-US" sz="1800" i="1" dirty="0" smtClean="0">
                <a:solidFill>
                  <a:schemeClr val="bg1"/>
                </a:solidFill>
                <a:latin typeface="Calibri" charset="0"/>
                <a:cs typeface="Calibri" charset="0"/>
              </a:rPr>
              <a:t> nuclear power plant (heat from reactor drives a steam turbine)</a:t>
            </a:r>
            <a:endParaRPr lang="en-US" sz="1800" i="1" dirty="0">
              <a:solidFill>
                <a:schemeClr val="bg1"/>
              </a:solidFill>
              <a:latin typeface="Calibri" charset="0"/>
              <a:cs typeface="Calibri" charset="0"/>
            </a:endParaRPr>
          </a:p>
        </p:txBody>
      </p:sp>
      <p:sp>
        <p:nvSpPr>
          <p:cNvPr id="7" name="Text Box 6"/>
          <p:cNvSpPr txBox="1">
            <a:spLocks noChangeArrowheads="1"/>
          </p:cNvSpPr>
          <p:nvPr/>
        </p:nvSpPr>
        <p:spPr bwMode="auto">
          <a:xfrm>
            <a:off x="152400" y="119182"/>
            <a:ext cx="5181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smtClean="0">
                <a:solidFill>
                  <a:srgbClr val="2C45C2"/>
                </a:solidFill>
                <a:latin typeface="Calibri" charset="0"/>
                <a:cs typeface="Calibri" charset="0"/>
              </a:rPr>
              <a:t>All heat engines involve heat flow</a:t>
            </a:r>
          </a:p>
          <a:p>
            <a:pPr eaLnBrk="1" hangingPunct="1"/>
            <a:r>
              <a:rPr lang="en-US" i="1" dirty="0">
                <a:solidFill>
                  <a:srgbClr val="2C45C2"/>
                </a:solidFill>
                <a:latin typeface="Calibri" charset="0"/>
                <a:cs typeface="Calibri" charset="0"/>
              </a:rPr>
              <a:t>N</a:t>
            </a:r>
            <a:r>
              <a:rPr lang="en-US" i="1" dirty="0" smtClean="0">
                <a:solidFill>
                  <a:srgbClr val="2C45C2"/>
                </a:solidFill>
                <a:latin typeface="Calibri" charset="0"/>
                <a:cs typeface="Calibri" charset="0"/>
              </a:rPr>
              <a:t>o heat engine has perfect efficiency</a:t>
            </a:r>
          </a:p>
          <a:p>
            <a:pPr eaLnBrk="1" hangingPunct="1"/>
            <a:r>
              <a:rPr lang="en-US" i="1" dirty="0">
                <a:solidFill>
                  <a:srgbClr val="2C45C2"/>
                </a:solidFill>
                <a:latin typeface="Calibri" charset="0"/>
                <a:cs typeface="Calibri" charset="0"/>
              </a:rPr>
              <a:t>A</a:t>
            </a:r>
            <a:r>
              <a:rPr lang="en-US" i="1" dirty="0" smtClean="0">
                <a:solidFill>
                  <a:srgbClr val="2C45C2"/>
                </a:solidFill>
                <a:latin typeface="Calibri" charset="0"/>
                <a:cs typeface="Calibri" charset="0"/>
              </a:rPr>
              <a:t>ll heat engines involve waste heat</a:t>
            </a:r>
            <a:endParaRPr lang="en-US" i="1" dirty="0">
              <a:solidFill>
                <a:srgbClr val="2C45C2"/>
              </a:solidFill>
              <a:latin typeface="Calibri" charset="0"/>
              <a:cs typeface="Calibri" charset="0"/>
            </a:endParaRPr>
          </a:p>
        </p:txBody>
      </p:sp>
    </p:spTree>
    <p:extLst>
      <p:ext uri="{BB962C8B-B14F-4D97-AF65-F5344CB8AC3E}">
        <p14:creationId xmlns:p14="http://schemas.microsoft.com/office/powerpoint/2010/main" val="856018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Watt_Steam_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886200" cy="6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ext Box 6"/>
          <p:cNvSpPr txBox="1">
            <a:spLocks noChangeArrowheads="1"/>
          </p:cNvSpPr>
          <p:nvPr/>
        </p:nvSpPr>
        <p:spPr bwMode="auto">
          <a:xfrm>
            <a:off x="152400" y="228600"/>
            <a:ext cx="4800600"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modern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James Watt, 1769 patent</a:t>
            </a:r>
          </a:p>
          <a:p>
            <a:pPr eaLnBrk="1" hangingPunct="1"/>
            <a:r>
              <a:rPr lang="en-US" sz="2000" dirty="0">
                <a:latin typeface="Calibri" charset="0"/>
                <a:cs typeface="Calibri" charset="0"/>
              </a:rPr>
              <a:t>      (1774 production model)</a:t>
            </a:r>
          </a:p>
          <a:p>
            <a:pPr eaLnBrk="1" hangingPunct="1"/>
            <a:endParaRPr lang="en-US" sz="2000" dirty="0">
              <a:latin typeface="Calibri" charset="0"/>
              <a:cs typeface="Calibri" charset="0"/>
            </a:endParaRPr>
          </a:p>
          <a:p>
            <a:pPr eaLnBrk="1" hangingPunct="1"/>
            <a:r>
              <a:rPr lang="en-US" sz="1800" dirty="0" smtClean="0">
                <a:cs typeface="Calibri" charset="0"/>
              </a:rPr>
              <a:t>Similar to </a:t>
            </a:r>
            <a:r>
              <a:rPr lang="en-US" sz="1800" dirty="0" err="1" smtClean="0">
                <a:cs typeface="Calibri" charset="0"/>
              </a:rPr>
              <a:t>Newcomen’s</a:t>
            </a:r>
            <a:r>
              <a:rPr lang="en-US" sz="1800" dirty="0" smtClean="0">
                <a:cs typeface="Calibri" charset="0"/>
              </a:rPr>
              <a:t> engine, but with steam now condensing in a separate condenser that is kept always cool.</a:t>
            </a:r>
          </a:p>
          <a:p>
            <a:pPr eaLnBrk="1" hangingPunct="1"/>
            <a:endParaRPr lang="en-US" sz="1800" dirty="0">
              <a:cs typeface="Calibri" charset="0"/>
            </a:endParaRPr>
          </a:p>
          <a:p>
            <a:pPr eaLnBrk="1" hangingPunct="1"/>
            <a:r>
              <a:rPr lang="en-US" sz="1800" dirty="0" smtClean="0">
                <a:cs typeface="Calibri" charset="0"/>
              </a:rPr>
              <a:t>In </a:t>
            </a:r>
            <a:r>
              <a:rPr lang="en-US" sz="1800" dirty="0" err="1" smtClean="0">
                <a:cs typeface="Calibri" charset="0"/>
              </a:rPr>
              <a:t>Newcomen’s</a:t>
            </a:r>
            <a:r>
              <a:rPr lang="en-US" sz="1800" dirty="0" smtClean="0">
                <a:cs typeface="Calibri" charset="0"/>
              </a:rPr>
              <a:t> engine, the metal cylinder would alternately heat and cool when filled with steam or when cooling water is added in condensing step.</a:t>
            </a:r>
          </a:p>
          <a:p>
            <a:pPr eaLnBrk="1" hangingPunct="1"/>
            <a:endParaRPr lang="en-US" sz="1800" dirty="0">
              <a:cs typeface="Calibri" charset="0"/>
            </a:endParaRPr>
          </a:p>
          <a:p>
            <a:pPr eaLnBrk="1" hangingPunct="1"/>
            <a:r>
              <a:rPr lang="en-US" sz="1800" dirty="0" smtClean="0">
                <a:cs typeface="Calibri" charset="0"/>
              </a:rPr>
              <a:t>In Watt’s engine, steam enters alternately at top and bottom of cylinder. As piston begins to move down, steam flushes into condenser where it condenses, providing the suction that is most of the force on the engine.</a:t>
            </a:r>
          </a:p>
          <a:p>
            <a:pPr eaLnBrk="1" hangingPunct="1"/>
            <a:endParaRPr lang="en-US" sz="1800" dirty="0">
              <a:cs typeface="Calibri" charset="0"/>
            </a:endParaRPr>
          </a:p>
          <a:p>
            <a:pPr eaLnBrk="1" hangingPunct="1"/>
            <a:r>
              <a:rPr lang="en-US" sz="1800" dirty="0" smtClean="0">
                <a:cs typeface="Calibri" charset="0"/>
              </a:rPr>
              <a:t>Lower fuel usage than </a:t>
            </a:r>
            <a:r>
              <a:rPr lang="en-US" sz="1800" dirty="0" err="1" smtClean="0">
                <a:cs typeface="Calibri" charset="0"/>
              </a:rPr>
              <a:t>Newcomen’s</a:t>
            </a:r>
            <a:r>
              <a:rPr lang="en-US" sz="1800" dirty="0" smtClean="0">
                <a:cs typeface="Calibri" charset="0"/>
              </a:rPr>
              <a:t> engine.</a:t>
            </a:r>
            <a:endParaRPr lang="en-US" sz="1800" dirty="0">
              <a:cs typeface="Calibri" charset="0"/>
            </a:endParaRPr>
          </a:p>
        </p:txBody>
      </p:sp>
    </p:spTree>
    <p:extLst>
      <p:ext uri="{BB962C8B-B14F-4D97-AF65-F5344CB8AC3E}">
        <p14:creationId xmlns:p14="http://schemas.microsoft.com/office/powerpoint/2010/main" val="1858362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6"/>
          <p:cNvSpPr txBox="1">
            <a:spLocks noChangeArrowheads="1"/>
          </p:cNvSpPr>
          <p:nvPr/>
        </p:nvSpPr>
        <p:spPr bwMode="auto">
          <a:xfrm>
            <a:off x="457200" y="5410200"/>
            <a:ext cx="8686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modern steam engine:</a:t>
            </a:r>
          </a:p>
          <a:p>
            <a:pPr eaLnBrk="1" hangingPunct="1"/>
            <a:r>
              <a:rPr lang="en-US" sz="2000" dirty="0" smtClean="0">
                <a:latin typeface="Calibri" charset="0"/>
                <a:cs typeface="Calibri" charset="0"/>
              </a:rPr>
              <a:t>James </a:t>
            </a:r>
            <a:r>
              <a:rPr lang="en-US" sz="2000" dirty="0">
                <a:latin typeface="Calibri" charset="0"/>
                <a:cs typeface="Calibri" charset="0"/>
              </a:rPr>
              <a:t>Watt, 1769 (patent), 1774 (prod.)</a:t>
            </a:r>
          </a:p>
          <a:p>
            <a:pPr eaLnBrk="1" hangingPunct="1"/>
            <a:r>
              <a:rPr lang="en-US" sz="2000" dirty="0">
                <a:latin typeface="Calibri" charset="0"/>
                <a:cs typeface="Calibri" charset="0"/>
              </a:rPr>
              <a:t>Higher efficiency than </a:t>
            </a:r>
            <a:r>
              <a:rPr lang="en-US" sz="2000" dirty="0" err="1">
                <a:latin typeface="Calibri" charset="0"/>
                <a:cs typeface="Calibri" charset="0"/>
              </a:rPr>
              <a:t>Newcomen</a:t>
            </a:r>
            <a:r>
              <a:rPr lang="en-US" sz="2000" dirty="0">
                <a:latin typeface="Calibri" charset="0"/>
                <a:cs typeface="Calibri" charset="0"/>
              </a:rPr>
              <a:t> by introducing separate </a:t>
            </a:r>
            <a:r>
              <a:rPr lang="en-US" sz="2000" dirty="0" smtClean="0">
                <a:latin typeface="Calibri" charset="0"/>
                <a:cs typeface="Calibri" charset="0"/>
              </a:rPr>
              <a:t>condenser</a:t>
            </a:r>
          </a:p>
          <a:p>
            <a:pPr eaLnBrk="1" hangingPunct="1"/>
            <a:r>
              <a:rPr lang="en-US" sz="2000" dirty="0">
                <a:latin typeface="Calibri" charset="0"/>
                <a:cs typeface="Calibri" charset="0"/>
              </a:rPr>
              <a:t>Reduces wasted heat by not </a:t>
            </a:r>
            <a:r>
              <a:rPr lang="en-US" sz="2000" dirty="0" smtClean="0">
                <a:latin typeface="Calibri" charset="0"/>
                <a:cs typeface="Calibri" charset="0"/>
              </a:rPr>
              <a:t>heating </a:t>
            </a:r>
            <a:r>
              <a:rPr lang="en-US" sz="2000" dirty="0">
                <a:latin typeface="Calibri" charset="0"/>
                <a:cs typeface="Calibri" charset="0"/>
              </a:rPr>
              <a:t>and cooling entire cylinder</a:t>
            </a:r>
          </a:p>
          <a:p>
            <a:pPr eaLnBrk="1" hangingPunct="1"/>
            <a:endParaRPr lang="en-US" sz="2000" dirty="0">
              <a:latin typeface="Calibri" charset="0"/>
              <a:cs typeface="Calibri" charset="0"/>
            </a:endParaRPr>
          </a:p>
        </p:txBody>
      </p:sp>
      <p:pic>
        <p:nvPicPr>
          <p:cNvPr id="69634" name="Picture 3" descr="corwatt_engin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1816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621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6"/>
          <p:cNvSpPr txBox="1">
            <a:spLocks noChangeArrowheads="1"/>
          </p:cNvSpPr>
          <p:nvPr/>
        </p:nvSpPr>
        <p:spPr bwMode="auto">
          <a:xfrm>
            <a:off x="152400" y="457200"/>
            <a:ext cx="4343400" cy="72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Improved Watt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James Watt, 1783 model</a:t>
            </a:r>
          </a:p>
          <a:p>
            <a:pPr eaLnBrk="1" hangingPunct="1"/>
            <a:r>
              <a:rPr lang="en-US" sz="2000" dirty="0">
                <a:latin typeface="Calibri" charset="0"/>
                <a:cs typeface="Calibri" charset="0"/>
              </a:rPr>
              <a:t>Albion Mill, London</a:t>
            </a:r>
          </a:p>
          <a:p>
            <a:pPr eaLnBrk="1" hangingPunct="1"/>
            <a:endParaRPr lang="en-US" sz="2000" dirty="0" smtClean="0">
              <a:latin typeface="Calibri" charset="0"/>
              <a:cs typeface="Calibri" charset="0"/>
            </a:endParaRPr>
          </a:p>
          <a:p>
            <a:pPr eaLnBrk="1" hangingPunct="1">
              <a:spcAft>
                <a:spcPts val="800"/>
              </a:spcAft>
            </a:pPr>
            <a:r>
              <a:rPr lang="en-US" sz="2000" i="1" dirty="0" smtClean="0">
                <a:latin typeface="Calibri" charset="0"/>
                <a:cs typeface="Calibri" charset="0"/>
              </a:rPr>
              <a:t>As before:</a:t>
            </a:r>
            <a:endParaRPr lang="en-US" sz="2000" i="1" dirty="0">
              <a:latin typeface="Calibri" charset="0"/>
              <a:cs typeface="Calibri" charset="0"/>
            </a:endParaRPr>
          </a:p>
          <a:p>
            <a:pPr eaLnBrk="1" hangingPunct="1"/>
            <a:r>
              <a:rPr lang="en-US" sz="2000" dirty="0">
                <a:latin typeface="Calibri" charset="0"/>
                <a:cs typeface="Calibri" charset="0"/>
              </a:rPr>
              <a:t>Separate condenser </a:t>
            </a:r>
          </a:p>
          <a:p>
            <a:pPr eaLnBrk="1" hangingPunct="1"/>
            <a:endParaRPr lang="en-US" sz="2000" dirty="0" smtClean="0">
              <a:latin typeface="Calibri" charset="0"/>
              <a:cs typeface="Calibri" charset="0"/>
            </a:endParaRPr>
          </a:p>
          <a:p>
            <a:pPr eaLnBrk="1" hangingPunct="1">
              <a:spcAft>
                <a:spcPts val="800"/>
              </a:spcAft>
            </a:pPr>
            <a:r>
              <a:rPr lang="en-US" sz="2000" i="1" dirty="0" smtClean="0">
                <a:latin typeface="Calibri" charset="0"/>
                <a:cs typeface="Calibri" charset="0"/>
              </a:rPr>
              <a:t>Improvements:</a:t>
            </a:r>
            <a:endParaRPr lang="en-US" sz="2000" dirty="0">
              <a:latin typeface="Calibri" charset="0"/>
              <a:cs typeface="Calibri" charset="0"/>
            </a:endParaRPr>
          </a:p>
          <a:p>
            <a:pPr marL="342900" indent="-342900" eaLnBrk="1" hangingPunct="1">
              <a:buFont typeface="Arial"/>
              <a:buChar char="•"/>
            </a:pPr>
            <a:r>
              <a:rPr lang="en-US" sz="2000" dirty="0">
                <a:solidFill>
                  <a:srgbClr val="000000"/>
                </a:solidFill>
                <a:latin typeface="Calibri" charset="0"/>
                <a:cs typeface="Calibri" charset="0"/>
              </a:rPr>
              <a:t>Force on both up- and </a:t>
            </a:r>
            <a:r>
              <a:rPr lang="en-US" sz="2000" dirty="0" err="1" smtClean="0">
                <a:solidFill>
                  <a:srgbClr val="000000"/>
                </a:solidFill>
                <a:latin typeface="Calibri" charset="0"/>
                <a:cs typeface="Calibri" charset="0"/>
              </a:rPr>
              <a:t>downstroke</a:t>
            </a:r>
            <a:endParaRPr lang="en-US" sz="2000" dirty="0">
              <a:solidFill>
                <a:srgbClr val="000000"/>
              </a:solidFill>
              <a:latin typeface="Calibri" charset="0"/>
              <a:cs typeface="Calibri" charset="0"/>
            </a:endParaRPr>
          </a:p>
          <a:p>
            <a:pPr marL="342900" indent="-342900" eaLnBrk="1" hangingPunct="1">
              <a:buFont typeface="Arial"/>
              <a:buChar char="•"/>
            </a:pPr>
            <a:r>
              <a:rPr lang="en-US" sz="2000" dirty="0">
                <a:latin typeface="Calibri" charset="0"/>
                <a:cs typeface="Calibri" charset="0"/>
              </a:rPr>
              <a:t>Continuous force </a:t>
            </a:r>
            <a:r>
              <a:rPr lang="en-US" sz="2000" dirty="0" smtClean="0">
                <a:latin typeface="Calibri" charset="0"/>
                <a:cs typeface="Calibri" charset="0"/>
              </a:rPr>
              <a:t>transmission</a:t>
            </a:r>
            <a:endParaRPr lang="en-US" sz="2000" dirty="0">
              <a:latin typeface="Calibri" charset="0"/>
              <a:cs typeface="Calibri" charset="0"/>
            </a:endParaRPr>
          </a:p>
          <a:p>
            <a:pPr marL="342900" indent="-342900" eaLnBrk="1" hangingPunct="1">
              <a:buFont typeface="Arial"/>
              <a:buChar char="•"/>
            </a:pPr>
            <a:r>
              <a:rPr lang="en-US" sz="2000" dirty="0">
                <a:latin typeface="Calibri" charset="0"/>
                <a:cs typeface="Calibri" charset="0"/>
              </a:rPr>
              <a:t>Rotational </a:t>
            </a:r>
            <a:r>
              <a:rPr lang="en-US" sz="2000" dirty="0" smtClean="0">
                <a:latin typeface="Calibri" charset="0"/>
                <a:cs typeface="Calibri" charset="0"/>
              </a:rPr>
              <a:t>motion</a:t>
            </a:r>
            <a:endParaRPr lang="en-US" sz="2000" dirty="0">
              <a:latin typeface="Calibri" charset="0"/>
              <a:cs typeface="Calibri" charset="0"/>
            </a:endParaRPr>
          </a:p>
          <a:p>
            <a:pPr marL="342900" indent="-342900" eaLnBrk="1" hangingPunct="1">
              <a:buFont typeface="Arial"/>
              <a:buChar char="•"/>
            </a:pPr>
            <a:r>
              <a:rPr lang="en-US" sz="2000" dirty="0">
                <a:latin typeface="Calibri" charset="0"/>
                <a:cs typeface="Calibri" charset="0"/>
              </a:rPr>
              <a:t>Engine speed </a:t>
            </a:r>
            <a:r>
              <a:rPr lang="en-US" sz="2000" dirty="0" smtClean="0">
                <a:latin typeface="Calibri" charset="0"/>
                <a:cs typeface="Calibri" charset="0"/>
              </a:rPr>
              <a:t>regulator</a:t>
            </a:r>
            <a:endParaRPr lang="en-US" sz="2000" dirty="0">
              <a:latin typeface="Calibri" charset="0"/>
              <a:cs typeface="Calibri" charset="0"/>
            </a:endParaRPr>
          </a:p>
          <a:p>
            <a:pPr marL="342900" indent="-342900" eaLnBrk="1" hangingPunct="1">
              <a:buFont typeface="Arial"/>
              <a:buChar char="•"/>
            </a:pPr>
            <a:r>
              <a:rPr lang="en-US" sz="2000" dirty="0">
                <a:latin typeface="Calibri" charset="0"/>
                <a:cs typeface="Calibri" charset="0"/>
              </a:rPr>
              <a:t>Higher efficiency: ca. 3</a:t>
            </a:r>
            <a:r>
              <a:rPr lang="en-US" sz="2000" dirty="0" smtClean="0">
                <a:latin typeface="Calibri" charset="0"/>
                <a:cs typeface="Calibri" charset="0"/>
              </a:rPr>
              <a:t>%</a:t>
            </a:r>
          </a:p>
          <a:p>
            <a:pPr marL="342900" indent="-342900" eaLnBrk="1" hangingPunct="1">
              <a:buFont typeface="Arial"/>
              <a:buChar char="•"/>
            </a:pPr>
            <a:endParaRPr lang="en-US" sz="2000" dirty="0">
              <a:latin typeface="Calibri" charset="0"/>
              <a:cs typeface="Calibri" charset="0"/>
            </a:endParaRPr>
          </a:p>
          <a:p>
            <a:pPr eaLnBrk="1" hangingPunct="1"/>
            <a:r>
              <a:rPr lang="en-US" sz="2000" dirty="0" smtClean="0">
                <a:latin typeface="Calibri" charset="0"/>
                <a:cs typeface="Calibri" charset="0"/>
              </a:rPr>
              <a:t>Engineers cared about efficiency – </a:t>
            </a:r>
          </a:p>
          <a:p>
            <a:pPr eaLnBrk="1" hangingPunct="1"/>
            <a:r>
              <a:rPr lang="en-US" sz="2000" dirty="0" smtClean="0">
                <a:latin typeface="Calibri" charset="0"/>
                <a:cs typeface="Calibri" charset="0"/>
              </a:rPr>
              <a:t>coal = money</a:t>
            </a:r>
            <a:endParaRPr lang="en-US" sz="2000" dirty="0">
              <a:latin typeface="Calibri" charset="0"/>
              <a:cs typeface="Calibri" charset="0"/>
            </a:endParaRPr>
          </a:p>
          <a:p>
            <a:pPr eaLnBrk="1" hangingPunct="1"/>
            <a:endParaRPr lang="en-US" sz="2000" dirty="0">
              <a:latin typeface="Calibri" charset="0"/>
              <a:cs typeface="Calibri" charset="0"/>
            </a:endParaRPr>
          </a:p>
          <a:p>
            <a:pPr eaLnBrk="1" hangingPunct="1"/>
            <a:endParaRPr lang="en-US" sz="2000" dirty="0">
              <a:latin typeface="Calibri" charset="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p:txBody>
      </p:sp>
      <p:pic>
        <p:nvPicPr>
          <p:cNvPr id="71682" name="Picture 3" descr="watt2.gif"/>
          <p:cNvPicPr>
            <a:picLocks noChangeAspect="1"/>
          </p:cNvPicPr>
          <p:nvPr/>
        </p:nvPicPr>
        <p:blipFill>
          <a:blip r:embed="rId2">
            <a:extLst>
              <a:ext uri="{28A0092B-C50C-407E-A947-70E740481C1C}">
                <a14:useLocalDpi xmlns:a14="http://schemas.microsoft.com/office/drawing/2010/main" val="0"/>
              </a:ext>
            </a:extLst>
          </a:blip>
          <a:srcRect l="33089" r="3064"/>
          <a:stretch>
            <a:fillRect/>
          </a:stretch>
        </p:blipFill>
        <p:spPr bwMode="auto">
          <a:xfrm>
            <a:off x="4146550" y="152400"/>
            <a:ext cx="49974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6260068"/>
            <a:ext cx="3276600" cy="369332"/>
          </a:xfrm>
          <a:prstGeom prst="rect">
            <a:avLst/>
          </a:prstGeom>
          <a:noFill/>
        </p:spPr>
        <p:txBody>
          <a:bodyPr wrap="square" rtlCol="0">
            <a:spAutoFit/>
          </a:bodyPr>
          <a:lstStyle/>
          <a:p>
            <a:r>
              <a:rPr lang="en-US" dirty="0" smtClean="0">
                <a:hlinkClick r:id="rId3"/>
              </a:rPr>
              <a:t>video of 1788 engine</a:t>
            </a:r>
            <a:endParaRPr lang="en-US" dirty="0"/>
          </a:p>
        </p:txBody>
      </p:sp>
    </p:spTree>
    <p:extLst>
      <p:ext uri="{BB962C8B-B14F-4D97-AF65-F5344CB8AC3E}">
        <p14:creationId xmlns:p14="http://schemas.microsoft.com/office/powerpoint/2010/main" val="4281902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1">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1">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1">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1">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1">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1">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6"/>
          <p:cNvSpPr txBox="1">
            <a:spLocks noChangeArrowheads="1"/>
          </p:cNvSpPr>
          <p:nvPr/>
        </p:nvSpPr>
        <p:spPr bwMode="auto">
          <a:xfrm>
            <a:off x="152400" y="76200"/>
            <a:ext cx="8915400" cy="19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800"/>
              </a:spcAft>
            </a:pPr>
            <a:r>
              <a:rPr lang="en-US" i="1" dirty="0" smtClean="0">
                <a:solidFill>
                  <a:srgbClr val="2C45C2"/>
                </a:solidFill>
                <a:latin typeface="Calibri" charset="0"/>
                <a:cs typeface="Calibri" charset="0"/>
              </a:rPr>
              <a:t>First locomotives – attempts to convert stationary steam engines</a:t>
            </a:r>
            <a:endParaRPr lang="en-US" i="1" dirty="0">
              <a:solidFill>
                <a:srgbClr val="2C45C2"/>
              </a:solidFill>
              <a:latin typeface="Calibri" charset="0"/>
              <a:cs typeface="Calibri" charset="0"/>
            </a:endParaRPr>
          </a:p>
          <a:p>
            <a:pPr eaLnBrk="1" hangingPunct="1"/>
            <a:r>
              <a:rPr lang="en-US" altLang="ja-JP" sz="2200" dirty="0" smtClean="0">
                <a:latin typeface="Calibri" charset="0"/>
                <a:cs typeface="Calibri" charset="0"/>
              </a:rPr>
              <a:t>built by Richard Trevithick, mining engineer</a:t>
            </a:r>
          </a:p>
          <a:p>
            <a:pPr eaLnBrk="1" hangingPunct="1"/>
            <a:r>
              <a:rPr lang="en-US" altLang="ja-JP" sz="2200" dirty="0">
                <a:latin typeface="Calibri" charset="0"/>
                <a:cs typeface="Calibri" charset="0"/>
              </a:rPr>
              <a:t>E</a:t>
            </a:r>
            <a:r>
              <a:rPr lang="en-US" altLang="ja-JP" sz="2200" dirty="0" smtClean="0">
                <a:latin typeface="Calibri" charset="0"/>
                <a:cs typeface="Calibri" charset="0"/>
              </a:rPr>
              <a:t>xperimented with “high-pressure” steam (50 psi), d</a:t>
            </a:r>
            <a:r>
              <a:rPr lang="en-US" sz="2200" dirty="0" smtClean="0">
                <a:latin typeface="Calibri" charset="0"/>
                <a:cs typeface="Calibri" charset="0"/>
              </a:rPr>
              <a:t>ouble</a:t>
            </a:r>
            <a:r>
              <a:rPr lang="en-US" sz="2200" dirty="0">
                <a:latin typeface="Calibri" charset="0"/>
                <a:cs typeface="Calibri" charset="0"/>
              </a:rPr>
              <a:t>-acting cylinders.</a:t>
            </a:r>
            <a:endParaRPr lang="en-US" sz="1800" dirty="0">
              <a:cs typeface="Calibri" charset="0"/>
            </a:endParaRPr>
          </a:p>
          <a:p>
            <a:pPr eaLnBrk="1" hangingPunct="1"/>
            <a:r>
              <a:rPr lang="en-US" altLang="ja-JP" sz="2200" dirty="0" smtClean="0">
                <a:latin typeface="Calibri" charset="0"/>
                <a:cs typeface="Calibri" charset="0"/>
              </a:rPr>
              <a:t>1804 Pen-y-Darren locomotive, carrying iron in Wales, replacing horse-drawn tramway. Ran ~10 miles at ~2 mph but destroyed track.</a:t>
            </a:r>
          </a:p>
        </p:txBody>
      </p:sp>
      <p:pic>
        <p:nvPicPr>
          <p:cNvPr id="3" name="Picture 2"/>
          <p:cNvPicPr>
            <a:picLocks noChangeAspect="1"/>
          </p:cNvPicPr>
          <p:nvPr/>
        </p:nvPicPr>
        <p:blipFill>
          <a:blip r:embed="rId2"/>
          <a:stretch>
            <a:fillRect/>
          </a:stretch>
        </p:blipFill>
        <p:spPr>
          <a:xfrm>
            <a:off x="2113245" y="2057400"/>
            <a:ext cx="6954555" cy="4686300"/>
          </a:xfrm>
          <a:prstGeom prst="rect">
            <a:avLst/>
          </a:prstGeom>
        </p:spPr>
      </p:pic>
      <p:sp>
        <p:nvSpPr>
          <p:cNvPr id="82945" name="TextBox 5"/>
          <p:cNvSpPr txBox="1">
            <a:spLocks noChangeArrowheads="1"/>
          </p:cNvSpPr>
          <p:nvPr/>
        </p:nvSpPr>
        <p:spPr bwMode="auto">
          <a:xfrm>
            <a:off x="0" y="604313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latin typeface="Calibri" charset="0"/>
                <a:cs typeface="Calibri" charset="0"/>
              </a:rPr>
              <a:t>Image: </a:t>
            </a:r>
            <a:r>
              <a:rPr lang="en-US" sz="1400" i="1" dirty="0" smtClean="0">
                <a:latin typeface="Calibri" charset="0"/>
                <a:cs typeface="Calibri" charset="0"/>
              </a:rPr>
              <a:t>1804 </a:t>
            </a:r>
            <a:r>
              <a:rPr lang="en-US" sz="1400" i="1" dirty="0" err="1" smtClean="0">
                <a:latin typeface="Calibri" charset="0"/>
                <a:cs typeface="Calibri" charset="0"/>
              </a:rPr>
              <a:t>Coalbrookdale</a:t>
            </a:r>
            <a:r>
              <a:rPr lang="en-US" sz="1400" i="1" dirty="0" smtClean="0">
                <a:latin typeface="Calibri" charset="0"/>
                <a:cs typeface="Calibri" charset="0"/>
              </a:rPr>
              <a:t> locomotive, which failed. No images of Pen-y-Darren survive  </a:t>
            </a:r>
            <a:endParaRPr lang="en-US" sz="1400" i="1" dirty="0">
              <a:latin typeface="Calibri" charset="0"/>
              <a:cs typeface="Calibri" charset="0"/>
            </a:endParaRPr>
          </a:p>
        </p:txBody>
      </p:sp>
    </p:spTree>
    <p:extLst>
      <p:ext uri="{BB962C8B-B14F-4D97-AF65-F5344CB8AC3E}">
        <p14:creationId xmlns:p14="http://schemas.microsoft.com/office/powerpoint/2010/main" val="1565424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p:cNvSpPr txBox="1">
            <a:spLocks noChangeArrowheads="1"/>
          </p:cNvSpPr>
          <p:nvPr/>
        </p:nvSpPr>
        <p:spPr bwMode="auto">
          <a:xfrm>
            <a:off x="0" y="62484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latin typeface="Calibri" charset="0"/>
                <a:cs typeface="Calibri" charset="0"/>
              </a:rPr>
              <a:t>Image: source unknown</a:t>
            </a:r>
          </a:p>
        </p:txBody>
      </p:sp>
      <p:pic>
        <p:nvPicPr>
          <p:cNvPr id="829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1238"/>
            <a:ext cx="64008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6"/>
          <p:cNvSpPr txBox="1">
            <a:spLocks noChangeArrowheads="1"/>
          </p:cNvSpPr>
          <p:nvPr/>
        </p:nvSpPr>
        <p:spPr bwMode="auto">
          <a:xfrm>
            <a:off x="152400" y="128349"/>
            <a:ext cx="8534400" cy="416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800"/>
              </a:spcAft>
            </a:pPr>
            <a:r>
              <a:rPr lang="en-US" i="1" dirty="0" smtClean="0">
                <a:solidFill>
                  <a:srgbClr val="2C45C2"/>
                </a:solidFill>
                <a:latin typeface="Calibri" charset="0"/>
                <a:cs typeface="Calibri" charset="0"/>
              </a:rPr>
              <a:t>First practical locomotives begin 1814</a:t>
            </a:r>
            <a:endParaRPr lang="en-US" i="1" dirty="0">
              <a:solidFill>
                <a:srgbClr val="2C45C2"/>
              </a:solidFill>
              <a:latin typeface="Calibri" charset="0"/>
              <a:cs typeface="Calibri" charset="0"/>
            </a:endParaRPr>
          </a:p>
          <a:p>
            <a:pPr eaLnBrk="1" hangingPunct="1"/>
            <a:r>
              <a:rPr lang="ja-JP" altLang="en-US" sz="2200" dirty="0" smtClean="0">
                <a:latin typeface="Calibri" charset="0"/>
                <a:cs typeface="Calibri" charset="0"/>
              </a:rPr>
              <a:t>“</a:t>
            </a:r>
            <a:r>
              <a:rPr lang="en-US" altLang="ja-JP" sz="2200" dirty="0">
                <a:latin typeface="Calibri" charset="0"/>
                <a:cs typeface="Calibri" charset="0"/>
              </a:rPr>
              <a:t>Puffing Billy</a:t>
            </a:r>
            <a:r>
              <a:rPr lang="ja-JP" altLang="en-US" sz="2200" dirty="0">
                <a:latin typeface="Calibri" charset="0"/>
                <a:cs typeface="Calibri" charset="0"/>
              </a:rPr>
              <a:t>”</a:t>
            </a:r>
            <a:r>
              <a:rPr lang="en-US" altLang="ja-JP" sz="2200" dirty="0">
                <a:latin typeface="Calibri" charset="0"/>
                <a:cs typeface="Calibri" charset="0"/>
              </a:rPr>
              <a:t>, </a:t>
            </a:r>
            <a:r>
              <a:rPr lang="en-US" altLang="ja-JP" sz="2200" dirty="0" smtClean="0">
                <a:latin typeface="Calibri" charset="0"/>
                <a:cs typeface="Calibri" charset="0"/>
              </a:rPr>
              <a:t>designed by William </a:t>
            </a:r>
            <a:r>
              <a:rPr lang="en-US" altLang="ja-JP" sz="2200" dirty="0">
                <a:latin typeface="Calibri" charset="0"/>
                <a:cs typeface="Calibri" charset="0"/>
              </a:rPr>
              <a:t>Hedley, </a:t>
            </a:r>
            <a:r>
              <a:rPr lang="en-US" altLang="ja-JP" sz="2200" dirty="0" smtClean="0">
                <a:latin typeface="Calibri" charset="0"/>
                <a:cs typeface="Calibri" charset="0"/>
              </a:rPr>
              <a:t>(mine manager), </a:t>
            </a:r>
          </a:p>
          <a:p>
            <a:pPr eaLnBrk="1" hangingPunct="1"/>
            <a:r>
              <a:rPr lang="en-US" altLang="ja-JP" sz="2200" dirty="0" smtClean="0">
                <a:latin typeface="Calibri" charset="0"/>
                <a:cs typeface="Calibri" charset="0"/>
              </a:rPr>
              <a:t>built by the mine’s blacksmith and </a:t>
            </a:r>
            <a:r>
              <a:rPr lang="en-US" altLang="ja-JP" sz="2200" dirty="0" err="1" smtClean="0">
                <a:latin typeface="Calibri" charset="0"/>
                <a:cs typeface="Calibri" charset="0"/>
              </a:rPr>
              <a:t>enginewright</a:t>
            </a:r>
            <a:endParaRPr lang="en-US" altLang="ja-JP" sz="2200" dirty="0">
              <a:latin typeface="Calibri" charset="0"/>
              <a:cs typeface="Calibri" charset="0"/>
            </a:endParaRPr>
          </a:p>
          <a:p>
            <a:pPr eaLnBrk="1" hangingPunct="1"/>
            <a:r>
              <a:rPr lang="en-US" sz="2200" dirty="0">
                <a:latin typeface="Calibri" charset="0"/>
                <a:cs typeface="Calibri" charset="0"/>
              </a:rPr>
              <a:t>Coal </a:t>
            </a:r>
            <a:r>
              <a:rPr lang="en-US" sz="2200" dirty="0" smtClean="0">
                <a:latin typeface="Calibri" charset="0"/>
                <a:cs typeface="Calibri" charset="0"/>
              </a:rPr>
              <a:t>hauler, 9</a:t>
            </a:r>
            <a:r>
              <a:rPr lang="ja-JP" altLang="en-US" sz="2200" dirty="0">
                <a:latin typeface="Calibri" charset="0"/>
                <a:cs typeface="Calibri" charset="0"/>
              </a:rPr>
              <a:t>”</a:t>
            </a:r>
            <a:r>
              <a:rPr lang="en-US" altLang="ja-JP" sz="2200" dirty="0">
                <a:latin typeface="Calibri" charset="0"/>
                <a:cs typeface="Calibri" charset="0"/>
              </a:rPr>
              <a:t> x 36</a:t>
            </a:r>
            <a:r>
              <a:rPr lang="ja-JP" altLang="en-US" sz="2200" dirty="0">
                <a:latin typeface="Calibri" charset="0"/>
                <a:cs typeface="Calibri" charset="0"/>
              </a:rPr>
              <a:t>”</a:t>
            </a:r>
            <a:r>
              <a:rPr lang="en-US" altLang="ja-JP" sz="2200" dirty="0">
                <a:latin typeface="Calibri" charset="0"/>
                <a:cs typeface="Calibri" charset="0"/>
              </a:rPr>
              <a:t> </a:t>
            </a:r>
            <a:r>
              <a:rPr lang="en-US" altLang="ja-JP" sz="2200" dirty="0" smtClean="0">
                <a:latin typeface="Calibri" charset="0"/>
                <a:cs typeface="Calibri" charset="0"/>
              </a:rPr>
              <a:t>cylinders</a:t>
            </a:r>
            <a:endParaRPr lang="en-US" sz="2200" dirty="0">
              <a:latin typeface="Calibri" charset="0"/>
              <a:cs typeface="Calibri" charset="0"/>
            </a:endParaRPr>
          </a:p>
          <a:p>
            <a:pPr eaLnBrk="1" hangingPunct="1"/>
            <a:endParaRPr lang="en-US" sz="1600" dirty="0">
              <a:latin typeface="Calibri" charset="0"/>
              <a:cs typeface="Calibri" charset="0"/>
            </a:endParaRPr>
          </a:p>
          <a:p>
            <a:pPr eaLnBrk="1" hangingPunct="1"/>
            <a:r>
              <a:rPr lang="en-US" sz="2200" dirty="0" smtClean="0">
                <a:solidFill>
                  <a:srgbClr val="2C45C2"/>
                </a:solidFill>
                <a:latin typeface="Calibri" charset="0"/>
                <a:cs typeface="Calibri" charset="0"/>
              </a:rPr>
              <a:t>Still basically a stationary steam engine placed </a:t>
            </a:r>
            <a:r>
              <a:rPr lang="en-US" sz="2200" dirty="0">
                <a:solidFill>
                  <a:srgbClr val="2C45C2"/>
                </a:solidFill>
                <a:latin typeface="Calibri" charset="0"/>
                <a:cs typeface="Calibri" charset="0"/>
              </a:rPr>
              <a:t>on wheels</a:t>
            </a: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a:p>
            <a:pPr eaLnBrk="1" hangingPunct="1"/>
            <a:endParaRPr lang="en-US" sz="1800" dirty="0">
              <a:cs typeface="Calibri" charset="0"/>
            </a:endParaRPr>
          </a:p>
        </p:txBody>
      </p:sp>
    </p:spTree>
    <p:extLst>
      <p:ext uri="{BB962C8B-B14F-4D97-AF65-F5344CB8AC3E}">
        <p14:creationId xmlns:p14="http://schemas.microsoft.com/office/powerpoint/2010/main" val="3622635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6"/>
          <p:cNvSpPr txBox="1">
            <a:spLocks noChangeArrowheads="1"/>
          </p:cNvSpPr>
          <p:nvPr/>
        </p:nvSpPr>
        <p:spPr bwMode="auto">
          <a:xfrm>
            <a:off x="152400" y="112613"/>
            <a:ext cx="899160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800"/>
              </a:spcAft>
            </a:pPr>
            <a:r>
              <a:rPr lang="en-US" i="1" dirty="0" smtClean="0">
                <a:solidFill>
                  <a:srgbClr val="2C45C2"/>
                </a:solidFill>
                <a:latin typeface="Calibri"/>
                <a:cs typeface="Calibri"/>
              </a:rPr>
              <a:t>First passenger locomotive, 1829</a:t>
            </a:r>
            <a:endParaRPr lang="en-US" i="1" dirty="0">
              <a:solidFill>
                <a:srgbClr val="2C45C2"/>
              </a:solidFill>
              <a:latin typeface="Calibri"/>
              <a:cs typeface="Calibri"/>
            </a:endParaRPr>
          </a:p>
          <a:p>
            <a:pPr eaLnBrk="1" hangingPunct="1"/>
            <a:r>
              <a:rPr lang="en-US" sz="2200" dirty="0" smtClean="0">
                <a:latin typeface="Calibri"/>
                <a:cs typeface="Calibri"/>
              </a:rPr>
              <a:t>George Stephenson’</a:t>
            </a:r>
            <a:r>
              <a:rPr lang="en-US" altLang="ja-JP" sz="2200" dirty="0" smtClean="0">
                <a:latin typeface="Calibri"/>
                <a:cs typeface="Calibri"/>
              </a:rPr>
              <a:t>s </a:t>
            </a:r>
            <a:r>
              <a:rPr lang="ja-JP" altLang="en-US" sz="2200" dirty="0">
                <a:latin typeface="Calibri"/>
                <a:cs typeface="Calibri"/>
              </a:rPr>
              <a:t>“</a:t>
            </a:r>
            <a:r>
              <a:rPr lang="en-US" altLang="ja-JP" sz="2200" dirty="0">
                <a:latin typeface="Calibri"/>
                <a:cs typeface="Calibri"/>
              </a:rPr>
              <a:t>Rocket</a:t>
            </a:r>
            <a:r>
              <a:rPr lang="ja-JP" altLang="en-US" sz="2200" dirty="0">
                <a:latin typeface="Calibri"/>
                <a:cs typeface="Calibri"/>
              </a:rPr>
              <a:t>”</a:t>
            </a:r>
            <a:r>
              <a:rPr lang="en-US" altLang="ja-JP" sz="2200" dirty="0">
                <a:latin typeface="Calibri"/>
                <a:cs typeface="Calibri"/>
              </a:rPr>
              <a:t>, </a:t>
            </a:r>
            <a:r>
              <a:rPr lang="en-US" altLang="ja-JP" sz="2200" dirty="0" smtClean="0">
                <a:latin typeface="Calibri"/>
                <a:cs typeface="Calibri"/>
              </a:rPr>
              <a:t>built for Liverpool and Manchester Railway</a:t>
            </a:r>
            <a:endParaRPr lang="en-US" altLang="ja-JP" sz="2200" dirty="0">
              <a:latin typeface="Calibri"/>
              <a:cs typeface="Calibri"/>
            </a:endParaRPr>
          </a:p>
          <a:p>
            <a:pPr eaLnBrk="1" hangingPunct="1"/>
            <a:r>
              <a:rPr lang="en-US" sz="2200" dirty="0" smtClean="0">
                <a:latin typeface="Calibri"/>
                <a:cs typeface="Calibri"/>
              </a:rPr>
              <a:t>won the </a:t>
            </a:r>
            <a:r>
              <a:rPr lang="en-US" sz="2200" dirty="0" err="1" smtClean="0">
                <a:latin typeface="Calibri"/>
                <a:cs typeface="Calibri"/>
              </a:rPr>
              <a:t>Rainhill</a:t>
            </a:r>
            <a:r>
              <a:rPr lang="en-US" sz="2200" dirty="0" smtClean="0">
                <a:latin typeface="Calibri"/>
                <a:cs typeface="Calibri"/>
              </a:rPr>
              <a:t> trials at 29 mph (unloaded), 14 mph loaded</a:t>
            </a:r>
          </a:p>
          <a:p>
            <a:pPr eaLnBrk="1" hangingPunct="1"/>
            <a:r>
              <a:rPr lang="en-US" sz="2200" dirty="0" smtClean="0">
                <a:latin typeface="Calibri"/>
                <a:cs typeface="Calibri"/>
              </a:rPr>
              <a:t>first example of single pair of drive wheels</a:t>
            </a:r>
            <a:endParaRPr lang="en-US" sz="2200" dirty="0">
              <a:latin typeface="Calibri"/>
              <a:cs typeface="Calibri"/>
            </a:endParaRPr>
          </a:p>
        </p:txBody>
      </p:sp>
      <p:sp>
        <p:nvSpPr>
          <p:cNvPr id="83970" name="TextBox 5"/>
          <p:cNvSpPr txBox="1">
            <a:spLocks noChangeArrowheads="1"/>
          </p:cNvSpPr>
          <p:nvPr/>
        </p:nvSpPr>
        <p:spPr bwMode="auto">
          <a:xfrm>
            <a:off x="6858000" y="63214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latin typeface="Calibri" charset="0"/>
                <a:cs typeface="Calibri" charset="0"/>
              </a:rPr>
              <a:t>Image: source unknown</a:t>
            </a:r>
          </a:p>
        </p:txBody>
      </p:sp>
      <p:pic>
        <p:nvPicPr>
          <p:cNvPr id="839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6543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0" y="1828800"/>
            <a:ext cx="3657600" cy="1200329"/>
          </a:xfrm>
          <a:prstGeom prst="rect">
            <a:avLst/>
          </a:prstGeom>
          <a:noFill/>
        </p:spPr>
        <p:txBody>
          <a:bodyPr wrap="square" rtlCol="0">
            <a:spAutoFit/>
          </a:bodyPr>
          <a:lstStyle/>
          <a:p>
            <a:r>
              <a:rPr lang="en-US" i="1" dirty="0" smtClean="0"/>
              <a:t>Stephenson was a mine engineman and brakeman, then </a:t>
            </a:r>
            <a:r>
              <a:rPr lang="en-US" i="1" dirty="0" err="1" smtClean="0"/>
              <a:t>enginewright</a:t>
            </a:r>
            <a:r>
              <a:rPr lang="en-US" i="1" dirty="0" smtClean="0"/>
              <a:t>. Illiterate </a:t>
            </a:r>
            <a:r>
              <a:rPr lang="en-US" i="1" dirty="0" err="1" smtClean="0"/>
              <a:t>til</a:t>
            </a:r>
            <a:r>
              <a:rPr lang="en-US" i="1" dirty="0" smtClean="0"/>
              <a:t> age 18. Built first locomotive in 1814.</a:t>
            </a:r>
            <a:endParaRPr lang="en-US" i="1" dirty="0"/>
          </a:p>
        </p:txBody>
      </p:sp>
    </p:spTree>
    <p:extLst>
      <p:ext uri="{BB962C8B-B14F-4D97-AF65-F5344CB8AC3E}">
        <p14:creationId xmlns:p14="http://schemas.microsoft.com/office/powerpoint/2010/main" val="2239284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35331</TotalTime>
  <Words>749</Words>
  <Application>Microsoft Macintosh PowerPoint</Application>
  <PresentationFormat>On-screen Show (4:3)</PresentationFormat>
  <Paragraphs>143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ejmoyer</dc:creator>
  <cp:lastModifiedBy>Liz Moyer</cp:lastModifiedBy>
  <cp:revision>498</cp:revision>
  <dcterms:created xsi:type="dcterms:W3CDTF">2011-04-03T17:05:43Z</dcterms:created>
  <dcterms:modified xsi:type="dcterms:W3CDTF">2015-04-19T05:15:16Z</dcterms:modified>
</cp:coreProperties>
</file>